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4675" r:id="rId5"/>
    <p:sldMasterId id="2147484703" r:id="rId6"/>
    <p:sldMasterId id="2147484594" r:id="rId7"/>
    <p:sldMasterId id="2147484715" r:id="rId8"/>
    <p:sldMasterId id="2147484741" r:id="rId9"/>
  </p:sldMasterIdLst>
  <p:notesMasterIdLst>
    <p:notesMasterId r:id="rId121"/>
  </p:notesMasterIdLst>
  <p:handoutMasterIdLst>
    <p:handoutMasterId r:id="rId122"/>
  </p:handoutMasterIdLst>
  <p:sldIdLst>
    <p:sldId id="257" r:id="rId10"/>
    <p:sldId id="2147482323" r:id="rId11"/>
    <p:sldId id="2147482324" r:id="rId12"/>
    <p:sldId id="258" r:id="rId13"/>
    <p:sldId id="2147482325" r:id="rId14"/>
    <p:sldId id="260" r:id="rId15"/>
    <p:sldId id="261" r:id="rId16"/>
    <p:sldId id="262" r:id="rId17"/>
    <p:sldId id="263" r:id="rId18"/>
    <p:sldId id="264" r:id="rId19"/>
    <p:sldId id="265" r:id="rId20"/>
    <p:sldId id="266" r:id="rId21"/>
    <p:sldId id="2147482326" r:id="rId22"/>
    <p:sldId id="2147482327" r:id="rId23"/>
    <p:sldId id="2147482328" r:id="rId24"/>
    <p:sldId id="270" r:id="rId25"/>
    <p:sldId id="2147482329" r:id="rId26"/>
    <p:sldId id="2147482330" r:id="rId27"/>
    <p:sldId id="2147482331" r:id="rId28"/>
    <p:sldId id="2147482332" r:id="rId29"/>
    <p:sldId id="275" r:id="rId30"/>
    <p:sldId id="276" r:id="rId31"/>
    <p:sldId id="277" r:id="rId32"/>
    <p:sldId id="278" r:id="rId33"/>
    <p:sldId id="279" r:id="rId34"/>
    <p:sldId id="2147482318" r:id="rId35"/>
    <p:sldId id="2147480868" r:id="rId36"/>
    <p:sldId id="2147482314" r:id="rId37"/>
    <p:sldId id="2140755464" r:id="rId38"/>
    <p:sldId id="2147480845" r:id="rId39"/>
    <p:sldId id="2147482312" r:id="rId40"/>
    <p:sldId id="2147480873" r:id="rId41"/>
    <p:sldId id="2147480874" r:id="rId42"/>
    <p:sldId id="2147480871" r:id="rId43"/>
    <p:sldId id="2147482254" r:id="rId44"/>
    <p:sldId id="2147482255" r:id="rId45"/>
    <p:sldId id="2147482266" r:id="rId46"/>
    <p:sldId id="2147482307" r:id="rId47"/>
    <p:sldId id="2147474173" r:id="rId48"/>
    <p:sldId id="2147482264" r:id="rId49"/>
    <p:sldId id="2147482271" r:id="rId50"/>
    <p:sldId id="2147482272" r:id="rId51"/>
    <p:sldId id="2147482315" r:id="rId52"/>
    <p:sldId id="2147482303" r:id="rId53"/>
    <p:sldId id="2147482305" r:id="rId54"/>
    <p:sldId id="2147482268" r:id="rId55"/>
    <p:sldId id="2147482282" r:id="rId56"/>
    <p:sldId id="2147482292" r:id="rId57"/>
    <p:sldId id="2147482284" r:id="rId58"/>
    <p:sldId id="2147482293" r:id="rId59"/>
    <p:sldId id="2147482294" r:id="rId60"/>
    <p:sldId id="2147482295" r:id="rId61"/>
    <p:sldId id="2147482296" r:id="rId62"/>
    <p:sldId id="2147482299" r:id="rId63"/>
    <p:sldId id="2147482298" r:id="rId64"/>
    <p:sldId id="2147482313" r:id="rId65"/>
    <p:sldId id="2147474159" r:id="rId66"/>
    <p:sldId id="2147474160" r:id="rId67"/>
    <p:sldId id="259" r:id="rId68"/>
    <p:sldId id="2147482316" r:id="rId69"/>
    <p:sldId id="2147482317" r:id="rId70"/>
    <p:sldId id="267" r:id="rId71"/>
    <p:sldId id="274" r:id="rId72"/>
    <p:sldId id="268" r:id="rId73"/>
    <p:sldId id="269" r:id="rId74"/>
    <p:sldId id="2147481827" r:id="rId75"/>
    <p:sldId id="2147481814" r:id="rId76"/>
    <p:sldId id="2147481813" r:id="rId77"/>
    <p:sldId id="2147057072" r:id="rId78"/>
    <p:sldId id="2147481820" r:id="rId79"/>
    <p:sldId id="2147057073" r:id="rId80"/>
    <p:sldId id="2147481822" r:id="rId81"/>
    <p:sldId id="2147481819" r:id="rId82"/>
    <p:sldId id="2147481817" r:id="rId83"/>
    <p:sldId id="2147481828" r:id="rId84"/>
    <p:sldId id="2147481829" r:id="rId85"/>
    <p:sldId id="2816" r:id="rId86"/>
    <p:sldId id="2147481830" r:id="rId87"/>
    <p:sldId id="7472" r:id="rId88"/>
    <p:sldId id="2147481826" r:id="rId89"/>
    <p:sldId id="2147481812" r:id="rId90"/>
    <p:sldId id="271" r:id="rId91"/>
    <p:sldId id="2145707333" r:id="rId92"/>
    <p:sldId id="2147057001" r:id="rId93"/>
    <p:sldId id="2147057034" r:id="rId94"/>
    <p:sldId id="272" r:id="rId95"/>
    <p:sldId id="273" r:id="rId96"/>
    <p:sldId id="9316" r:id="rId97"/>
    <p:sldId id="2147482320" r:id="rId98"/>
    <p:sldId id="256" r:id="rId99"/>
    <p:sldId id="531" r:id="rId100"/>
    <p:sldId id="540" r:id="rId101"/>
    <p:sldId id="534" r:id="rId102"/>
    <p:sldId id="530" r:id="rId103"/>
    <p:sldId id="553" r:id="rId104"/>
    <p:sldId id="559" r:id="rId105"/>
    <p:sldId id="556" r:id="rId106"/>
    <p:sldId id="557" r:id="rId107"/>
    <p:sldId id="558" r:id="rId108"/>
    <p:sldId id="554" r:id="rId109"/>
    <p:sldId id="552" r:id="rId110"/>
    <p:sldId id="544" r:id="rId111"/>
    <p:sldId id="546" r:id="rId112"/>
    <p:sldId id="547" r:id="rId113"/>
    <p:sldId id="548" r:id="rId114"/>
    <p:sldId id="550" r:id="rId115"/>
    <p:sldId id="516" r:id="rId116"/>
    <p:sldId id="518" r:id="rId117"/>
    <p:sldId id="519" r:id="rId118"/>
    <p:sldId id="2147482321" r:id="rId119"/>
    <p:sldId id="2147482322" r:id="rId12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Slide" id="{408476FC-5C0F-D34C-8647-B2996C3483C8}">
          <p14:sldIdLst>
            <p14:sldId id="257"/>
          </p14:sldIdLst>
        </p14:section>
        <p14:section name="INV-1" id="{C1A548D8-BE20-DC4D-83B8-BAC93EA0615A}">
          <p14:sldIdLst>
            <p14:sldId id="2147482323"/>
            <p14:sldId id="2147482324"/>
            <p14:sldId id="258"/>
            <p14:sldId id="2147482325"/>
            <p14:sldId id="260"/>
            <p14:sldId id="261"/>
            <p14:sldId id="262"/>
            <p14:sldId id="263"/>
            <p14:sldId id="264"/>
            <p14:sldId id="265"/>
            <p14:sldId id="266"/>
            <p14:sldId id="2147482326"/>
            <p14:sldId id="2147482327"/>
            <p14:sldId id="2147482328"/>
            <p14:sldId id="270"/>
            <p14:sldId id="2147482329"/>
            <p14:sldId id="2147482330"/>
            <p14:sldId id="2147482331"/>
            <p14:sldId id="2147482332"/>
            <p14:sldId id="275"/>
            <p14:sldId id="276"/>
            <p14:sldId id="277"/>
            <p14:sldId id="278"/>
            <p14:sldId id="279"/>
          </p14:sldIdLst>
        </p14:section>
        <p14:section name="Placeholder" id="{656F6D6D-5FB0-C748-9163-58735B0B1451}">
          <p14:sldIdLst>
            <p14:sldId id="2147482318"/>
          </p14:sldIdLst>
        </p14:section>
        <p14:section name="INV-2" id="{ED5DC51D-8674-8640-906B-24158A45423A}">
          <p14:sldIdLst>
            <p14:sldId id="2147480868"/>
            <p14:sldId id="2147482314"/>
            <p14:sldId id="2140755464"/>
            <p14:sldId id="2147480845"/>
            <p14:sldId id="2147482312"/>
            <p14:sldId id="2147480873"/>
            <p14:sldId id="2147480874"/>
            <p14:sldId id="2147480871"/>
            <p14:sldId id="2147482254"/>
            <p14:sldId id="2147482255"/>
            <p14:sldId id="2147482266"/>
            <p14:sldId id="2147482307"/>
            <p14:sldId id="2147474173"/>
            <p14:sldId id="2147482264"/>
            <p14:sldId id="2147482271"/>
            <p14:sldId id="2147482272"/>
            <p14:sldId id="2147482315"/>
            <p14:sldId id="2147482303"/>
            <p14:sldId id="2147482305"/>
            <p14:sldId id="2147482268"/>
            <p14:sldId id="2147482282"/>
            <p14:sldId id="2147482292"/>
            <p14:sldId id="2147482284"/>
            <p14:sldId id="2147482293"/>
            <p14:sldId id="2147482294"/>
            <p14:sldId id="2147482295"/>
            <p14:sldId id="2147482296"/>
            <p14:sldId id="2147482299"/>
            <p14:sldId id="2147482298"/>
            <p14:sldId id="2147482313"/>
            <p14:sldId id="2147474159"/>
            <p14:sldId id="2147474160"/>
          </p14:sldIdLst>
        </p14:section>
        <p14:section name="Placeholder" id="{9AFD5161-7CD4-5E41-9C03-DDDE7DBCAD4E}">
          <p14:sldIdLst>
            <p14:sldId id="259"/>
          </p14:sldIdLst>
        </p14:section>
        <p14:section name="INV-3" id="{63F55F06-6B9E-5F45-B19B-BB1E9C7EEDB8}">
          <p14:sldIdLst>
            <p14:sldId id="2147482316"/>
          </p14:sldIdLst>
        </p14:section>
        <p14:section name="Placeholder" id="{E9D33EA4-03F8-9046-AC55-932EEB92F458}">
          <p14:sldIdLst>
            <p14:sldId id="2147482317"/>
          </p14:sldIdLst>
        </p14:section>
        <p14:section name="INV-4" id="{81581DB0-E270-1947-8724-B56832F0D825}">
          <p14:sldIdLst>
            <p14:sldId id="267"/>
            <p14:sldId id="274"/>
            <p14:sldId id="268"/>
            <p14:sldId id="269"/>
            <p14:sldId id="2147481827"/>
            <p14:sldId id="2147481814"/>
            <p14:sldId id="2147481813"/>
            <p14:sldId id="2147057072"/>
            <p14:sldId id="2147481820"/>
            <p14:sldId id="2147057073"/>
            <p14:sldId id="2147481822"/>
            <p14:sldId id="2147481819"/>
            <p14:sldId id="2147481817"/>
            <p14:sldId id="2147481828"/>
            <p14:sldId id="2147481829"/>
            <p14:sldId id="2816"/>
            <p14:sldId id="2147481830"/>
            <p14:sldId id="7472"/>
            <p14:sldId id="2147481826"/>
            <p14:sldId id="2147481812"/>
            <p14:sldId id="271"/>
            <p14:sldId id="2145707333"/>
            <p14:sldId id="2147057001"/>
            <p14:sldId id="2147057034"/>
            <p14:sldId id="272"/>
            <p14:sldId id="273"/>
            <p14:sldId id="9316"/>
          </p14:sldIdLst>
        </p14:section>
        <p14:section name="Placeholder" id="{D7B94839-4D54-3A4E-A33C-D80BC5CFD758}">
          <p14:sldIdLst>
            <p14:sldId id="2147482320"/>
          </p14:sldIdLst>
        </p14:section>
        <p14:section name="INV-5" id="{54DDF487-7790-6443-90C6-54BC85DA06A6}">
          <p14:sldIdLst>
            <p14:sldId id="256"/>
            <p14:sldId id="531"/>
            <p14:sldId id="540"/>
            <p14:sldId id="534"/>
            <p14:sldId id="530"/>
            <p14:sldId id="553"/>
            <p14:sldId id="559"/>
            <p14:sldId id="556"/>
            <p14:sldId id="557"/>
            <p14:sldId id="558"/>
            <p14:sldId id="554"/>
            <p14:sldId id="552"/>
            <p14:sldId id="544"/>
            <p14:sldId id="546"/>
            <p14:sldId id="547"/>
            <p14:sldId id="548"/>
            <p14:sldId id="550"/>
            <p14:sldId id="516"/>
            <p14:sldId id="518"/>
            <p14:sldId id="519"/>
            <p14:sldId id="2147482321"/>
          </p14:sldIdLst>
        </p14:section>
        <p14:section name="Placeholder" id="{200CB661-A43D-E24A-AD2B-588F3CBBB457}">
          <p14:sldIdLst>
            <p14:sldId id="214748232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464B802-FB3F-5C99-46F0-D23150D71E99}" name="Yuanxin Xu" initials="YX" userId="S::yuanxin.xu@intelliatx.com::0a1819a6-2077-4c27-97b0-6cfbc7a09c48" providerId="AD"/>
  <p188:author id="{1369430E-5EEF-9577-C3F6-D5DA406B0CD8}" name="Ilia Antonino" initials="IA" userId="S::Ilia.Antonino@intelliatx.com::621b3e44-c16f-4b23-97be-1efbaa12f5db" providerId="AD"/>
  <p188:author id="{FB945312-5E01-975E-DD9D-505ECCD5D53D}" name="Michael Maitland" initials="MM" userId="S::Michael.Maitland@Intelliatx.com::eade2f75-5914-4311-8a15-0a662264a7ba" providerId="AD"/>
  <p188:author id="{D261A817-7188-69D5-B309-51F674DE9966}" name="Carol Loeschorn" initials="CL" userId="S::Carol.Loeschorn@Intelliatx.com::012a8ee4-a499-4e88-ba44-b43caf679209" providerId="AD"/>
  <p188:author id="{DE20A618-C781-9F15-C1B8-D677232B9B16}" name="Laura Sepp-Lorenzino" initials="LSL" userId="S::laura.sepplore@intelliatx.com::9eb2e4b7-6c78-4484-920b-e3ab85de19bf" providerId="AD"/>
  <p188:author id="{D4ECD019-0F9C-0F82-7355-9743F934F9C0}" name="Laura Sepp-Lorenzino" initials="" userId="S::laura.sepplore@Intelliatx.com::9eb2e4b7-6c78-4484-920b-e3ab85de19bf" providerId="AD"/>
  <p188:author id="{0B21E022-F834-2E4D-F9A0-B44D1196EA39}" name="Marissa Igo" initials="MI" userId="S::marissa.igo@Intelliatx.com::6d388462-5a5b-4334-a3e8-31911da03b42" providerId="AD"/>
  <p188:author id="{B1105D2E-6F9A-00B9-25AF-371E99AF9671}" name="Mary Ferguson" initials="MF" userId="S::mary.ferguson@intelliatx.com::7d7fd568-0cbd-420d-92cb-c26a10585ecf" providerId="AD"/>
  <p188:author id="{604FF934-49D3-8A03-09CC-A455B4C5A989}" name="Kunal Sunthankar" initials="KS" userId="S::Kunal.Sunthankar@Intelliatx.com::1fe5d1ad-d0e9-40a6-b5c2-51d99953379c" providerId="AD"/>
  <p188:author id="{9AE1F93E-8381-5B6A-DE2B-23CC0323DDA6}" name="Briana Erickson" initials="BE" userId="Briana Erickson" providerId="None"/>
  <p188:author id="{19FF3E3F-5B9F-D1E8-623D-D57C2863E914}" name="Lina Li" initials="LL" userId="S::Lina.Li@Intelliatx.com::f153992e-1ec4-47ad-ad7c-b232f2e4a99c" providerId="AD"/>
  <p188:author id="{183AE944-85A8-C506-D0BF-ED535D4FF1D3}" name="Ian Karp" initials="IK" userId="S::ian.karp@intelliatx.com::00fc4ff4-b4e6-4c2d-80f3-8e67aa625495" providerId="AD"/>
  <p188:author id="{37089E48-9E06-88C1-9FA3-AFB5BC044A07}" name="Richard Duncan" initials="RD" userId="S::Richard.Duncan@Intelliatx.com::369ac654-f293-41af-a889-8dfa62f99ea5" providerId="AD"/>
  <p188:author id="{DB874761-C277-F2A4-F152-F4A74919AA16}" name="Daniel Lev" initials="DL" userId="S::Daniel.Lev@Intelliatx.com::af0423eb-3c1a-4dc8-9215-6c994f0d4276" providerId="AD"/>
  <p188:author id="{7050FF6D-30C9-3617-EF8E-9E6B4EAFABAC}" name="Nick Vance" initials="NV" userId="S::Nick.Vance@Intelliatx.com::df5b0af1-c632-4f01-b96d-234419075fb5" providerId="AD"/>
  <p188:author id="{FD18CD72-7BC4-9509-31F9-D975FDC9A9B4}" name="Brittany Chaves" initials="BC" userId="S::Brittany.Chaves@Intelliatx.com::ec9f0742-fded-4fea-a555-1c5b4e2a9b32" providerId="AD"/>
  <p188:author id="{92CCBE86-79F8-AB80-6DC1-43E6C9546AB9}" name="Nick Vance" initials="NV" userId="S::nick.vance@intelliatx.com::df5b0af1-c632-4f01-b96d-234419075fb5" providerId="AD"/>
  <p188:author id="{B66EDF8B-5B67-352E-C6D4-D74F5A192516}" name="Liron Walsh" initials="LW" userId="S::Liron.Walsh@Intelliatx.com::4c1ae2df-ac5f-470d-b83c-81b537e0a8cd" providerId="AD"/>
  <p188:author id="{E03F898C-2795-CC2A-575E-F1AC89AE06AF}" name="Yuanxin Xu" initials="YX" userId="S::Yuanxin.Xu@Intelliatx.com::0a1819a6-2077-4c27-97b0-6cfbc7a09c48" providerId="AD"/>
  <p188:author id="{25552991-FBEC-F4F1-A5E7-E12668E364BC}" name="Danny Crawford" initials="DC" userId="S::Danny.Crawford@Intelliatx.com::19dc88f4-a6cd-425b-ad67-25f6f7ffe449" providerId="AD"/>
  <p188:author id="{0B8C359E-050F-BEFE-CC00-F1F3A66AB642}" name="Ian Karp" initials="IK" userId="S::Ian.Karp@Intelliatx.com::00fc4ff4-b4e6-4c2d-80f3-8e67aa625495" providerId="AD"/>
  <p188:author id="{30C5A99F-CD02-DD73-E7F6-DB852900576B}" name="Min Young" initials="MY" userId="S::Min.Young@Intelliatx.com::e1394abd-3ddf-41a6-b656-c292759923a6" providerId="AD"/>
  <p188:author id="{9AC5E8A8-151E-D7EE-67EB-9C5FE493B930}" name="Eliana Clark" initials="EC" userId="S::Eliana.Clark@Intelliatx.com::2e06cf61-4eb1-4f7c-bd96-c2e5c79b468c" providerId="AD"/>
  <p188:author id="{8EA215B6-DF39-8E55-6E31-C10F3F77D87F}" name="Rebecca Lescarbeau" initials="RL" userId="S::Rebecca.Lescarbeau@Intelliatx.com::3784fe7f-ddd6-434c-ba1a-ec91b65cac03" providerId="AD"/>
  <p188:author id="{E6AC37B8-0DCF-23B0-477B-36444F641EE0}" name="David Lebwohl" initials="DL" userId="S::David.Lebwohl@Intelliatx.com::a2afea56-2edd-438b-aeff-d6727911a992" providerId="AD"/>
  <p188:author id="{5F32FBC4-30B1-BB62-5420-E3C36097A169}" name="Marissa Igo" initials="MI" userId="S::marissa.igo@intelliatx.com::6d388462-5a5b-4334-a3e8-31911da03b42" providerId="AD"/>
  <p188:author id="{0B2CF4E0-104F-A572-A9B7-F8462B7BF5A1}" name="Catherine Miller" initials="CM" userId="S::Catherine.Miller@intelliatx.com::ba1ee802-950b-459a-bcde-48629a2d0d43" providerId="AD"/>
  <p188:author id="{36CDCAE3-E01B-23DD-4574-DA1DEEC39161}" name="Adam Amaral" initials="AA" userId="S::Adam.Amaral@Intelliatx.com::7aaa38ad-e98e-4caa-b2c2-da30b9bb5a8c" providerId="AD"/>
  <p188:author id="{270F49E5-9229-1475-EC8C-5542DB9C69EA}" name="Linda Pollitz (Contractor)" initials="LP(" userId="S::Linda.Pollitz@Intelliatx.com::e823a428-af4e-4eee-8ada-a8fa4af49ad9" providerId="AD"/>
  <p188:author id="{3411BCEA-C4FE-BEF0-8576-FEF1C4181656}" name="Emily Williams" initials="EW" userId="S::Emily.Williams@Intelliatx.com::09f86312-7210-422d-9c2e-4a84f708f8cc" providerId="AD"/>
  <p188:author id="{04E815EC-3C4C-39B6-814F-ADE56C3914C8}" name="Brittany Cormier" initials="BC" userId="S::Brittany.Cormier@Intelliatx.com::ec9f0742-fded-4fea-a555-1c5b4e2a9b32" providerId="AD"/>
  <p188:author id="{2BF0B2FD-9FB1-FEDB-C07A-879933ADDB22}" name="Emily Williams" initials="EW" userId="S::emily.williams@intelliatx.com::09f86312-7210-422d-9c2e-4a84f708f8cc"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Lina Li" initials="LL" lastIdx="274" clrIdx="0">
    <p:extLst>
      <p:ext uri="{19B8F6BF-5375-455C-9EA6-DF929625EA0E}">
        <p15:presenceInfo xmlns:p15="http://schemas.microsoft.com/office/powerpoint/2012/main" userId="S::Lina.Li@Intelliatx.com::f153992e-1ec4-47ad-ad7c-b232f2e4a99c" providerId="AD"/>
      </p:ext>
    </p:extLst>
  </p:cmAuthor>
  <p:cmAuthor id="2" name="Marissa Picerno" initials="MP" lastIdx="6" clrIdx="1">
    <p:extLst>
      <p:ext uri="{19B8F6BF-5375-455C-9EA6-DF929625EA0E}">
        <p15:presenceInfo xmlns:p15="http://schemas.microsoft.com/office/powerpoint/2012/main" userId="S::marissa.picerno@Intelliatx.com::6d388462-5a5b-4334-a3e8-31911da03b42" providerId="AD"/>
      </p:ext>
    </p:extLst>
  </p:cmAuthor>
  <p:cmAuthor id="3" name="Ian Karp" initials="IK" lastIdx="22" clrIdx="2">
    <p:extLst>
      <p:ext uri="{19B8F6BF-5375-455C-9EA6-DF929625EA0E}">
        <p15:presenceInfo xmlns:p15="http://schemas.microsoft.com/office/powerpoint/2012/main" userId="S::Ian.Karp@Intelliatx.com::00fc4ff4-b4e6-4c2d-80f3-8e67aa625495" providerId="AD"/>
      </p:ext>
    </p:extLst>
  </p:cmAuthor>
  <p:cmAuthor id="4" name="Marissa Igo" initials="MI" lastIdx="25" clrIdx="3">
    <p:extLst>
      <p:ext uri="{19B8F6BF-5375-455C-9EA6-DF929625EA0E}">
        <p15:presenceInfo xmlns:p15="http://schemas.microsoft.com/office/powerpoint/2012/main" userId="S::marissa.igo@Intelliatx.com::6d388462-5a5b-4334-a3e8-31911da03b42" providerId="AD"/>
      </p:ext>
    </p:extLst>
  </p:cmAuthor>
  <p:cmAuthor id="5" name="Brittany Cormier" initials="BC" lastIdx="16" clrIdx="4">
    <p:extLst>
      <p:ext uri="{19B8F6BF-5375-455C-9EA6-DF929625EA0E}">
        <p15:presenceInfo xmlns:p15="http://schemas.microsoft.com/office/powerpoint/2012/main" userId="S::Brittany.Cormier@Intelliatx.com::ec9f0742-fded-4fea-a555-1c5b4e2a9b32" providerId="AD"/>
      </p:ext>
    </p:extLst>
  </p:cmAuthor>
  <p:cmAuthor id="6" name="Matt Crenson" initials="MC" lastIdx="13" clrIdx="5">
    <p:extLst>
      <p:ext uri="{19B8F6BF-5375-455C-9EA6-DF929625EA0E}">
        <p15:presenceInfo xmlns:p15="http://schemas.microsoft.com/office/powerpoint/2012/main" userId="S::mcrenson@tenbridgecommunications.com::da58a796-6f64-42bf-8ae1-ce19a2922963" providerId="AD"/>
      </p:ext>
    </p:extLst>
  </p:cmAuthor>
  <p:cmAuthor id="7" name="Nichole Sarkis" initials="NS" lastIdx="14" clrIdx="6">
    <p:extLst>
      <p:ext uri="{19B8F6BF-5375-455C-9EA6-DF929625EA0E}">
        <p15:presenceInfo xmlns:p15="http://schemas.microsoft.com/office/powerpoint/2012/main" userId="S::nichole@tenbridgecommunications.com::4a871c81-576f-4a27-b252-7360824a7dfd" providerId="AD"/>
      </p:ext>
    </p:extLst>
  </p:cmAuthor>
  <p:cmAuthor id="8" name="Laura Sepp-Lorenzino" initials="LS" lastIdx="17" clrIdx="7">
    <p:extLst>
      <p:ext uri="{19B8F6BF-5375-455C-9EA6-DF929625EA0E}">
        <p15:presenceInfo xmlns:p15="http://schemas.microsoft.com/office/powerpoint/2012/main" userId="S::laura.sepplore@intelliatx.com::9eb2e4b7-6c78-4484-920b-e3ab85de19bf" providerId="AD"/>
      </p:ext>
    </p:extLst>
  </p:cmAuthor>
  <p:cmAuthor id="9" name="David Lebwohl" initials="DL" lastIdx="4" clrIdx="8">
    <p:extLst>
      <p:ext uri="{19B8F6BF-5375-455C-9EA6-DF929625EA0E}">
        <p15:presenceInfo xmlns:p15="http://schemas.microsoft.com/office/powerpoint/2012/main" userId="S::David.Lebwohl@Intelliatx.com::a2afea56-2edd-438b-aeff-d6727911a992" providerId="AD"/>
      </p:ext>
    </p:extLst>
  </p:cmAuthor>
  <p:cmAuthor id="10" name="Eliana Clark" initials="EC" lastIdx="2" clrIdx="9">
    <p:extLst>
      <p:ext uri="{19B8F6BF-5375-455C-9EA6-DF929625EA0E}">
        <p15:presenceInfo xmlns:p15="http://schemas.microsoft.com/office/powerpoint/2012/main" userId="S::Eliana.Clark@Intelliatx.com::2e06cf61-4eb1-4f7c-bd96-c2e5c79b468c" providerId="AD"/>
      </p:ext>
    </p:extLst>
  </p:cmAuthor>
  <p:cmAuthor id="11" name="John Leonard" initials="JL" lastIdx="25" clrIdx="10">
    <p:extLst>
      <p:ext uri="{19B8F6BF-5375-455C-9EA6-DF929625EA0E}">
        <p15:presenceInfo xmlns:p15="http://schemas.microsoft.com/office/powerpoint/2012/main" userId="S::johnl@intelliatx.com::9e22bcdb-2a9c-45ec-8283-fd5d53dd3330" providerId="AD"/>
      </p:ext>
    </p:extLst>
  </p:cmAuthor>
  <p:cmAuthor id="12" name="Kunal Sunthankar" initials="KS" lastIdx="2" clrIdx="11">
    <p:extLst>
      <p:ext uri="{19B8F6BF-5375-455C-9EA6-DF929625EA0E}">
        <p15:presenceInfo xmlns:p15="http://schemas.microsoft.com/office/powerpoint/2012/main" userId="S::Kunal.Sunthankar@Intelliatx.com::1fe5d1ad-d0e9-40a6-b5c2-51d99953379c" providerId="AD"/>
      </p:ext>
    </p:extLst>
  </p:cmAuthor>
  <p:cmAuthor id="13" name="Glenn Goddard" initials="GG" lastIdx="15" clrIdx="12">
    <p:extLst>
      <p:ext uri="{19B8F6BF-5375-455C-9EA6-DF929625EA0E}">
        <p15:presenceInfo xmlns:p15="http://schemas.microsoft.com/office/powerpoint/2012/main" userId="S::Glenn.Goddard@Intelliatx.com::2bd7a084-ca67-4356-a877-dc2bd7cf6f27" providerId="AD"/>
      </p:ext>
    </p:extLst>
  </p:cmAuthor>
  <p:cmAuthor id="14" name="James Butler" initials="JB" lastIdx="1" clrIdx="13">
    <p:extLst>
      <p:ext uri="{19B8F6BF-5375-455C-9EA6-DF929625EA0E}">
        <p15:presenceInfo xmlns:p15="http://schemas.microsoft.com/office/powerpoint/2012/main" userId="S::James.Butler@Intelliatx.com::88c5377f-215a-4a44-8f11-6705daa4f7d1" providerId="AD"/>
      </p:ext>
    </p:extLst>
  </p:cmAuthor>
  <p:cmAuthor id="15" name="Nick Vance" initials="NV" lastIdx="19" clrIdx="14">
    <p:extLst>
      <p:ext uri="{19B8F6BF-5375-455C-9EA6-DF929625EA0E}">
        <p15:presenceInfo xmlns:p15="http://schemas.microsoft.com/office/powerpoint/2012/main" userId="S::Nick.Vance@Intelliatx.com::df5b0af1-c632-4f01-b96d-234419075fb5" providerId="AD"/>
      </p:ext>
    </p:extLst>
  </p:cmAuthor>
  <p:cmAuthor id="16" name="Daniel Lev" initials="DL" lastIdx="4" clrIdx="15">
    <p:extLst>
      <p:ext uri="{19B8F6BF-5375-455C-9EA6-DF929625EA0E}">
        <p15:presenceInfo xmlns:p15="http://schemas.microsoft.com/office/powerpoint/2012/main" userId="S::Daniel.Lev@Intelliatx.com::af0423eb-3c1a-4dc8-9215-6c994f0d427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94"/>
  </p:normalViewPr>
  <p:slideViewPr>
    <p:cSldViewPr snapToGrid="0">
      <p:cViewPr varScale="1">
        <p:scale>
          <a:sx n="61" d="100"/>
          <a:sy n="61" d="100"/>
        </p:scale>
        <p:origin x="860" y="6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commentAuthors" Target="commentAuthors.xml"/><Relationship Id="rId128" Type="http://schemas.microsoft.com/office/2016/11/relationships/changesInfo" Target="changesInfos/changesInfo1.xml"/><Relationship Id="rId5" Type="http://schemas.openxmlformats.org/officeDocument/2006/relationships/slideMaster" Target="slideMasters/slideMaster2.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presProps" Target="presProps.xml"/><Relationship Id="rId129" Type="http://schemas.microsoft.com/office/2018/10/relationships/authors" Target="authors.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notesMaster" Target="notesMasters/notesMaster1.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tableStyles" Target="tableStyles.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becca Lescarbeau" userId="3784fe7f-ddd6-434c-ba1a-ec91b65cac03" providerId="ADAL" clId="{EADD4A61-326B-45CB-8D32-11C83D96A36F}"/>
    <pc:docChg chg="undo custSel modSld">
      <pc:chgData name="Rebecca Lescarbeau" userId="3784fe7f-ddd6-434c-ba1a-ec91b65cac03" providerId="ADAL" clId="{EADD4A61-326B-45CB-8D32-11C83D96A36F}" dt="2024-10-04T18:36:37.914" v="102" actId="20577"/>
      <pc:docMkLst>
        <pc:docMk/>
      </pc:docMkLst>
      <pc:sldChg chg="modSp mod">
        <pc:chgData name="Rebecca Lescarbeau" userId="3784fe7f-ddd6-434c-ba1a-ec91b65cac03" providerId="ADAL" clId="{EADD4A61-326B-45CB-8D32-11C83D96A36F}" dt="2024-10-04T17:40:05.501" v="8" actId="20577"/>
        <pc:sldMkLst>
          <pc:docMk/>
          <pc:sldMk cId="1391369080" sldId="2140755464"/>
        </pc:sldMkLst>
        <pc:spChg chg="mod">
          <ac:chgData name="Rebecca Lescarbeau" userId="3784fe7f-ddd6-434c-ba1a-ec91b65cac03" providerId="ADAL" clId="{EADD4A61-326B-45CB-8D32-11C83D96A36F}" dt="2024-10-04T17:40:05.501" v="8" actId="20577"/>
          <ac:spMkLst>
            <pc:docMk/>
            <pc:sldMk cId="1391369080" sldId="2140755464"/>
            <ac:spMk id="59" creationId="{7CA72C6E-9A77-46C1-9857-CD8A688E4AE2}"/>
          </ac:spMkLst>
        </pc:spChg>
      </pc:sldChg>
      <pc:sldChg chg="modSp mod">
        <pc:chgData name="Rebecca Lescarbeau" userId="3784fe7f-ddd6-434c-ba1a-ec91b65cac03" providerId="ADAL" clId="{EADD4A61-326B-45CB-8D32-11C83D96A36F}" dt="2024-10-04T17:42:58.464" v="11" actId="20577"/>
        <pc:sldMkLst>
          <pc:docMk/>
          <pc:sldMk cId="258743686" sldId="2147480871"/>
        </pc:sldMkLst>
        <pc:spChg chg="mod">
          <ac:chgData name="Rebecca Lescarbeau" userId="3784fe7f-ddd6-434c-ba1a-ec91b65cac03" providerId="ADAL" clId="{EADD4A61-326B-45CB-8D32-11C83D96A36F}" dt="2024-10-04T17:42:50.441" v="10" actId="20577"/>
          <ac:spMkLst>
            <pc:docMk/>
            <pc:sldMk cId="258743686" sldId="2147480871"/>
            <ac:spMk id="18" creationId="{E1184A3A-D5DC-DCF4-DB70-4A0FF5824C58}"/>
          </ac:spMkLst>
        </pc:spChg>
        <pc:spChg chg="mod">
          <ac:chgData name="Rebecca Lescarbeau" userId="3784fe7f-ddd6-434c-ba1a-ec91b65cac03" providerId="ADAL" clId="{EADD4A61-326B-45CB-8D32-11C83D96A36F}" dt="2024-10-04T17:42:58.464" v="11" actId="20577"/>
          <ac:spMkLst>
            <pc:docMk/>
            <pc:sldMk cId="258743686" sldId="2147480871"/>
            <ac:spMk id="19" creationId="{9E4EAC1D-8A25-8810-C6AD-B17272FEA520}"/>
          </ac:spMkLst>
        </pc:spChg>
      </pc:sldChg>
      <pc:sldChg chg="modNotesTx">
        <pc:chgData name="Rebecca Lescarbeau" userId="3784fe7f-ddd6-434c-ba1a-ec91b65cac03" providerId="ADAL" clId="{EADD4A61-326B-45CB-8D32-11C83D96A36F}" dt="2024-10-04T17:41:39.488" v="9" actId="20577"/>
        <pc:sldMkLst>
          <pc:docMk/>
          <pc:sldMk cId="2374569971" sldId="2147480874"/>
        </pc:sldMkLst>
      </pc:sldChg>
      <pc:sldChg chg="modNotesTx">
        <pc:chgData name="Rebecca Lescarbeau" userId="3784fe7f-ddd6-434c-ba1a-ec91b65cac03" providerId="ADAL" clId="{EADD4A61-326B-45CB-8D32-11C83D96A36F}" dt="2024-10-04T17:46:10.103" v="17" actId="20577"/>
        <pc:sldMkLst>
          <pc:docMk/>
          <pc:sldMk cId="1546708285" sldId="2147482264"/>
        </pc:sldMkLst>
      </pc:sldChg>
      <pc:sldChg chg="modSp mod">
        <pc:chgData name="Rebecca Lescarbeau" userId="3784fe7f-ddd6-434c-ba1a-ec91b65cac03" providerId="ADAL" clId="{EADD4A61-326B-45CB-8D32-11C83D96A36F}" dt="2024-10-04T17:45:10.521" v="16" actId="20577"/>
        <pc:sldMkLst>
          <pc:docMk/>
          <pc:sldMk cId="4178737839" sldId="2147482266"/>
        </pc:sldMkLst>
        <pc:spChg chg="mod">
          <ac:chgData name="Rebecca Lescarbeau" userId="3784fe7f-ddd6-434c-ba1a-ec91b65cac03" providerId="ADAL" clId="{EADD4A61-326B-45CB-8D32-11C83D96A36F}" dt="2024-10-04T17:44:37.958" v="12" actId="207"/>
          <ac:spMkLst>
            <pc:docMk/>
            <pc:sldMk cId="4178737839" sldId="2147482266"/>
            <ac:spMk id="2" creationId="{42E6CE94-E92E-D65C-52F1-48A0652D60FA}"/>
          </ac:spMkLst>
        </pc:spChg>
        <pc:spChg chg="mod">
          <ac:chgData name="Rebecca Lescarbeau" userId="3784fe7f-ddd6-434c-ba1a-ec91b65cac03" providerId="ADAL" clId="{EADD4A61-326B-45CB-8D32-11C83D96A36F}" dt="2024-10-04T17:45:10.521" v="16" actId="20577"/>
          <ac:spMkLst>
            <pc:docMk/>
            <pc:sldMk cId="4178737839" sldId="2147482266"/>
            <ac:spMk id="3" creationId="{C73A8B43-99E5-5865-FF39-8ECD9DD4D34A}"/>
          </ac:spMkLst>
        </pc:spChg>
      </pc:sldChg>
      <pc:sldChg chg="modSp mod">
        <pc:chgData name="Rebecca Lescarbeau" userId="3784fe7f-ddd6-434c-ba1a-ec91b65cac03" providerId="ADAL" clId="{EADD4A61-326B-45CB-8D32-11C83D96A36F}" dt="2024-10-04T18:06:28.810" v="39" actId="20577"/>
        <pc:sldMkLst>
          <pc:docMk/>
          <pc:sldMk cId="66372913" sldId="2147482268"/>
        </pc:sldMkLst>
        <pc:spChg chg="mod">
          <ac:chgData name="Rebecca Lescarbeau" userId="3784fe7f-ddd6-434c-ba1a-ec91b65cac03" providerId="ADAL" clId="{EADD4A61-326B-45CB-8D32-11C83D96A36F}" dt="2024-10-04T18:06:19.650" v="34" actId="1038"/>
          <ac:spMkLst>
            <pc:docMk/>
            <pc:sldMk cId="66372913" sldId="2147482268"/>
            <ac:spMk id="17" creationId="{DFDFC2B4-6F15-A279-0037-84FE2CBBDD0C}"/>
          </ac:spMkLst>
        </pc:spChg>
        <pc:spChg chg="mod">
          <ac:chgData name="Rebecca Lescarbeau" userId="3784fe7f-ddd6-434c-ba1a-ec91b65cac03" providerId="ADAL" clId="{EADD4A61-326B-45CB-8D32-11C83D96A36F}" dt="2024-10-04T18:06:28.810" v="39" actId="20577"/>
          <ac:spMkLst>
            <pc:docMk/>
            <pc:sldMk cId="66372913" sldId="2147482268"/>
            <ac:spMk id="40" creationId="{6EFA2E7A-DB2D-3E78-B57E-8A70B210A211}"/>
          </ac:spMkLst>
        </pc:spChg>
      </pc:sldChg>
      <pc:sldChg chg="modSp mod modNotesTx">
        <pc:chgData name="Rebecca Lescarbeau" userId="3784fe7f-ddd6-434c-ba1a-ec91b65cac03" providerId="ADAL" clId="{EADD4A61-326B-45CB-8D32-11C83D96A36F}" dt="2024-10-04T18:08:24.820" v="41" actId="207"/>
        <pc:sldMkLst>
          <pc:docMk/>
          <pc:sldMk cId="2505783324" sldId="2147482284"/>
        </pc:sldMkLst>
        <pc:spChg chg="mod">
          <ac:chgData name="Rebecca Lescarbeau" userId="3784fe7f-ddd6-434c-ba1a-ec91b65cac03" providerId="ADAL" clId="{EADD4A61-326B-45CB-8D32-11C83D96A36F}" dt="2024-10-04T18:08:24.820" v="41" actId="207"/>
          <ac:spMkLst>
            <pc:docMk/>
            <pc:sldMk cId="2505783324" sldId="2147482284"/>
            <ac:spMk id="9" creationId="{B6CE224C-3F83-15F7-8817-64AA8FA85586}"/>
          </ac:spMkLst>
        </pc:spChg>
      </pc:sldChg>
      <pc:sldChg chg="modNotesTx">
        <pc:chgData name="Rebecca Lescarbeau" userId="3784fe7f-ddd6-434c-ba1a-ec91b65cac03" providerId="ADAL" clId="{EADD4A61-326B-45CB-8D32-11C83D96A36F}" dt="2024-10-04T18:15:15.794" v="42" actId="20577"/>
        <pc:sldMkLst>
          <pc:docMk/>
          <pc:sldMk cId="2441114730" sldId="2147482295"/>
        </pc:sldMkLst>
      </pc:sldChg>
      <pc:sldChg chg="modNotesTx">
        <pc:chgData name="Rebecca Lescarbeau" userId="3784fe7f-ddd6-434c-ba1a-ec91b65cac03" providerId="ADAL" clId="{EADD4A61-326B-45CB-8D32-11C83D96A36F}" dt="2024-10-04T18:16:20.955" v="43" actId="20577"/>
        <pc:sldMkLst>
          <pc:docMk/>
          <pc:sldMk cId="3313358256" sldId="2147482296"/>
        </pc:sldMkLst>
      </pc:sldChg>
      <pc:sldChg chg="modSp mod modNotesTx">
        <pc:chgData name="Rebecca Lescarbeau" userId="3784fe7f-ddd6-434c-ba1a-ec91b65cac03" providerId="ADAL" clId="{EADD4A61-326B-45CB-8D32-11C83D96A36F}" dt="2024-10-04T18:35:09.926" v="100" actId="1036"/>
        <pc:sldMkLst>
          <pc:docMk/>
          <pc:sldMk cId="1827456826" sldId="2147482299"/>
        </pc:sldMkLst>
        <pc:spChg chg="mod">
          <ac:chgData name="Rebecca Lescarbeau" userId="3784fe7f-ddd6-434c-ba1a-ec91b65cac03" providerId="ADAL" clId="{EADD4A61-326B-45CB-8D32-11C83D96A36F}" dt="2024-10-04T18:17:37.152" v="45" actId="255"/>
          <ac:spMkLst>
            <pc:docMk/>
            <pc:sldMk cId="1827456826" sldId="2147482299"/>
            <ac:spMk id="8" creationId="{9EDBF854-D6A9-08EB-D0F4-A7163FFAC3D1}"/>
          </ac:spMkLst>
        </pc:spChg>
        <pc:spChg chg="mod">
          <ac:chgData name="Rebecca Lescarbeau" userId="3784fe7f-ddd6-434c-ba1a-ec91b65cac03" providerId="ADAL" clId="{EADD4A61-326B-45CB-8D32-11C83D96A36F}" dt="2024-10-04T18:17:37.152" v="45" actId="255"/>
          <ac:spMkLst>
            <pc:docMk/>
            <pc:sldMk cId="1827456826" sldId="2147482299"/>
            <ac:spMk id="9" creationId="{49E5B0F8-CE1B-A551-037D-0497B85F40FA}"/>
          </ac:spMkLst>
        </pc:spChg>
        <pc:spChg chg="mod">
          <ac:chgData name="Rebecca Lescarbeau" userId="3784fe7f-ddd6-434c-ba1a-ec91b65cac03" providerId="ADAL" clId="{EADD4A61-326B-45CB-8D32-11C83D96A36F}" dt="2024-10-04T18:17:37.152" v="45" actId="255"/>
          <ac:spMkLst>
            <pc:docMk/>
            <pc:sldMk cId="1827456826" sldId="2147482299"/>
            <ac:spMk id="16" creationId="{16EF7DCE-C3AA-F82A-E769-A8C45D1CAA23}"/>
          </ac:spMkLst>
        </pc:spChg>
        <pc:spChg chg="mod">
          <ac:chgData name="Rebecca Lescarbeau" userId="3784fe7f-ddd6-434c-ba1a-ec91b65cac03" providerId="ADAL" clId="{EADD4A61-326B-45CB-8D32-11C83D96A36F}" dt="2024-10-04T18:17:37.152" v="45" actId="255"/>
          <ac:spMkLst>
            <pc:docMk/>
            <pc:sldMk cId="1827456826" sldId="2147482299"/>
            <ac:spMk id="17" creationId="{4A1B05C6-C72E-7B0F-6887-2A0C969EC009}"/>
          </ac:spMkLst>
        </pc:spChg>
        <pc:spChg chg="mod">
          <ac:chgData name="Rebecca Lescarbeau" userId="3784fe7f-ddd6-434c-ba1a-ec91b65cac03" providerId="ADAL" clId="{EADD4A61-326B-45CB-8D32-11C83D96A36F}" dt="2024-10-04T18:35:09.926" v="100" actId="1036"/>
          <ac:spMkLst>
            <pc:docMk/>
            <pc:sldMk cId="1827456826" sldId="2147482299"/>
            <ac:spMk id="22" creationId="{B855E86F-8F37-EA67-854B-F646728A1505}"/>
          </ac:spMkLst>
        </pc:spChg>
      </pc:sldChg>
      <pc:sldChg chg="modSp mod">
        <pc:chgData name="Rebecca Lescarbeau" userId="3784fe7f-ddd6-434c-ba1a-ec91b65cac03" providerId="ADAL" clId="{EADD4A61-326B-45CB-8D32-11C83D96A36F}" dt="2024-10-04T18:36:37.914" v="102" actId="20577"/>
        <pc:sldMkLst>
          <pc:docMk/>
          <pc:sldMk cId="1235404061" sldId="2147482313"/>
        </pc:sldMkLst>
        <pc:spChg chg="mod">
          <ac:chgData name="Rebecca Lescarbeau" userId="3784fe7f-ddd6-434c-ba1a-ec91b65cac03" providerId="ADAL" clId="{EADD4A61-326B-45CB-8D32-11C83D96A36F}" dt="2024-10-04T18:36:01.006" v="101" actId="20577"/>
          <ac:spMkLst>
            <pc:docMk/>
            <pc:sldMk cId="1235404061" sldId="2147482313"/>
            <ac:spMk id="2" creationId="{02EAE478-1F51-80E6-E7E2-853746E6620A}"/>
          </ac:spMkLst>
        </pc:spChg>
        <pc:spChg chg="mod">
          <ac:chgData name="Rebecca Lescarbeau" userId="3784fe7f-ddd6-434c-ba1a-ec91b65cac03" providerId="ADAL" clId="{EADD4A61-326B-45CB-8D32-11C83D96A36F}" dt="2024-10-04T18:36:37.914" v="102" actId="20577"/>
          <ac:spMkLst>
            <pc:docMk/>
            <pc:sldMk cId="1235404061" sldId="2147482313"/>
            <ac:spMk id="3" creationId="{97335ED4-AD01-A0BF-D329-C22C0DCBD195}"/>
          </ac:spMkLst>
        </pc:spChg>
      </pc:sldChg>
      <pc:sldChg chg="modSp mod">
        <pc:chgData name="Rebecca Lescarbeau" userId="3784fe7f-ddd6-434c-ba1a-ec91b65cac03" providerId="ADAL" clId="{EADD4A61-326B-45CB-8D32-11C83D96A36F}" dt="2024-10-04T17:40:03.173" v="7" actId="20577"/>
        <pc:sldMkLst>
          <pc:docMk/>
          <pc:sldMk cId="2676875461" sldId="2147482314"/>
        </pc:sldMkLst>
        <pc:spChg chg="mod">
          <ac:chgData name="Rebecca Lescarbeau" userId="3784fe7f-ddd6-434c-ba1a-ec91b65cac03" providerId="ADAL" clId="{EADD4A61-326B-45CB-8D32-11C83D96A36F}" dt="2024-10-04T17:40:03.173" v="7" actId="20577"/>
          <ac:spMkLst>
            <pc:docMk/>
            <pc:sldMk cId="2676875461" sldId="2147482314"/>
            <ac:spMk id="26" creationId="{E1C5C9F4-1F98-4951-B522-1F14DA9BBD39}"/>
          </ac:spMkLst>
        </pc:spChg>
      </pc:sldChg>
      <pc:sldChg chg="modSp mod">
        <pc:chgData name="Rebecca Lescarbeau" userId="3784fe7f-ddd6-434c-ba1a-ec91b65cac03" providerId="ADAL" clId="{EADD4A61-326B-45CB-8D32-11C83D96A36F}" dt="2024-10-04T18:03:43.385" v="29" actId="20577"/>
        <pc:sldMkLst>
          <pc:docMk/>
          <pc:sldMk cId="3376628303" sldId="2147482315"/>
        </pc:sldMkLst>
        <pc:graphicFrameChg chg="modGraphic">
          <ac:chgData name="Rebecca Lescarbeau" userId="3784fe7f-ddd6-434c-ba1a-ec91b65cac03" providerId="ADAL" clId="{EADD4A61-326B-45CB-8D32-11C83D96A36F}" dt="2024-10-04T18:03:43.385" v="29" actId="20577"/>
          <ac:graphicFrameMkLst>
            <pc:docMk/>
            <pc:sldMk cId="3376628303" sldId="2147482315"/>
            <ac:graphicFrameMk id="3" creationId="{B134F733-3B4E-76A2-C8DA-17985A493397}"/>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155096-AEEC-499C-B427-5004A7051F0F}"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380B3BA2-C13B-4CA9-A44F-9C934D73356D}">
      <dgm:prSet phldrT="[Text]"/>
      <dgm:spPr/>
      <dgm:t>
        <a:bodyPr/>
        <a:lstStyle/>
        <a:p>
          <a:r>
            <a:rPr lang="en-US"/>
            <a:t>Oligonucleotide Quantification</a:t>
          </a:r>
        </a:p>
      </dgm:t>
    </dgm:pt>
    <dgm:pt modelId="{982A6FF7-B5F9-47A2-8D4E-46C13D47932E}" type="parTrans" cxnId="{181BFD7F-CA0D-42F6-BEF0-F8FA42E17862}">
      <dgm:prSet/>
      <dgm:spPr/>
      <dgm:t>
        <a:bodyPr/>
        <a:lstStyle/>
        <a:p>
          <a:endParaRPr lang="en-US"/>
        </a:p>
      </dgm:t>
    </dgm:pt>
    <dgm:pt modelId="{74141174-1F5D-4813-A172-FD6F6E89ED9B}" type="sibTrans" cxnId="{181BFD7F-CA0D-42F6-BEF0-F8FA42E17862}">
      <dgm:prSet/>
      <dgm:spPr/>
      <dgm:t>
        <a:bodyPr/>
        <a:lstStyle/>
        <a:p>
          <a:endParaRPr lang="en-US"/>
        </a:p>
      </dgm:t>
    </dgm:pt>
    <dgm:pt modelId="{B7470297-56D8-429D-9D80-2C327C70B13D}">
      <dgm:prSet phldrT="[Text]"/>
      <dgm:spPr>
        <a:solidFill>
          <a:schemeClr val="accent2"/>
        </a:solidFill>
      </dgm:spPr>
      <dgm:t>
        <a:bodyPr/>
        <a:lstStyle/>
        <a:p>
          <a:r>
            <a:rPr lang="en-US"/>
            <a:t>Amplification</a:t>
          </a:r>
        </a:p>
      </dgm:t>
    </dgm:pt>
    <dgm:pt modelId="{56247A4C-2BB7-4512-94D6-EC2E563DE5CD}" type="parTrans" cxnId="{1D4BE655-6588-45DC-8B67-115D106C7A63}">
      <dgm:prSet/>
      <dgm:spPr/>
      <dgm:t>
        <a:bodyPr/>
        <a:lstStyle/>
        <a:p>
          <a:endParaRPr lang="en-US"/>
        </a:p>
      </dgm:t>
    </dgm:pt>
    <dgm:pt modelId="{67B860F0-D460-4B53-8C72-A89587F14964}" type="sibTrans" cxnId="{1D4BE655-6588-45DC-8B67-115D106C7A63}">
      <dgm:prSet/>
      <dgm:spPr/>
      <dgm:t>
        <a:bodyPr/>
        <a:lstStyle/>
        <a:p>
          <a:endParaRPr lang="en-US"/>
        </a:p>
      </dgm:t>
    </dgm:pt>
    <dgm:pt modelId="{4B01737B-A4EB-4DA6-BD80-93FD924635A3}">
      <dgm:prSet phldrT="[Text]"/>
      <dgm:spPr>
        <a:solidFill>
          <a:schemeClr val="accent5"/>
        </a:solidFill>
      </dgm:spPr>
      <dgm:t>
        <a:bodyPr/>
        <a:lstStyle/>
        <a:p>
          <a:r>
            <a:rPr lang="en-US"/>
            <a:t>Separation</a:t>
          </a:r>
        </a:p>
      </dgm:t>
    </dgm:pt>
    <dgm:pt modelId="{65F48AC2-FB17-458D-BC8B-979978708DD7}" type="parTrans" cxnId="{A336C2C0-96E3-47FD-88A8-7E7D5E4DDD14}">
      <dgm:prSet/>
      <dgm:spPr/>
      <dgm:t>
        <a:bodyPr/>
        <a:lstStyle/>
        <a:p>
          <a:endParaRPr lang="en-US"/>
        </a:p>
      </dgm:t>
    </dgm:pt>
    <dgm:pt modelId="{21745318-9C82-4E72-8D10-0D2BBE221FF5}" type="sibTrans" cxnId="{A336C2C0-96E3-47FD-88A8-7E7D5E4DDD14}">
      <dgm:prSet/>
      <dgm:spPr/>
      <dgm:t>
        <a:bodyPr/>
        <a:lstStyle/>
        <a:p>
          <a:endParaRPr lang="en-US"/>
        </a:p>
      </dgm:t>
    </dgm:pt>
    <dgm:pt modelId="{41F1B301-0CA4-4C28-8153-04AFF570D3C5}">
      <dgm:prSet/>
      <dgm:spPr>
        <a:solidFill>
          <a:schemeClr val="accent2"/>
        </a:solidFill>
      </dgm:spPr>
      <dgm:t>
        <a:bodyPr/>
        <a:lstStyle/>
        <a:p>
          <a:r>
            <a:rPr lang="en-US"/>
            <a:t>qPCR/ </a:t>
          </a:r>
        </a:p>
        <a:p>
          <a:r>
            <a:rPr lang="en-US"/>
            <a:t>RT-qPCR</a:t>
          </a:r>
        </a:p>
      </dgm:t>
    </dgm:pt>
    <dgm:pt modelId="{6BA8A721-2580-4A63-93FE-12D0D024668D}" type="parTrans" cxnId="{1887C6BC-C63B-44AD-9839-1D7D1B091786}">
      <dgm:prSet/>
      <dgm:spPr/>
      <dgm:t>
        <a:bodyPr/>
        <a:lstStyle/>
        <a:p>
          <a:endParaRPr lang="en-US"/>
        </a:p>
      </dgm:t>
    </dgm:pt>
    <dgm:pt modelId="{2D0D70FF-526A-408B-AA8C-703DD4A61612}" type="sibTrans" cxnId="{1887C6BC-C63B-44AD-9839-1D7D1B091786}">
      <dgm:prSet/>
      <dgm:spPr/>
      <dgm:t>
        <a:bodyPr/>
        <a:lstStyle/>
        <a:p>
          <a:endParaRPr lang="en-US"/>
        </a:p>
      </dgm:t>
    </dgm:pt>
    <dgm:pt modelId="{BF59D2A1-2A80-4937-9D09-16FF8D534A25}">
      <dgm:prSet/>
      <dgm:spPr>
        <a:solidFill>
          <a:schemeClr val="accent2"/>
        </a:solidFill>
      </dgm:spPr>
      <dgm:t>
        <a:bodyPr/>
        <a:lstStyle/>
        <a:p>
          <a:r>
            <a:rPr lang="en-US" err="1"/>
            <a:t>dPCR</a:t>
          </a:r>
          <a:r>
            <a:rPr lang="en-US"/>
            <a:t>/</a:t>
          </a:r>
          <a:r>
            <a:rPr lang="en-US" err="1"/>
            <a:t>ddPCR</a:t>
          </a:r>
          <a:r>
            <a:rPr lang="en-US"/>
            <a:t>/</a:t>
          </a:r>
        </a:p>
        <a:p>
          <a:r>
            <a:rPr lang="en-US"/>
            <a:t>RT-(d)</a:t>
          </a:r>
          <a:r>
            <a:rPr lang="en-US" err="1"/>
            <a:t>dPCR</a:t>
          </a:r>
          <a:endParaRPr lang="en-US"/>
        </a:p>
      </dgm:t>
    </dgm:pt>
    <dgm:pt modelId="{B78524DD-494F-4C26-8368-8B05F10F143F}" type="parTrans" cxnId="{D16851EF-8F85-43E0-B19B-3FF5E81F5DC1}">
      <dgm:prSet/>
      <dgm:spPr/>
      <dgm:t>
        <a:bodyPr/>
        <a:lstStyle/>
        <a:p>
          <a:endParaRPr lang="en-US"/>
        </a:p>
      </dgm:t>
    </dgm:pt>
    <dgm:pt modelId="{6B4420D4-8186-4817-A62B-CD58739DF091}" type="sibTrans" cxnId="{D16851EF-8F85-43E0-B19B-3FF5E81F5DC1}">
      <dgm:prSet/>
      <dgm:spPr/>
      <dgm:t>
        <a:bodyPr/>
        <a:lstStyle/>
        <a:p>
          <a:endParaRPr lang="en-US"/>
        </a:p>
      </dgm:t>
    </dgm:pt>
    <dgm:pt modelId="{BB131D77-DEE1-419E-B624-691AADEC4D19}">
      <dgm:prSet/>
      <dgm:spPr>
        <a:solidFill>
          <a:schemeClr val="accent5"/>
        </a:solidFill>
      </dgm:spPr>
      <dgm:t>
        <a:bodyPr/>
        <a:lstStyle/>
        <a:p>
          <a:r>
            <a:rPr lang="en-US"/>
            <a:t>Chromatographic Fluorescence Detection</a:t>
          </a:r>
        </a:p>
      </dgm:t>
    </dgm:pt>
    <dgm:pt modelId="{E7174957-8861-4C80-AC0B-35777F67B0EE}" type="parTrans" cxnId="{8EC20FB2-14A7-4D4A-A9F5-E2E7F3140BC0}">
      <dgm:prSet/>
      <dgm:spPr/>
      <dgm:t>
        <a:bodyPr/>
        <a:lstStyle/>
        <a:p>
          <a:endParaRPr lang="en-US"/>
        </a:p>
      </dgm:t>
    </dgm:pt>
    <dgm:pt modelId="{21FBCA90-56DE-4FEA-952C-382368C15F4C}" type="sibTrans" cxnId="{8EC20FB2-14A7-4D4A-A9F5-E2E7F3140BC0}">
      <dgm:prSet/>
      <dgm:spPr/>
      <dgm:t>
        <a:bodyPr/>
        <a:lstStyle/>
        <a:p>
          <a:endParaRPr lang="en-US"/>
        </a:p>
      </dgm:t>
    </dgm:pt>
    <dgm:pt modelId="{5C7A699E-70A3-49D2-B042-97B346B1C7BB}">
      <dgm:prSet/>
      <dgm:spPr>
        <a:solidFill>
          <a:schemeClr val="accent5"/>
        </a:solidFill>
      </dgm:spPr>
      <dgm:t>
        <a:bodyPr/>
        <a:lstStyle/>
        <a:p>
          <a:r>
            <a:rPr lang="en-US"/>
            <a:t>Liquid Chromatography-Mass Spectrometry</a:t>
          </a:r>
        </a:p>
      </dgm:t>
    </dgm:pt>
    <dgm:pt modelId="{E5C3A78E-9EBA-46C8-B8F4-0DA5DB4B8184}" type="parTrans" cxnId="{918A4229-A670-4D47-B4DB-EC7648C0EC6A}">
      <dgm:prSet/>
      <dgm:spPr/>
      <dgm:t>
        <a:bodyPr/>
        <a:lstStyle/>
        <a:p>
          <a:endParaRPr lang="en-US"/>
        </a:p>
      </dgm:t>
    </dgm:pt>
    <dgm:pt modelId="{15E8AFA9-EF45-4944-9719-70889DA39F0E}" type="sibTrans" cxnId="{918A4229-A670-4D47-B4DB-EC7648C0EC6A}">
      <dgm:prSet/>
      <dgm:spPr/>
      <dgm:t>
        <a:bodyPr/>
        <a:lstStyle/>
        <a:p>
          <a:endParaRPr lang="en-US"/>
        </a:p>
      </dgm:t>
    </dgm:pt>
    <dgm:pt modelId="{67FD05FB-CB8F-4B10-A5DA-BB485BF679AD}" type="pres">
      <dgm:prSet presAssocID="{34155096-AEEC-499C-B427-5004A7051F0F}" presName="hierChild1" presStyleCnt="0">
        <dgm:presLayoutVars>
          <dgm:orgChart val="1"/>
          <dgm:chPref val="1"/>
          <dgm:dir/>
          <dgm:animOne val="branch"/>
          <dgm:animLvl val="lvl"/>
          <dgm:resizeHandles/>
        </dgm:presLayoutVars>
      </dgm:prSet>
      <dgm:spPr/>
    </dgm:pt>
    <dgm:pt modelId="{AB2D3CCE-A58B-4BFB-B0A1-6446372C0217}" type="pres">
      <dgm:prSet presAssocID="{380B3BA2-C13B-4CA9-A44F-9C934D73356D}" presName="hierRoot1" presStyleCnt="0">
        <dgm:presLayoutVars>
          <dgm:hierBranch val="init"/>
        </dgm:presLayoutVars>
      </dgm:prSet>
      <dgm:spPr/>
    </dgm:pt>
    <dgm:pt modelId="{6B8038BE-961C-4B73-B310-D89E9A16260E}" type="pres">
      <dgm:prSet presAssocID="{380B3BA2-C13B-4CA9-A44F-9C934D73356D}" presName="rootComposite1" presStyleCnt="0"/>
      <dgm:spPr/>
    </dgm:pt>
    <dgm:pt modelId="{89C71392-2C6E-43D7-9D5A-DC39B2131AAD}" type="pres">
      <dgm:prSet presAssocID="{380B3BA2-C13B-4CA9-A44F-9C934D73356D}" presName="rootText1" presStyleLbl="node0" presStyleIdx="0" presStyleCnt="1">
        <dgm:presLayoutVars>
          <dgm:chPref val="3"/>
        </dgm:presLayoutVars>
      </dgm:prSet>
      <dgm:spPr/>
    </dgm:pt>
    <dgm:pt modelId="{B19CB0E1-8245-49DF-9DFE-271F3A667EB5}" type="pres">
      <dgm:prSet presAssocID="{380B3BA2-C13B-4CA9-A44F-9C934D73356D}" presName="rootConnector1" presStyleLbl="node1" presStyleIdx="0" presStyleCnt="0"/>
      <dgm:spPr/>
    </dgm:pt>
    <dgm:pt modelId="{3899E004-AD52-4288-BE40-E78CB694FE9A}" type="pres">
      <dgm:prSet presAssocID="{380B3BA2-C13B-4CA9-A44F-9C934D73356D}" presName="hierChild2" presStyleCnt="0"/>
      <dgm:spPr/>
    </dgm:pt>
    <dgm:pt modelId="{FAC5CD63-7BC6-46C3-9EBA-97667C402C4D}" type="pres">
      <dgm:prSet presAssocID="{56247A4C-2BB7-4512-94D6-EC2E563DE5CD}" presName="Name37" presStyleLbl="parChTrans1D2" presStyleIdx="0" presStyleCnt="2"/>
      <dgm:spPr/>
    </dgm:pt>
    <dgm:pt modelId="{ECFCB95D-21B6-4A96-BB13-4EBCA9ECE8AD}" type="pres">
      <dgm:prSet presAssocID="{B7470297-56D8-429D-9D80-2C327C70B13D}" presName="hierRoot2" presStyleCnt="0">
        <dgm:presLayoutVars>
          <dgm:hierBranch/>
        </dgm:presLayoutVars>
      </dgm:prSet>
      <dgm:spPr/>
    </dgm:pt>
    <dgm:pt modelId="{1D550CB4-9D3F-4D7E-879E-0F8EA92801C3}" type="pres">
      <dgm:prSet presAssocID="{B7470297-56D8-429D-9D80-2C327C70B13D}" presName="rootComposite" presStyleCnt="0"/>
      <dgm:spPr/>
    </dgm:pt>
    <dgm:pt modelId="{0C58809A-E5E6-468D-83EA-C74237AEF38B}" type="pres">
      <dgm:prSet presAssocID="{B7470297-56D8-429D-9D80-2C327C70B13D}" presName="rootText" presStyleLbl="node2" presStyleIdx="0" presStyleCnt="2">
        <dgm:presLayoutVars>
          <dgm:chPref val="3"/>
        </dgm:presLayoutVars>
      </dgm:prSet>
      <dgm:spPr/>
    </dgm:pt>
    <dgm:pt modelId="{17F8E68E-580E-4CFD-A18C-2421435FE83D}" type="pres">
      <dgm:prSet presAssocID="{B7470297-56D8-429D-9D80-2C327C70B13D}" presName="rootConnector" presStyleLbl="node2" presStyleIdx="0" presStyleCnt="2"/>
      <dgm:spPr/>
    </dgm:pt>
    <dgm:pt modelId="{2B87623D-AEF3-4195-A2AD-7274B13B56AF}" type="pres">
      <dgm:prSet presAssocID="{B7470297-56D8-429D-9D80-2C327C70B13D}" presName="hierChild4" presStyleCnt="0"/>
      <dgm:spPr/>
    </dgm:pt>
    <dgm:pt modelId="{E1F96919-FDE1-48E2-A407-FF209E6C0805}" type="pres">
      <dgm:prSet presAssocID="{6BA8A721-2580-4A63-93FE-12D0D024668D}" presName="Name35" presStyleLbl="parChTrans1D3" presStyleIdx="0" presStyleCnt="4"/>
      <dgm:spPr/>
    </dgm:pt>
    <dgm:pt modelId="{5C56F585-3D7D-4486-AE3E-6CED6A66AB9E}" type="pres">
      <dgm:prSet presAssocID="{41F1B301-0CA4-4C28-8153-04AFF570D3C5}" presName="hierRoot2" presStyleCnt="0">
        <dgm:presLayoutVars>
          <dgm:hierBranch val="init"/>
        </dgm:presLayoutVars>
      </dgm:prSet>
      <dgm:spPr/>
    </dgm:pt>
    <dgm:pt modelId="{5502D6D7-A590-4E4C-835C-A3312DB51EE8}" type="pres">
      <dgm:prSet presAssocID="{41F1B301-0CA4-4C28-8153-04AFF570D3C5}" presName="rootComposite" presStyleCnt="0"/>
      <dgm:spPr/>
    </dgm:pt>
    <dgm:pt modelId="{E8E3019F-EC56-4B55-8CD2-1E19267A0E50}" type="pres">
      <dgm:prSet presAssocID="{41F1B301-0CA4-4C28-8153-04AFF570D3C5}" presName="rootText" presStyleLbl="node3" presStyleIdx="0" presStyleCnt="4">
        <dgm:presLayoutVars>
          <dgm:chPref val="3"/>
        </dgm:presLayoutVars>
      </dgm:prSet>
      <dgm:spPr/>
    </dgm:pt>
    <dgm:pt modelId="{70D5D3B1-E81F-4B2C-BBD8-0DB4744F7A10}" type="pres">
      <dgm:prSet presAssocID="{41F1B301-0CA4-4C28-8153-04AFF570D3C5}" presName="rootConnector" presStyleLbl="node3" presStyleIdx="0" presStyleCnt="4"/>
      <dgm:spPr/>
    </dgm:pt>
    <dgm:pt modelId="{CF08E576-C79D-466D-8077-345A564B9D4C}" type="pres">
      <dgm:prSet presAssocID="{41F1B301-0CA4-4C28-8153-04AFF570D3C5}" presName="hierChild4" presStyleCnt="0"/>
      <dgm:spPr/>
    </dgm:pt>
    <dgm:pt modelId="{13FBFA85-BD12-40E0-B83C-4394E0B36B47}" type="pres">
      <dgm:prSet presAssocID="{41F1B301-0CA4-4C28-8153-04AFF570D3C5}" presName="hierChild5" presStyleCnt="0"/>
      <dgm:spPr/>
    </dgm:pt>
    <dgm:pt modelId="{82C76C47-C66F-4596-898B-F3779C68F2B8}" type="pres">
      <dgm:prSet presAssocID="{B78524DD-494F-4C26-8368-8B05F10F143F}" presName="Name35" presStyleLbl="parChTrans1D3" presStyleIdx="1" presStyleCnt="4"/>
      <dgm:spPr/>
    </dgm:pt>
    <dgm:pt modelId="{56C8DD02-CF33-42F1-A7ED-C072ACFEB32B}" type="pres">
      <dgm:prSet presAssocID="{BF59D2A1-2A80-4937-9D09-16FF8D534A25}" presName="hierRoot2" presStyleCnt="0">
        <dgm:presLayoutVars>
          <dgm:hierBranch/>
        </dgm:presLayoutVars>
      </dgm:prSet>
      <dgm:spPr/>
    </dgm:pt>
    <dgm:pt modelId="{06765D14-7959-4DE1-AC15-C961D00BEFD8}" type="pres">
      <dgm:prSet presAssocID="{BF59D2A1-2A80-4937-9D09-16FF8D534A25}" presName="rootComposite" presStyleCnt="0"/>
      <dgm:spPr/>
    </dgm:pt>
    <dgm:pt modelId="{89B59470-0444-450D-B412-83C302A2CC01}" type="pres">
      <dgm:prSet presAssocID="{BF59D2A1-2A80-4937-9D09-16FF8D534A25}" presName="rootText" presStyleLbl="node3" presStyleIdx="1" presStyleCnt="4">
        <dgm:presLayoutVars>
          <dgm:chPref val="3"/>
        </dgm:presLayoutVars>
      </dgm:prSet>
      <dgm:spPr/>
    </dgm:pt>
    <dgm:pt modelId="{319A1882-74AE-4609-A46E-A9482866B064}" type="pres">
      <dgm:prSet presAssocID="{BF59D2A1-2A80-4937-9D09-16FF8D534A25}" presName="rootConnector" presStyleLbl="node3" presStyleIdx="1" presStyleCnt="4"/>
      <dgm:spPr/>
    </dgm:pt>
    <dgm:pt modelId="{7DE3000F-27B9-410F-A81B-8D5DB045E6CC}" type="pres">
      <dgm:prSet presAssocID="{BF59D2A1-2A80-4937-9D09-16FF8D534A25}" presName="hierChild4" presStyleCnt="0"/>
      <dgm:spPr/>
    </dgm:pt>
    <dgm:pt modelId="{8863271D-D229-424C-85C9-CA2A14B74B53}" type="pres">
      <dgm:prSet presAssocID="{BF59D2A1-2A80-4937-9D09-16FF8D534A25}" presName="hierChild5" presStyleCnt="0"/>
      <dgm:spPr/>
    </dgm:pt>
    <dgm:pt modelId="{26F483D7-C04C-4D7D-A6F9-328FC57EE63A}" type="pres">
      <dgm:prSet presAssocID="{B7470297-56D8-429D-9D80-2C327C70B13D}" presName="hierChild5" presStyleCnt="0"/>
      <dgm:spPr/>
    </dgm:pt>
    <dgm:pt modelId="{181DB36D-C320-476E-84AA-9E679065EB79}" type="pres">
      <dgm:prSet presAssocID="{65F48AC2-FB17-458D-BC8B-979978708DD7}" presName="Name37" presStyleLbl="parChTrans1D2" presStyleIdx="1" presStyleCnt="2"/>
      <dgm:spPr/>
    </dgm:pt>
    <dgm:pt modelId="{D9A18BC2-8CE3-4562-BDB5-B2751D2502F4}" type="pres">
      <dgm:prSet presAssocID="{4B01737B-A4EB-4DA6-BD80-93FD924635A3}" presName="hierRoot2" presStyleCnt="0">
        <dgm:presLayoutVars>
          <dgm:hierBranch/>
        </dgm:presLayoutVars>
      </dgm:prSet>
      <dgm:spPr/>
    </dgm:pt>
    <dgm:pt modelId="{902F9D05-706F-4BF2-903C-C540852016F6}" type="pres">
      <dgm:prSet presAssocID="{4B01737B-A4EB-4DA6-BD80-93FD924635A3}" presName="rootComposite" presStyleCnt="0"/>
      <dgm:spPr/>
    </dgm:pt>
    <dgm:pt modelId="{DBAD4506-1119-483C-A331-8A747ED566EC}" type="pres">
      <dgm:prSet presAssocID="{4B01737B-A4EB-4DA6-BD80-93FD924635A3}" presName="rootText" presStyleLbl="node2" presStyleIdx="1" presStyleCnt="2">
        <dgm:presLayoutVars>
          <dgm:chPref val="3"/>
        </dgm:presLayoutVars>
      </dgm:prSet>
      <dgm:spPr/>
    </dgm:pt>
    <dgm:pt modelId="{9050C51E-121F-4F15-AC99-05000C987518}" type="pres">
      <dgm:prSet presAssocID="{4B01737B-A4EB-4DA6-BD80-93FD924635A3}" presName="rootConnector" presStyleLbl="node2" presStyleIdx="1" presStyleCnt="2"/>
      <dgm:spPr/>
    </dgm:pt>
    <dgm:pt modelId="{C304DA64-2D17-4F9C-85A7-D1ADEA3D46C3}" type="pres">
      <dgm:prSet presAssocID="{4B01737B-A4EB-4DA6-BD80-93FD924635A3}" presName="hierChild4" presStyleCnt="0"/>
      <dgm:spPr/>
    </dgm:pt>
    <dgm:pt modelId="{3D0ACE30-FB36-424D-ACBC-FE2D99A5F499}" type="pres">
      <dgm:prSet presAssocID="{E7174957-8861-4C80-AC0B-35777F67B0EE}" presName="Name35" presStyleLbl="parChTrans1D3" presStyleIdx="2" presStyleCnt="4"/>
      <dgm:spPr/>
    </dgm:pt>
    <dgm:pt modelId="{A9BED8B3-27BE-462D-8327-EE347F1BE075}" type="pres">
      <dgm:prSet presAssocID="{BB131D77-DEE1-419E-B624-691AADEC4D19}" presName="hierRoot2" presStyleCnt="0">
        <dgm:presLayoutVars>
          <dgm:hierBranch val="init"/>
        </dgm:presLayoutVars>
      </dgm:prSet>
      <dgm:spPr/>
    </dgm:pt>
    <dgm:pt modelId="{2CE5913E-63A4-4D1C-8D3B-9DD9872675BA}" type="pres">
      <dgm:prSet presAssocID="{BB131D77-DEE1-419E-B624-691AADEC4D19}" presName="rootComposite" presStyleCnt="0"/>
      <dgm:spPr/>
    </dgm:pt>
    <dgm:pt modelId="{A62A2C6A-C6E0-4595-AFB9-12B71316FBB5}" type="pres">
      <dgm:prSet presAssocID="{BB131D77-DEE1-419E-B624-691AADEC4D19}" presName="rootText" presStyleLbl="node3" presStyleIdx="2" presStyleCnt="4">
        <dgm:presLayoutVars>
          <dgm:chPref val="3"/>
        </dgm:presLayoutVars>
      </dgm:prSet>
      <dgm:spPr/>
    </dgm:pt>
    <dgm:pt modelId="{7F6057DC-FA01-426E-9123-3F93F83DB612}" type="pres">
      <dgm:prSet presAssocID="{BB131D77-DEE1-419E-B624-691AADEC4D19}" presName="rootConnector" presStyleLbl="node3" presStyleIdx="2" presStyleCnt="4"/>
      <dgm:spPr/>
    </dgm:pt>
    <dgm:pt modelId="{AA0F8963-97B0-4BEC-9963-E27269BBA7E7}" type="pres">
      <dgm:prSet presAssocID="{BB131D77-DEE1-419E-B624-691AADEC4D19}" presName="hierChild4" presStyleCnt="0"/>
      <dgm:spPr/>
    </dgm:pt>
    <dgm:pt modelId="{207AE6A4-44C8-48C0-A871-366DA36EB5B1}" type="pres">
      <dgm:prSet presAssocID="{BB131D77-DEE1-419E-B624-691AADEC4D19}" presName="hierChild5" presStyleCnt="0"/>
      <dgm:spPr/>
    </dgm:pt>
    <dgm:pt modelId="{2B83F2A3-BCE5-47C8-AEA5-64941B798041}" type="pres">
      <dgm:prSet presAssocID="{E5C3A78E-9EBA-46C8-B8F4-0DA5DB4B8184}" presName="Name35" presStyleLbl="parChTrans1D3" presStyleIdx="3" presStyleCnt="4"/>
      <dgm:spPr/>
    </dgm:pt>
    <dgm:pt modelId="{EF6AB11D-F263-4C8E-995F-DD61A31C86A0}" type="pres">
      <dgm:prSet presAssocID="{5C7A699E-70A3-49D2-B042-97B346B1C7BB}" presName="hierRoot2" presStyleCnt="0">
        <dgm:presLayoutVars>
          <dgm:hierBranch val="init"/>
        </dgm:presLayoutVars>
      </dgm:prSet>
      <dgm:spPr/>
    </dgm:pt>
    <dgm:pt modelId="{92BF4D95-08CB-4AA0-BCBE-A863E12081E8}" type="pres">
      <dgm:prSet presAssocID="{5C7A699E-70A3-49D2-B042-97B346B1C7BB}" presName="rootComposite" presStyleCnt="0"/>
      <dgm:spPr/>
    </dgm:pt>
    <dgm:pt modelId="{7F207CAA-7BDD-416D-B13D-926122CD9EA1}" type="pres">
      <dgm:prSet presAssocID="{5C7A699E-70A3-49D2-B042-97B346B1C7BB}" presName="rootText" presStyleLbl="node3" presStyleIdx="3" presStyleCnt="4">
        <dgm:presLayoutVars>
          <dgm:chPref val="3"/>
        </dgm:presLayoutVars>
      </dgm:prSet>
      <dgm:spPr/>
    </dgm:pt>
    <dgm:pt modelId="{1E99F657-B6B8-47BD-8724-655C825E0A3C}" type="pres">
      <dgm:prSet presAssocID="{5C7A699E-70A3-49D2-B042-97B346B1C7BB}" presName="rootConnector" presStyleLbl="node3" presStyleIdx="3" presStyleCnt="4"/>
      <dgm:spPr/>
    </dgm:pt>
    <dgm:pt modelId="{8B9BD28B-F19C-4F35-A712-B3C746916D11}" type="pres">
      <dgm:prSet presAssocID="{5C7A699E-70A3-49D2-B042-97B346B1C7BB}" presName="hierChild4" presStyleCnt="0"/>
      <dgm:spPr/>
    </dgm:pt>
    <dgm:pt modelId="{EC8CD887-F264-400F-8EAB-174FF973AC29}" type="pres">
      <dgm:prSet presAssocID="{5C7A699E-70A3-49D2-B042-97B346B1C7BB}" presName="hierChild5" presStyleCnt="0"/>
      <dgm:spPr/>
    </dgm:pt>
    <dgm:pt modelId="{A029C897-D3CB-4944-BFB4-DF666234F701}" type="pres">
      <dgm:prSet presAssocID="{4B01737B-A4EB-4DA6-BD80-93FD924635A3}" presName="hierChild5" presStyleCnt="0"/>
      <dgm:spPr/>
    </dgm:pt>
    <dgm:pt modelId="{B4DAED9C-540F-4FC9-B4B8-F15DEC4E467F}" type="pres">
      <dgm:prSet presAssocID="{380B3BA2-C13B-4CA9-A44F-9C934D73356D}" presName="hierChild3" presStyleCnt="0"/>
      <dgm:spPr/>
    </dgm:pt>
  </dgm:ptLst>
  <dgm:cxnLst>
    <dgm:cxn modelId="{1D9ABE12-322C-4906-9019-5961E99F0066}" type="presOf" srcId="{65F48AC2-FB17-458D-BC8B-979978708DD7}" destId="{181DB36D-C320-476E-84AA-9E679065EB79}" srcOrd="0" destOrd="0" presId="urn:microsoft.com/office/officeart/2005/8/layout/orgChart1"/>
    <dgm:cxn modelId="{57106625-0414-46E6-AD45-3A21596452DF}" type="presOf" srcId="{380B3BA2-C13B-4CA9-A44F-9C934D73356D}" destId="{B19CB0E1-8245-49DF-9DFE-271F3A667EB5}" srcOrd="1" destOrd="0" presId="urn:microsoft.com/office/officeart/2005/8/layout/orgChart1"/>
    <dgm:cxn modelId="{E36FFD28-8349-42CC-AFE7-B00FB2CFF1C6}" type="presOf" srcId="{BB131D77-DEE1-419E-B624-691AADEC4D19}" destId="{7F6057DC-FA01-426E-9123-3F93F83DB612}" srcOrd="1" destOrd="0" presId="urn:microsoft.com/office/officeart/2005/8/layout/orgChart1"/>
    <dgm:cxn modelId="{918A4229-A670-4D47-B4DB-EC7648C0EC6A}" srcId="{4B01737B-A4EB-4DA6-BD80-93FD924635A3}" destId="{5C7A699E-70A3-49D2-B042-97B346B1C7BB}" srcOrd="1" destOrd="0" parTransId="{E5C3A78E-9EBA-46C8-B8F4-0DA5DB4B8184}" sibTransId="{15E8AFA9-EF45-4944-9719-70889DA39F0E}"/>
    <dgm:cxn modelId="{4BDC2E3C-5F79-42D0-A198-E04524DF60F9}" type="presOf" srcId="{B78524DD-494F-4C26-8368-8B05F10F143F}" destId="{82C76C47-C66F-4596-898B-F3779C68F2B8}" srcOrd="0" destOrd="0" presId="urn:microsoft.com/office/officeart/2005/8/layout/orgChart1"/>
    <dgm:cxn modelId="{F71A0D3D-F2E0-473F-86B5-D26583C583F5}" type="presOf" srcId="{4B01737B-A4EB-4DA6-BD80-93FD924635A3}" destId="{9050C51E-121F-4F15-AC99-05000C987518}" srcOrd="1" destOrd="0" presId="urn:microsoft.com/office/officeart/2005/8/layout/orgChart1"/>
    <dgm:cxn modelId="{A835F15C-5549-47D3-8F04-D6389980DA42}" type="presOf" srcId="{5C7A699E-70A3-49D2-B042-97B346B1C7BB}" destId="{7F207CAA-7BDD-416D-B13D-926122CD9EA1}" srcOrd="0" destOrd="0" presId="urn:microsoft.com/office/officeart/2005/8/layout/orgChart1"/>
    <dgm:cxn modelId="{1D4BE655-6588-45DC-8B67-115D106C7A63}" srcId="{380B3BA2-C13B-4CA9-A44F-9C934D73356D}" destId="{B7470297-56D8-429D-9D80-2C327C70B13D}" srcOrd="0" destOrd="0" parTransId="{56247A4C-2BB7-4512-94D6-EC2E563DE5CD}" sibTransId="{67B860F0-D460-4B53-8C72-A89587F14964}"/>
    <dgm:cxn modelId="{B413FD5A-E073-4680-ADEB-E80C880149B4}" type="presOf" srcId="{41F1B301-0CA4-4C28-8153-04AFF570D3C5}" destId="{E8E3019F-EC56-4B55-8CD2-1E19267A0E50}" srcOrd="0" destOrd="0" presId="urn:microsoft.com/office/officeart/2005/8/layout/orgChart1"/>
    <dgm:cxn modelId="{181BFD7F-CA0D-42F6-BEF0-F8FA42E17862}" srcId="{34155096-AEEC-499C-B427-5004A7051F0F}" destId="{380B3BA2-C13B-4CA9-A44F-9C934D73356D}" srcOrd="0" destOrd="0" parTransId="{982A6FF7-B5F9-47A2-8D4E-46C13D47932E}" sibTransId="{74141174-1F5D-4813-A172-FD6F6E89ED9B}"/>
    <dgm:cxn modelId="{621D9386-609C-4FFE-8798-1C4728B95C6F}" type="presOf" srcId="{E5C3A78E-9EBA-46C8-B8F4-0DA5DB4B8184}" destId="{2B83F2A3-BCE5-47C8-AEA5-64941B798041}" srcOrd="0" destOrd="0" presId="urn:microsoft.com/office/officeart/2005/8/layout/orgChart1"/>
    <dgm:cxn modelId="{E6BBB58C-B74C-49E8-95D4-AACAA3F5DBB3}" type="presOf" srcId="{34155096-AEEC-499C-B427-5004A7051F0F}" destId="{67FD05FB-CB8F-4B10-A5DA-BB485BF679AD}" srcOrd="0" destOrd="0" presId="urn:microsoft.com/office/officeart/2005/8/layout/orgChart1"/>
    <dgm:cxn modelId="{93E1CE92-01FF-40F3-95E7-5F1850F512EB}" type="presOf" srcId="{6BA8A721-2580-4A63-93FE-12D0D024668D}" destId="{E1F96919-FDE1-48E2-A407-FF209E6C0805}" srcOrd="0" destOrd="0" presId="urn:microsoft.com/office/officeart/2005/8/layout/orgChart1"/>
    <dgm:cxn modelId="{99945D9D-7A64-4414-B58D-F7BF5266EFAA}" type="presOf" srcId="{B7470297-56D8-429D-9D80-2C327C70B13D}" destId="{0C58809A-E5E6-468D-83EA-C74237AEF38B}" srcOrd="0" destOrd="0" presId="urn:microsoft.com/office/officeart/2005/8/layout/orgChart1"/>
    <dgm:cxn modelId="{665704A0-2130-438A-9EA6-2FD9A12C38C7}" type="presOf" srcId="{4B01737B-A4EB-4DA6-BD80-93FD924635A3}" destId="{DBAD4506-1119-483C-A331-8A747ED566EC}" srcOrd="0" destOrd="0" presId="urn:microsoft.com/office/officeart/2005/8/layout/orgChart1"/>
    <dgm:cxn modelId="{9B15F9A1-5F7C-4EFD-A808-93CDC5A29970}" type="presOf" srcId="{BB131D77-DEE1-419E-B624-691AADEC4D19}" destId="{A62A2C6A-C6E0-4595-AFB9-12B71316FBB5}" srcOrd="0" destOrd="0" presId="urn:microsoft.com/office/officeart/2005/8/layout/orgChart1"/>
    <dgm:cxn modelId="{D9CA6AA4-D506-432A-821A-11B816558978}" type="presOf" srcId="{BF59D2A1-2A80-4937-9D09-16FF8D534A25}" destId="{89B59470-0444-450D-B412-83C302A2CC01}" srcOrd="0" destOrd="0" presId="urn:microsoft.com/office/officeart/2005/8/layout/orgChart1"/>
    <dgm:cxn modelId="{970173B1-B57F-4B28-8BD2-4F47DB5E9DE0}" type="presOf" srcId="{5C7A699E-70A3-49D2-B042-97B346B1C7BB}" destId="{1E99F657-B6B8-47BD-8724-655C825E0A3C}" srcOrd="1" destOrd="0" presId="urn:microsoft.com/office/officeart/2005/8/layout/orgChart1"/>
    <dgm:cxn modelId="{8EC20FB2-14A7-4D4A-A9F5-E2E7F3140BC0}" srcId="{4B01737B-A4EB-4DA6-BD80-93FD924635A3}" destId="{BB131D77-DEE1-419E-B624-691AADEC4D19}" srcOrd="0" destOrd="0" parTransId="{E7174957-8861-4C80-AC0B-35777F67B0EE}" sibTransId="{21FBCA90-56DE-4FEA-952C-382368C15F4C}"/>
    <dgm:cxn modelId="{1887C6BC-C63B-44AD-9839-1D7D1B091786}" srcId="{B7470297-56D8-429D-9D80-2C327C70B13D}" destId="{41F1B301-0CA4-4C28-8153-04AFF570D3C5}" srcOrd="0" destOrd="0" parTransId="{6BA8A721-2580-4A63-93FE-12D0D024668D}" sibTransId="{2D0D70FF-526A-408B-AA8C-703DD4A61612}"/>
    <dgm:cxn modelId="{A5730DBE-079B-4944-99D3-54B02F0DF9AB}" type="presOf" srcId="{380B3BA2-C13B-4CA9-A44F-9C934D73356D}" destId="{89C71392-2C6E-43D7-9D5A-DC39B2131AAD}" srcOrd="0" destOrd="0" presId="urn:microsoft.com/office/officeart/2005/8/layout/orgChart1"/>
    <dgm:cxn modelId="{2E9AA3BE-C427-4519-BC48-43915374C4C3}" type="presOf" srcId="{56247A4C-2BB7-4512-94D6-EC2E563DE5CD}" destId="{FAC5CD63-7BC6-46C3-9EBA-97667C402C4D}" srcOrd="0" destOrd="0" presId="urn:microsoft.com/office/officeart/2005/8/layout/orgChart1"/>
    <dgm:cxn modelId="{A336C2C0-96E3-47FD-88A8-7E7D5E4DDD14}" srcId="{380B3BA2-C13B-4CA9-A44F-9C934D73356D}" destId="{4B01737B-A4EB-4DA6-BD80-93FD924635A3}" srcOrd="1" destOrd="0" parTransId="{65F48AC2-FB17-458D-BC8B-979978708DD7}" sibTransId="{21745318-9C82-4E72-8D10-0D2BBE221FF5}"/>
    <dgm:cxn modelId="{9CB488D3-8B95-4385-B433-6ABB5E32A59E}" type="presOf" srcId="{41F1B301-0CA4-4C28-8153-04AFF570D3C5}" destId="{70D5D3B1-E81F-4B2C-BBD8-0DB4744F7A10}" srcOrd="1" destOrd="0" presId="urn:microsoft.com/office/officeart/2005/8/layout/orgChart1"/>
    <dgm:cxn modelId="{E0AA9EDD-FDBF-4343-A3B2-58ED6E221A0B}" type="presOf" srcId="{E7174957-8861-4C80-AC0B-35777F67B0EE}" destId="{3D0ACE30-FB36-424D-ACBC-FE2D99A5F499}" srcOrd="0" destOrd="0" presId="urn:microsoft.com/office/officeart/2005/8/layout/orgChart1"/>
    <dgm:cxn modelId="{D16851EF-8F85-43E0-B19B-3FF5E81F5DC1}" srcId="{B7470297-56D8-429D-9D80-2C327C70B13D}" destId="{BF59D2A1-2A80-4937-9D09-16FF8D534A25}" srcOrd="1" destOrd="0" parTransId="{B78524DD-494F-4C26-8368-8B05F10F143F}" sibTransId="{6B4420D4-8186-4817-A62B-CD58739DF091}"/>
    <dgm:cxn modelId="{A4831CF0-D4FF-4737-A0EC-E324F029B1F8}" type="presOf" srcId="{BF59D2A1-2A80-4937-9D09-16FF8D534A25}" destId="{319A1882-74AE-4609-A46E-A9482866B064}" srcOrd="1" destOrd="0" presId="urn:microsoft.com/office/officeart/2005/8/layout/orgChart1"/>
    <dgm:cxn modelId="{A5EF90F4-0EBC-49AE-B90F-6526584E8845}" type="presOf" srcId="{B7470297-56D8-429D-9D80-2C327C70B13D}" destId="{17F8E68E-580E-4CFD-A18C-2421435FE83D}" srcOrd="1" destOrd="0" presId="urn:microsoft.com/office/officeart/2005/8/layout/orgChart1"/>
    <dgm:cxn modelId="{8A5B24E1-86B1-4D8F-B71A-2FDA3E58631F}" type="presParOf" srcId="{67FD05FB-CB8F-4B10-A5DA-BB485BF679AD}" destId="{AB2D3CCE-A58B-4BFB-B0A1-6446372C0217}" srcOrd="0" destOrd="0" presId="urn:microsoft.com/office/officeart/2005/8/layout/orgChart1"/>
    <dgm:cxn modelId="{1CFED6EA-1DB7-48EE-B5E2-BCAFE493AACE}" type="presParOf" srcId="{AB2D3CCE-A58B-4BFB-B0A1-6446372C0217}" destId="{6B8038BE-961C-4B73-B310-D89E9A16260E}" srcOrd="0" destOrd="0" presId="urn:microsoft.com/office/officeart/2005/8/layout/orgChart1"/>
    <dgm:cxn modelId="{E00E82F3-2B76-45E0-9448-3EA29C7C244E}" type="presParOf" srcId="{6B8038BE-961C-4B73-B310-D89E9A16260E}" destId="{89C71392-2C6E-43D7-9D5A-DC39B2131AAD}" srcOrd="0" destOrd="0" presId="urn:microsoft.com/office/officeart/2005/8/layout/orgChart1"/>
    <dgm:cxn modelId="{E314E7F4-EDE3-4E1C-8788-72366F17C43A}" type="presParOf" srcId="{6B8038BE-961C-4B73-B310-D89E9A16260E}" destId="{B19CB0E1-8245-49DF-9DFE-271F3A667EB5}" srcOrd="1" destOrd="0" presId="urn:microsoft.com/office/officeart/2005/8/layout/orgChart1"/>
    <dgm:cxn modelId="{C09A6F23-D513-4343-A7CB-2CFFC51CA28F}" type="presParOf" srcId="{AB2D3CCE-A58B-4BFB-B0A1-6446372C0217}" destId="{3899E004-AD52-4288-BE40-E78CB694FE9A}" srcOrd="1" destOrd="0" presId="urn:microsoft.com/office/officeart/2005/8/layout/orgChart1"/>
    <dgm:cxn modelId="{BC055E0C-967F-47E4-8F3E-E7B9F073D3C3}" type="presParOf" srcId="{3899E004-AD52-4288-BE40-E78CB694FE9A}" destId="{FAC5CD63-7BC6-46C3-9EBA-97667C402C4D}" srcOrd="0" destOrd="0" presId="urn:microsoft.com/office/officeart/2005/8/layout/orgChart1"/>
    <dgm:cxn modelId="{E1A5C78A-4BB4-4A85-881D-66D5AD28C0F2}" type="presParOf" srcId="{3899E004-AD52-4288-BE40-E78CB694FE9A}" destId="{ECFCB95D-21B6-4A96-BB13-4EBCA9ECE8AD}" srcOrd="1" destOrd="0" presId="urn:microsoft.com/office/officeart/2005/8/layout/orgChart1"/>
    <dgm:cxn modelId="{F59D9C35-E195-4554-B7A3-965AD6491FCA}" type="presParOf" srcId="{ECFCB95D-21B6-4A96-BB13-4EBCA9ECE8AD}" destId="{1D550CB4-9D3F-4D7E-879E-0F8EA92801C3}" srcOrd="0" destOrd="0" presId="urn:microsoft.com/office/officeart/2005/8/layout/orgChart1"/>
    <dgm:cxn modelId="{3FBCA560-618A-4794-B5FE-14580BF011ED}" type="presParOf" srcId="{1D550CB4-9D3F-4D7E-879E-0F8EA92801C3}" destId="{0C58809A-E5E6-468D-83EA-C74237AEF38B}" srcOrd="0" destOrd="0" presId="urn:microsoft.com/office/officeart/2005/8/layout/orgChart1"/>
    <dgm:cxn modelId="{34A13FD2-F5F3-45D7-B4C8-AAF5D4C51473}" type="presParOf" srcId="{1D550CB4-9D3F-4D7E-879E-0F8EA92801C3}" destId="{17F8E68E-580E-4CFD-A18C-2421435FE83D}" srcOrd="1" destOrd="0" presId="urn:microsoft.com/office/officeart/2005/8/layout/orgChart1"/>
    <dgm:cxn modelId="{1148800A-653D-4C9E-BEB0-E86902240620}" type="presParOf" srcId="{ECFCB95D-21B6-4A96-BB13-4EBCA9ECE8AD}" destId="{2B87623D-AEF3-4195-A2AD-7274B13B56AF}" srcOrd="1" destOrd="0" presId="urn:microsoft.com/office/officeart/2005/8/layout/orgChart1"/>
    <dgm:cxn modelId="{B05B0FD8-E41E-4B4D-92E4-B2613AA243FC}" type="presParOf" srcId="{2B87623D-AEF3-4195-A2AD-7274B13B56AF}" destId="{E1F96919-FDE1-48E2-A407-FF209E6C0805}" srcOrd="0" destOrd="0" presId="urn:microsoft.com/office/officeart/2005/8/layout/orgChart1"/>
    <dgm:cxn modelId="{BA4C01BE-82AF-43CC-B711-998A6E1866B0}" type="presParOf" srcId="{2B87623D-AEF3-4195-A2AD-7274B13B56AF}" destId="{5C56F585-3D7D-4486-AE3E-6CED6A66AB9E}" srcOrd="1" destOrd="0" presId="urn:microsoft.com/office/officeart/2005/8/layout/orgChart1"/>
    <dgm:cxn modelId="{C78EA08C-9AB3-4A3C-9E33-68363D3D15A8}" type="presParOf" srcId="{5C56F585-3D7D-4486-AE3E-6CED6A66AB9E}" destId="{5502D6D7-A590-4E4C-835C-A3312DB51EE8}" srcOrd="0" destOrd="0" presId="urn:microsoft.com/office/officeart/2005/8/layout/orgChart1"/>
    <dgm:cxn modelId="{225241BB-DC52-4B5B-9985-8B79ED470A61}" type="presParOf" srcId="{5502D6D7-A590-4E4C-835C-A3312DB51EE8}" destId="{E8E3019F-EC56-4B55-8CD2-1E19267A0E50}" srcOrd="0" destOrd="0" presId="urn:microsoft.com/office/officeart/2005/8/layout/orgChart1"/>
    <dgm:cxn modelId="{865D4DAB-56C1-44E1-830D-75194BCD994F}" type="presParOf" srcId="{5502D6D7-A590-4E4C-835C-A3312DB51EE8}" destId="{70D5D3B1-E81F-4B2C-BBD8-0DB4744F7A10}" srcOrd="1" destOrd="0" presId="urn:microsoft.com/office/officeart/2005/8/layout/orgChart1"/>
    <dgm:cxn modelId="{FD710E5C-210A-4465-A9DC-867924956329}" type="presParOf" srcId="{5C56F585-3D7D-4486-AE3E-6CED6A66AB9E}" destId="{CF08E576-C79D-466D-8077-345A564B9D4C}" srcOrd="1" destOrd="0" presId="urn:microsoft.com/office/officeart/2005/8/layout/orgChart1"/>
    <dgm:cxn modelId="{082027D6-9E61-48A0-AB67-E6CBF3F97600}" type="presParOf" srcId="{5C56F585-3D7D-4486-AE3E-6CED6A66AB9E}" destId="{13FBFA85-BD12-40E0-B83C-4394E0B36B47}" srcOrd="2" destOrd="0" presId="urn:microsoft.com/office/officeart/2005/8/layout/orgChart1"/>
    <dgm:cxn modelId="{1DA69823-8430-4D8F-8EBC-876EE0D6314F}" type="presParOf" srcId="{2B87623D-AEF3-4195-A2AD-7274B13B56AF}" destId="{82C76C47-C66F-4596-898B-F3779C68F2B8}" srcOrd="2" destOrd="0" presId="urn:microsoft.com/office/officeart/2005/8/layout/orgChart1"/>
    <dgm:cxn modelId="{EBE0AB73-1C74-4E79-9C9A-D09136A32BC9}" type="presParOf" srcId="{2B87623D-AEF3-4195-A2AD-7274B13B56AF}" destId="{56C8DD02-CF33-42F1-A7ED-C072ACFEB32B}" srcOrd="3" destOrd="0" presId="urn:microsoft.com/office/officeart/2005/8/layout/orgChart1"/>
    <dgm:cxn modelId="{88479F51-BBD3-4E94-9AF6-8FB3E1AFB9A4}" type="presParOf" srcId="{56C8DD02-CF33-42F1-A7ED-C072ACFEB32B}" destId="{06765D14-7959-4DE1-AC15-C961D00BEFD8}" srcOrd="0" destOrd="0" presId="urn:microsoft.com/office/officeart/2005/8/layout/orgChart1"/>
    <dgm:cxn modelId="{15ECB540-06A3-43C2-8CC6-7EBFFA778150}" type="presParOf" srcId="{06765D14-7959-4DE1-AC15-C961D00BEFD8}" destId="{89B59470-0444-450D-B412-83C302A2CC01}" srcOrd="0" destOrd="0" presId="urn:microsoft.com/office/officeart/2005/8/layout/orgChart1"/>
    <dgm:cxn modelId="{8D579B47-AE5B-400A-9670-169DD0F300E6}" type="presParOf" srcId="{06765D14-7959-4DE1-AC15-C961D00BEFD8}" destId="{319A1882-74AE-4609-A46E-A9482866B064}" srcOrd="1" destOrd="0" presId="urn:microsoft.com/office/officeart/2005/8/layout/orgChart1"/>
    <dgm:cxn modelId="{84134082-8F30-42D3-9EF2-F0EA1274CD3F}" type="presParOf" srcId="{56C8DD02-CF33-42F1-A7ED-C072ACFEB32B}" destId="{7DE3000F-27B9-410F-A81B-8D5DB045E6CC}" srcOrd="1" destOrd="0" presId="urn:microsoft.com/office/officeart/2005/8/layout/orgChart1"/>
    <dgm:cxn modelId="{D3A0253D-B488-41C3-B393-0C6ADB39C8BA}" type="presParOf" srcId="{56C8DD02-CF33-42F1-A7ED-C072ACFEB32B}" destId="{8863271D-D229-424C-85C9-CA2A14B74B53}" srcOrd="2" destOrd="0" presId="urn:microsoft.com/office/officeart/2005/8/layout/orgChart1"/>
    <dgm:cxn modelId="{36262AF8-6C4F-4291-877C-286C8E0E6406}" type="presParOf" srcId="{ECFCB95D-21B6-4A96-BB13-4EBCA9ECE8AD}" destId="{26F483D7-C04C-4D7D-A6F9-328FC57EE63A}" srcOrd="2" destOrd="0" presId="urn:microsoft.com/office/officeart/2005/8/layout/orgChart1"/>
    <dgm:cxn modelId="{C282F235-D1A2-4F4A-87AA-6B44A44E2A81}" type="presParOf" srcId="{3899E004-AD52-4288-BE40-E78CB694FE9A}" destId="{181DB36D-C320-476E-84AA-9E679065EB79}" srcOrd="2" destOrd="0" presId="urn:microsoft.com/office/officeart/2005/8/layout/orgChart1"/>
    <dgm:cxn modelId="{3A4C3DCA-15C9-4241-8B26-F1C0220A7427}" type="presParOf" srcId="{3899E004-AD52-4288-BE40-E78CB694FE9A}" destId="{D9A18BC2-8CE3-4562-BDB5-B2751D2502F4}" srcOrd="3" destOrd="0" presId="urn:microsoft.com/office/officeart/2005/8/layout/orgChart1"/>
    <dgm:cxn modelId="{2C13B577-E398-4C55-B385-473FE9C321C8}" type="presParOf" srcId="{D9A18BC2-8CE3-4562-BDB5-B2751D2502F4}" destId="{902F9D05-706F-4BF2-903C-C540852016F6}" srcOrd="0" destOrd="0" presId="urn:microsoft.com/office/officeart/2005/8/layout/orgChart1"/>
    <dgm:cxn modelId="{DE4E0C59-5E47-4415-A662-348B4E3201B5}" type="presParOf" srcId="{902F9D05-706F-4BF2-903C-C540852016F6}" destId="{DBAD4506-1119-483C-A331-8A747ED566EC}" srcOrd="0" destOrd="0" presId="urn:microsoft.com/office/officeart/2005/8/layout/orgChart1"/>
    <dgm:cxn modelId="{7201A2FE-FCBC-4227-B07E-D6F7FE61E16B}" type="presParOf" srcId="{902F9D05-706F-4BF2-903C-C540852016F6}" destId="{9050C51E-121F-4F15-AC99-05000C987518}" srcOrd="1" destOrd="0" presId="urn:microsoft.com/office/officeart/2005/8/layout/orgChart1"/>
    <dgm:cxn modelId="{AB433B0A-8B03-4F4C-A7A2-4DB8DEC60514}" type="presParOf" srcId="{D9A18BC2-8CE3-4562-BDB5-B2751D2502F4}" destId="{C304DA64-2D17-4F9C-85A7-D1ADEA3D46C3}" srcOrd="1" destOrd="0" presId="urn:microsoft.com/office/officeart/2005/8/layout/orgChart1"/>
    <dgm:cxn modelId="{E9C25B94-1EA1-4FA3-842B-19AD9FB1AE73}" type="presParOf" srcId="{C304DA64-2D17-4F9C-85A7-D1ADEA3D46C3}" destId="{3D0ACE30-FB36-424D-ACBC-FE2D99A5F499}" srcOrd="0" destOrd="0" presId="urn:microsoft.com/office/officeart/2005/8/layout/orgChart1"/>
    <dgm:cxn modelId="{B0904294-8BE9-46D5-96B8-F788DDFF6859}" type="presParOf" srcId="{C304DA64-2D17-4F9C-85A7-D1ADEA3D46C3}" destId="{A9BED8B3-27BE-462D-8327-EE347F1BE075}" srcOrd="1" destOrd="0" presId="urn:microsoft.com/office/officeart/2005/8/layout/orgChart1"/>
    <dgm:cxn modelId="{7F6B2822-9F49-4252-9495-1CE22E283370}" type="presParOf" srcId="{A9BED8B3-27BE-462D-8327-EE347F1BE075}" destId="{2CE5913E-63A4-4D1C-8D3B-9DD9872675BA}" srcOrd="0" destOrd="0" presId="urn:microsoft.com/office/officeart/2005/8/layout/orgChart1"/>
    <dgm:cxn modelId="{7A364A36-BDCB-4B7D-AC08-78FC64D2EB5A}" type="presParOf" srcId="{2CE5913E-63A4-4D1C-8D3B-9DD9872675BA}" destId="{A62A2C6A-C6E0-4595-AFB9-12B71316FBB5}" srcOrd="0" destOrd="0" presId="urn:microsoft.com/office/officeart/2005/8/layout/orgChart1"/>
    <dgm:cxn modelId="{D1B6E870-294F-4054-8524-A47503814932}" type="presParOf" srcId="{2CE5913E-63A4-4D1C-8D3B-9DD9872675BA}" destId="{7F6057DC-FA01-426E-9123-3F93F83DB612}" srcOrd="1" destOrd="0" presId="urn:microsoft.com/office/officeart/2005/8/layout/orgChart1"/>
    <dgm:cxn modelId="{E2A65BBC-F085-4151-8258-89D9ED8D21A0}" type="presParOf" srcId="{A9BED8B3-27BE-462D-8327-EE347F1BE075}" destId="{AA0F8963-97B0-4BEC-9963-E27269BBA7E7}" srcOrd="1" destOrd="0" presId="urn:microsoft.com/office/officeart/2005/8/layout/orgChart1"/>
    <dgm:cxn modelId="{09528049-B9A5-482F-95DC-A401C0B60808}" type="presParOf" srcId="{A9BED8B3-27BE-462D-8327-EE347F1BE075}" destId="{207AE6A4-44C8-48C0-A871-366DA36EB5B1}" srcOrd="2" destOrd="0" presId="urn:microsoft.com/office/officeart/2005/8/layout/orgChart1"/>
    <dgm:cxn modelId="{78A83DA4-EF0B-4E19-9533-698D01C1E926}" type="presParOf" srcId="{C304DA64-2D17-4F9C-85A7-D1ADEA3D46C3}" destId="{2B83F2A3-BCE5-47C8-AEA5-64941B798041}" srcOrd="2" destOrd="0" presId="urn:microsoft.com/office/officeart/2005/8/layout/orgChart1"/>
    <dgm:cxn modelId="{34D58797-3D00-47CA-8659-F4B9D97A86F3}" type="presParOf" srcId="{C304DA64-2D17-4F9C-85A7-D1ADEA3D46C3}" destId="{EF6AB11D-F263-4C8E-995F-DD61A31C86A0}" srcOrd="3" destOrd="0" presId="urn:microsoft.com/office/officeart/2005/8/layout/orgChart1"/>
    <dgm:cxn modelId="{279F3AED-10C6-4F04-88F4-3BFFA3F9FA40}" type="presParOf" srcId="{EF6AB11D-F263-4C8E-995F-DD61A31C86A0}" destId="{92BF4D95-08CB-4AA0-BCBE-A863E12081E8}" srcOrd="0" destOrd="0" presId="urn:microsoft.com/office/officeart/2005/8/layout/orgChart1"/>
    <dgm:cxn modelId="{3C0CCDF4-A9DF-4A12-ABAC-D863040F8CA3}" type="presParOf" srcId="{92BF4D95-08CB-4AA0-BCBE-A863E12081E8}" destId="{7F207CAA-7BDD-416D-B13D-926122CD9EA1}" srcOrd="0" destOrd="0" presId="urn:microsoft.com/office/officeart/2005/8/layout/orgChart1"/>
    <dgm:cxn modelId="{0BCC0E7D-7F6D-4D05-B41D-4FB14E9385B4}" type="presParOf" srcId="{92BF4D95-08CB-4AA0-BCBE-A863E12081E8}" destId="{1E99F657-B6B8-47BD-8724-655C825E0A3C}" srcOrd="1" destOrd="0" presId="urn:microsoft.com/office/officeart/2005/8/layout/orgChart1"/>
    <dgm:cxn modelId="{262C529E-473A-4B28-A556-F424DBE26986}" type="presParOf" srcId="{EF6AB11D-F263-4C8E-995F-DD61A31C86A0}" destId="{8B9BD28B-F19C-4F35-A712-B3C746916D11}" srcOrd="1" destOrd="0" presId="urn:microsoft.com/office/officeart/2005/8/layout/orgChart1"/>
    <dgm:cxn modelId="{B507376B-8A61-41D9-840C-B0FF71E0C77B}" type="presParOf" srcId="{EF6AB11D-F263-4C8E-995F-DD61A31C86A0}" destId="{EC8CD887-F264-400F-8EAB-174FF973AC29}" srcOrd="2" destOrd="0" presId="urn:microsoft.com/office/officeart/2005/8/layout/orgChart1"/>
    <dgm:cxn modelId="{395424BB-32B2-4C6E-91CC-EF85209C2D95}" type="presParOf" srcId="{D9A18BC2-8CE3-4562-BDB5-B2751D2502F4}" destId="{A029C897-D3CB-4944-BFB4-DF666234F701}" srcOrd="2" destOrd="0" presId="urn:microsoft.com/office/officeart/2005/8/layout/orgChart1"/>
    <dgm:cxn modelId="{E576729B-CAE9-4453-A52D-37548E1CBA8D}" type="presParOf" srcId="{AB2D3CCE-A58B-4BFB-B0A1-6446372C0217}" destId="{B4DAED9C-540F-4FC9-B4B8-F15DEC4E467F}"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9710E70-8817-4050-8331-BC742F18E416}" type="doc">
      <dgm:prSet loTypeId="urn:microsoft.com/office/officeart/2005/8/layout/hProcess9" loCatId="process" qsTypeId="urn:microsoft.com/office/officeart/2005/8/quickstyle/simple4" qsCatId="simple" csTypeId="urn:microsoft.com/office/officeart/2005/8/colors/colorful1" csCatId="colorful" phldr="1"/>
      <dgm:spPr/>
    </dgm:pt>
    <dgm:pt modelId="{743470E9-1BF5-4ABF-B98B-F650E2355F25}">
      <dgm:prSet phldrT="[Text]" custT="1"/>
      <dgm:spPr/>
      <dgm:t>
        <a:bodyPr/>
        <a:lstStyle/>
        <a:p>
          <a:r>
            <a:rPr lang="en-US" sz="2000"/>
            <a:t>Unique primer/probe set: Anti-CD19 CAR</a:t>
          </a:r>
        </a:p>
      </dgm:t>
    </dgm:pt>
    <dgm:pt modelId="{BF70090E-9889-442A-8AEF-F906A881C84C}" type="parTrans" cxnId="{EE0086E7-B1AB-41BB-87C5-9E2C01B13BB4}">
      <dgm:prSet/>
      <dgm:spPr/>
      <dgm:t>
        <a:bodyPr/>
        <a:lstStyle/>
        <a:p>
          <a:endParaRPr lang="en-US"/>
        </a:p>
      </dgm:t>
    </dgm:pt>
    <dgm:pt modelId="{BB303862-9553-4B14-9020-AB648BFA96A1}" type="sibTrans" cxnId="{EE0086E7-B1AB-41BB-87C5-9E2C01B13BB4}">
      <dgm:prSet/>
      <dgm:spPr/>
      <dgm:t>
        <a:bodyPr/>
        <a:lstStyle/>
        <a:p>
          <a:endParaRPr lang="en-US"/>
        </a:p>
      </dgm:t>
    </dgm:pt>
    <dgm:pt modelId="{785C3A27-8E1E-40A7-90B3-91BCCF4D7A5D}">
      <dgm:prSet phldrT="[Text]" custT="1"/>
      <dgm:spPr/>
      <dgm:t>
        <a:bodyPr/>
        <a:lstStyle/>
        <a:p>
          <a:r>
            <a:rPr lang="en-US" sz="2000"/>
            <a:t>DNA Extraction from PBMC</a:t>
          </a:r>
        </a:p>
      </dgm:t>
    </dgm:pt>
    <dgm:pt modelId="{CEAFBDDE-12F8-4310-ABC9-33E8FFCF0B30}" type="parTrans" cxnId="{7259032E-8641-4A4E-8A1D-3522934954A5}">
      <dgm:prSet/>
      <dgm:spPr/>
      <dgm:t>
        <a:bodyPr/>
        <a:lstStyle/>
        <a:p>
          <a:endParaRPr lang="en-US"/>
        </a:p>
      </dgm:t>
    </dgm:pt>
    <dgm:pt modelId="{3B4ED747-0635-49C2-BF83-15D22476C629}" type="sibTrans" cxnId="{7259032E-8641-4A4E-8A1D-3522934954A5}">
      <dgm:prSet/>
      <dgm:spPr/>
      <dgm:t>
        <a:bodyPr/>
        <a:lstStyle/>
        <a:p>
          <a:endParaRPr lang="en-US"/>
        </a:p>
      </dgm:t>
    </dgm:pt>
    <dgm:pt modelId="{29663FE5-FB36-4A10-B48A-4F391D0DBA0A}">
      <dgm:prSet phldrT="[Text]" custT="1"/>
      <dgm:spPr/>
      <dgm:t>
        <a:bodyPr/>
        <a:lstStyle/>
        <a:p>
          <a:r>
            <a:rPr lang="en-US" sz="2000"/>
            <a:t> Amplification and Detection</a:t>
          </a:r>
        </a:p>
      </dgm:t>
    </dgm:pt>
    <dgm:pt modelId="{43D49A7C-BC7D-4466-A919-B429D2F50AC7}" type="parTrans" cxnId="{EC17B804-7162-4F84-84CA-3AF8D5F2CB92}">
      <dgm:prSet/>
      <dgm:spPr/>
      <dgm:t>
        <a:bodyPr/>
        <a:lstStyle/>
        <a:p>
          <a:endParaRPr lang="en-US"/>
        </a:p>
      </dgm:t>
    </dgm:pt>
    <dgm:pt modelId="{D6FD9EBB-4EAC-4216-96D6-3932E663B9E3}" type="sibTrans" cxnId="{EC17B804-7162-4F84-84CA-3AF8D5F2CB92}">
      <dgm:prSet/>
      <dgm:spPr/>
      <dgm:t>
        <a:bodyPr/>
        <a:lstStyle/>
        <a:p>
          <a:endParaRPr lang="en-US"/>
        </a:p>
      </dgm:t>
    </dgm:pt>
    <dgm:pt modelId="{8583939A-95DB-4791-8B15-43D3866DDBB8}">
      <dgm:prSet phldrT="[Text]" custT="1"/>
      <dgm:spPr/>
      <dgm:t>
        <a:bodyPr/>
        <a:lstStyle/>
        <a:p>
          <a:r>
            <a:rPr lang="en-US" sz="2000">
              <a:cs typeface="Times New Roman" panose="02020603050405020304" pitchFamily="18" charset="0"/>
            </a:rPr>
            <a:t>Standards: </a:t>
          </a:r>
          <a:r>
            <a:rPr lang="en-US" sz="2000"/>
            <a:t>CAR-T DNA spiked pre-treatment patient DNA</a:t>
          </a:r>
          <a:r>
            <a:rPr lang="en-US" sz="2000">
              <a:cs typeface="Times New Roman" panose="02020603050405020304" pitchFamily="18" charset="0"/>
            </a:rPr>
            <a:t> </a:t>
          </a:r>
          <a:endParaRPr lang="en-US" sz="2000"/>
        </a:p>
      </dgm:t>
    </dgm:pt>
    <dgm:pt modelId="{1AFB8789-FC31-4D03-917C-B8075FD6E736}" type="parTrans" cxnId="{84ED153A-DFA0-443E-A6A8-C77EB1B0A6BE}">
      <dgm:prSet/>
      <dgm:spPr/>
      <dgm:t>
        <a:bodyPr/>
        <a:lstStyle/>
        <a:p>
          <a:endParaRPr lang="en-US"/>
        </a:p>
      </dgm:t>
    </dgm:pt>
    <dgm:pt modelId="{E42CF0C9-5C5D-4A66-9D33-8FEDC0F9EFD5}" type="sibTrans" cxnId="{84ED153A-DFA0-443E-A6A8-C77EB1B0A6BE}">
      <dgm:prSet/>
      <dgm:spPr/>
      <dgm:t>
        <a:bodyPr/>
        <a:lstStyle/>
        <a:p>
          <a:endParaRPr lang="en-US"/>
        </a:p>
      </dgm:t>
    </dgm:pt>
    <dgm:pt modelId="{DA2AA952-0A4D-4DA7-827C-141F8CFEBD54}">
      <dgm:prSet phldrT="[Text]" custT="1"/>
      <dgm:spPr/>
      <dgm:t>
        <a:bodyPr/>
        <a:lstStyle/>
        <a:p>
          <a:r>
            <a:rPr lang="en-US" sz="2000"/>
            <a:t>Sample Quantitation by Interpolation to Std Curve and unit conversion</a:t>
          </a:r>
        </a:p>
      </dgm:t>
    </dgm:pt>
    <dgm:pt modelId="{2A222647-5EC1-4D31-A07C-39D9EE970597}" type="parTrans" cxnId="{8E69045F-07A4-40E0-84D7-BABC1E82B7CC}">
      <dgm:prSet/>
      <dgm:spPr/>
      <dgm:t>
        <a:bodyPr/>
        <a:lstStyle/>
        <a:p>
          <a:endParaRPr lang="en-US"/>
        </a:p>
      </dgm:t>
    </dgm:pt>
    <dgm:pt modelId="{50A4B037-0DD4-4765-BEEE-46C9B90C53F8}" type="sibTrans" cxnId="{8E69045F-07A4-40E0-84D7-BABC1E82B7CC}">
      <dgm:prSet/>
      <dgm:spPr/>
      <dgm:t>
        <a:bodyPr/>
        <a:lstStyle/>
        <a:p>
          <a:endParaRPr lang="en-US"/>
        </a:p>
      </dgm:t>
    </dgm:pt>
    <dgm:pt modelId="{502BC979-0D9E-4035-98BF-8076F37F75F9}" type="pres">
      <dgm:prSet presAssocID="{49710E70-8817-4050-8331-BC742F18E416}" presName="CompostProcess" presStyleCnt="0">
        <dgm:presLayoutVars>
          <dgm:dir/>
          <dgm:resizeHandles val="exact"/>
        </dgm:presLayoutVars>
      </dgm:prSet>
      <dgm:spPr/>
    </dgm:pt>
    <dgm:pt modelId="{72173F7C-3D7D-492F-ACF9-2D7FACFDFEA7}" type="pres">
      <dgm:prSet presAssocID="{49710E70-8817-4050-8331-BC742F18E416}" presName="arrow" presStyleLbl="bgShp" presStyleIdx="0" presStyleCnt="1"/>
      <dgm:spPr>
        <a:solidFill>
          <a:schemeClr val="accent4">
            <a:lumMod val="40000"/>
            <a:lumOff val="60000"/>
          </a:schemeClr>
        </a:solidFill>
      </dgm:spPr>
    </dgm:pt>
    <dgm:pt modelId="{DE3B28CB-37DE-46EC-B467-3FDA62E8CAB6}" type="pres">
      <dgm:prSet presAssocID="{49710E70-8817-4050-8331-BC742F18E416}" presName="linearProcess" presStyleCnt="0"/>
      <dgm:spPr/>
    </dgm:pt>
    <dgm:pt modelId="{F55930BC-DD88-49EE-A277-50EC820AEC83}" type="pres">
      <dgm:prSet presAssocID="{743470E9-1BF5-4ABF-B98B-F650E2355F25}" presName="textNode" presStyleLbl="node1" presStyleIdx="0" presStyleCnt="5">
        <dgm:presLayoutVars>
          <dgm:bulletEnabled val="1"/>
        </dgm:presLayoutVars>
      </dgm:prSet>
      <dgm:spPr/>
    </dgm:pt>
    <dgm:pt modelId="{DDB071AE-B979-46FF-A5D0-C89B5C766417}" type="pres">
      <dgm:prSet presAssocID="{BB303862-9553-4B14-9020-AB648BFA96A1}" presName="sibTrans" presStyleCnt="0"/>
      <dgm:spPr/>
    </dgm:pt>
    <dgm:pt modelId="{BE158530-9FAF-4F47-9487-7FD7C1BA8A93}" type="pres">
      <dgm:prSet presAssocID="{785C3A27-8E1E-40A7-90B3-91BCCF4D7A5D}" presName="textNode" presStyleLbl="node1" presStyleIdx="1" presStyleCnt="5">
        <dgm:presLayoutVars>
          <dgm:bulletEnabled val="1"/>
        </dgm:presLayoutVars>
      </dgm:prSet>
      <dgm:spPr/>
    </dgm:pt>
    <dgm:pt modelId="{35607BFA-44D4-4583-BAD5-A56F099A52CB}" type="pres">
      <dgm:prSet presAssocID="{3B4ED747-0635-49C2-BF83-15D22476C629}" presName="sibTrans" presStyleCnt="0"/>
      <dgm:spPr/>
    </dgm:pt>
    <dgm:pt modelId="{02A4984C-4A59-40EF-AE15-0EF09412D77D}" type="pres">
      <dgm:prSet presAssocID="{29663FE5-FB36-4A10-B48A-4F391D0DBA0A}" presName="textNode" presStyleLbl="node1" presStyleIdx="2" presStyleCnt="5">
        <dgm:presLayoutVars>
          <dgm:bulletEnabled val="1"/>
        </dgm:presLayoutVars>
      </dgm:prSet>
      <dgm:spPr/>
    </dgm:pt>
    <dgm:pt modelId="{F46CC12A-5503-410E-A52C-69B87241DF75}" type="pres">
      <dgm:prSet presAssocID="{D6FD9EBB-4EAC-4216-96D6-3932E663B9E3}" presName="sibTrans" presStyleCnt="0"/>
      <dgm:spPr/>
    </dgm:pt>
    <dgm:pt modelId="{4CA15518-D1B3-459B-B386-37D9195B0677}" type="pres">
      <dgm:prSet presAssocID="{8583939A-95DB-4791-8B15-43D3866DDBB8}" presName="textNode" presStyleLbl="node1" presStyleIdx="3" presStyleCnt="5">
        <dgm:presLayoutVars>
          <dgm:bulletEnabled val="1"/>
        </dgm:presLayoutVars>
      </dgm:prSet>
      <dgm:spPr/>
    </dgm:pt>
    <dgm:pt modelId="{A7F56611-A744-4F6E-98E8-DEE15CC04B62}" type="pres">
      <dgm:prSet presAssocID="{E42CF0C9-5C5D-4A66-9D33-8FEDC0F9EFD5}" presName="sibTrans" presStyleCnt="0"/>
      <dgm:spPr/>
    </dgm:pt>
    <dgm:pt modelId="{64CFF0D9-A084-41A1-8166-E95F6900CA95}" type="pres">
      <dgm:prSet presAssocID="{DA2AA952-0A4D-4DA7-827C-141F8CFEBD54}" presName="textNode" presStyleLbl="node1" presStyleIdx="4" presStyleCnt="5">
        <dgm:presLayoutVars>
          <dgm:bulletEnabled val="1"/>
        </dgm:presLayoutVars>
      </dgm:prSet>
      <dgm:spPr/>
    </dgm:pt>
  </dgm:ptLst>
  <dgm:cxnLst>
    <dgm:cxn modelId="{EC17B804-7162-4F84-84CA-3AF8D5F2CB92}" srcId="{49710E70-8817-4050-8331-BC742F18E416}" destId="{29663FE5-FB36-4A10-B48A-4F391D0DBA0A}" srcOrd="2" destOrd="0" parTransId="{43D49A7C-BC7D-4466-A919-B429D2F50AC7}" sibTransId="{D6FD9EBB-4EAC-4216-96D6-3932E663B9E3}"/>
    <dgm:cxn modelId="{7259032E-8641-4A4E-8A1D-3522934954A5}" srcId="{49710E70-8817-4050-8331-BC742F18E416}" destId="{785C3A27-8E1E-40A7-90B3-91BCCF4D7A5D}" srcOrd="1" destOrd="0" parTransId="{CEAFBDDE-12F8-4310-ABC9-33E8FFCF0B30}" sibTransId="{3B4ED747-0635-49C2-BF83-15D22476C629}"/>
    <dgm:cxn modelId="{84ED153A-DFA0-443E-A6A8-C77EB1B0A6BE}" srcId="{49710E70-8817-4050-8331-BC742F18E416}" destId="{8583939A-95DB-4791-8B15-43D3866DDBB8}" srcOrd="3" destOrd="0" parTransId="{1AFB8789-FC31-4D03-917C-B8075FD6E736}" sibTransId="{E42CF0C9-5C5D-4A66-9D33-8FEDC0F9EFD5}"/>
    <dgm:cxn modelId="{8E69045F-07A4-40E0-84D7-BABC1E82B7CC}" srcId="{49710E70-8817-4050-8331-BC742F18E416}" destId="{DA2AA952-0A4D-4DA7-827C-141F8CFEBD54}" srcOrd="4" destOrd="0" parTransId="{2A222647-5EC1-4D31-A07C-39D9EE970597}" sibTransId="{50A4B037-0DD4-4765-BEEE-46C9B90C53F8}"/>
    <dgm:cxn modelId="{751EBA63-560E-4278-8E54-EF406B56B001}" type="presOf" srcId="{743470E9-1BF5-4ABF-B98B-F650E2355F25}" destId="{F55930BC-DD88-49EE-A277-50EC820AEC83}" srcOrd="0" destOrd="0" presId="urn:microsoft.com/office/officeart/2005/8/layout/hProcess9"/>
    <dgm:cxn modelId="{037E608A-3969-4BD5-BC15-DD356062CBDF}" type="presOf" srcId="{785C3A27-8E1E-40A7-90B3-91BCCF4D7A5D}" destId="{BE158530-9FAF-4F47-9487-7FD7C1BA8A93}" srcOrd="0" destOrd="0" presId="urn:microsoft.com/office/officeart/2005/8/layout/hProcess9"/>
    <dgm:cxn modelId="{1781ECA3-C5BC-44B6-9664-2EFCEF95E3A6}" type="presOf" srcId="{8583939A-95DB-4791-8B15-43D3866DDBB8}" destId="{4CA15518-D1B3-459B-B386-37D9195B0677}" srcOrd="0" destOrd="0" presId="urn:microsoft.com/office/officeart/2005/8/layout/hProcess9"/>
    <dgm:cxn modelId="{D05A22CE-04C4-4ED5-A9B6-88F37C0678DE}" type="presOf" srcId="{DA2AA952-0A4D-4DA7-827C-141F8CFEBD54}" destId="{64CFF0D9-A084-41A1-8166-E95F6900CA95}" srcOrd="0" destOrd="0" presId="urn:microsoft.com/office/officeart/2005/8/layout/hProcess9"/>
    <dgm:cxn modelId="{DDAB4EDA-1737-42C0-B81B-276655F75373}" type="presOf" srcId="{49710E70-8817-4050-8331-BC742F18E416}" destId="{502BC979-0D9E-4035-98BF-8076F37F75F9}" srcOrd="0" destOrd="0" presId="urn:microsoft.com/office/officeart/2005/8/layout/hProcess9"/>
    <dgm:cxn modelId="{EE0086E7-B1AB-41BB-87C5-9E2C01B13BB4}" srcId="{49710E70-8817-4050-8331-BC742F18E416}" destId="{743470E9-1BF5-4ABF-B98B-F650E2355F25}" srcOrd="0" destOrd="0" parTransId="{BF70090E-9889-442A-8AEF-F906A881C84C}" sibTransId="{BB303862-9553-4B14-9020-AB648BFA96A1}"/>
    <dgm:cxn modelId="{B1E52BEE-D136-4C99-A3BF-4021E8903770}" type="presOf" srcId="{29663FE5-FB36-4A10-B48A-4F391D0DBA0A}" destId="{02A4984C-4A59-40EF-AE15-0EF09412D77D}" srcOrd="0" destOrd="0" presId="urn:microsoft.com/office/officeart/2005/8/layout/hProcess9"/>
    <dgm:cxn modelId="{D24CF521-60C4-418C-B223-5DE9C73FD83D}" type="presParOf" srcId="{502BC979-0D9E-4035-98BF-8076F37F75F9}" destId="{72173F7C-3D7D-492F-ACF9-2D7FACFDFEA7}" srcOrd="0" destOrd="0" presId="urn:microsoft.com/office/officeart/2005/8/layout/hProcess9"/>
    <dgm:cxn modelId="{D126ADED-0462-4E33-9D98-0A35BF4306AA}" type="presParOf" srcId="{502BC979-0D9E-4035-98BF-8076F37F75F9}" destId="{DE3B28CB-37DE-46EC-B467-3FDA62E8CAB6}" srcOrd="1" destOrd="0" presId="urn:microsoft.com/office/officeart/2005/8/layout/hProcess9"/>
    <dgm:cxn modelId="{90738E1F-94DD-4DAA-BC18-51866B39C190}" type="presParOf" srcId="{DE3B28CB-37DE-46EC-B467-3FDA62E8CAB6}" destId="{F55930BC-DD88-49EE-A277-50EC820AEC83}" srcOrd="0" destOrd="0" presId="urn:microsoft.com/office/officeart/2005/8/layout/hProcess9"/>
    <dgm:cxn modelId="{CFBA669A-FF26-462C-BE74-8B6B60213097}" type="presParOf" srcId="{DE3B28CB-37DE-46EC-B467-3FDA62E8CAB6}" destId="{DDB071AE-B979-46FF-A5D0-C89B5C766417}" srcOrd="1" destOrd="0" presId="urn:microsoft.com/office/officeart/2005/8/layout/hProcess9"/>
    <dgm:cxn modelId="{0D7B73D4-A0AD-404F-BFD9-B97B6CAD6CB5}" type="presParOf" srcId="{DE3B28CB-37DE-46EC-B467-3FDA62E8CAB6}" destId="{BE158530-9FAF-4F47-9487-7FD7C1BA8A93}" srcOrd="2" destOrd="0" presId="urn:microsoft.com/office/officeart/2005/8/layout/hProcess9"/>
    <dgm:cxn modelId="{0DE17E7F-7122-4DD8-83FF-759AE338AE49}" type="presParOf" srcId="{DE3B28CB-37DE-46EC-B467-3FDA62E8CAB6}" destId="{35607BFA-44D4-4583-BAD5-A56F099A52CB}" srcOrd="3" destOrd="0" presId="urn:microsoft.com/office/officeart/2005/8/layout/hProcess9"/>
    <dgm:cxn modelId="{815D9003-FE66-409A-982C-1774364046A2}" type="presParOf" srcId="{DE3B28CB-37DE-46EC-B467-3FDA62E8CAB6}" destId="{02A4984C-4A59-40EF-AE15-0EF09412D77D}" srcOrd="4" destOrd="0" presId="urn:microsoft.com/office/officeart/2005/8/layout/hProcess9"/>
    <dgm:cxn modelId="{B7339AF6-65D3-48B9-A8CB-DC6E26DF49E6}" type="presParOf" srcId="{DE3B28CB-37DE-46EC-B467-3FDA62E8CAB6}" destId="{F46CC12A-5503-410E-A52C-69B87241DF75}" srcOrd="5" destOrd="0" presId="urn:microsoft.com/office/officeart/2005/8/layout/hProcess9"/>
    <dgm:cxn modelId="{D7B879DF-0ECA-4CFB-98E4-2313745E64A6}" type="presParOf" srcId="{DE3B28CB-37DE-46EC-B467-3FDA62E8CAB6}" destId="{4CA15518-D1B3-459B-B386-37D9195B0677}" srcOrd="6" destOrd="0" presId="urn:microsoft.com/office/officeart/2005/8/layout/hProcess9"/>
    <dgm:cxn modelId="{6B330834-F85B-4C44-BBB6-2B36EA518DA3}" type="presParOf" srcId="{DE3B28CB-37DE-46EC-B467-3FDA62E8CAB6}" destId="{A7F56611-A744-4F6E-98E8-DEE15CC04B62}" srcOrd="7" destOrd="0" presId="urn:microsoft.com/office/officeart/2005/8/layout/hProcess9"/>
    <dgm:cxn modelId="{AB03C14E-90E5-43EB-AD0B-03CCB6A1D1BA}" type="presParOf" srcId="{DE3B28CB-37DE-46EC-B467-3FDA62E8CAB6}" destId="{64CFF0D9-A084-41A1-8166-E95F6900CA95}"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49710E70-8817-4050-8331-BC742F18E416}" type="doc">
      <dgm:prSet loTypeId="urn:microsoft.com/office/officeart/2005/8/layout/hProcess9" loCatId="process" qsTypeId="urn:microsoft.com/office/officeart/2005/8/quickstyle/simple4" qsCatId="simple" csTypeId="urn:microsoft.com/office/officeart/2005/8/colors/colorful1" csCatId="colorful" phldr="1"/>
      <dgm:spPr/>
    </dgm:pt>
    <dgm:pt modelId="{743470E9-1BF5-4ABF-B98B-F650E2355F25}">
      <dgm:prSet phldrT="[Text]" custT="1"/>
      <dgm:spPr/>
      <dgm:t>
        <a:bodyPr/>
        <a:lstStyle/>
        <a:p>
          <a:r>
            <a:rPr lang="en-US" sz="1800"/>
            <a:t>Unique probe: Complementary to strand of interest</a:t>
          </a:r>
        </a:p>
      </dgm:t>
    </dgm:pt>
    <dgm:pt modelId="{BF70090E-9889-442A-8AEF-F906A881C84C}" type="parTrans" cxnId="{EE0086E7-B1AB-41BB-87C5-9E2C01B13BB4}">
      <dgm:prSet/>
      <dgm:spPr/>
      <dgm:t>
        <a:bodyPr/>
        <a:lstStyle/>
        <a:p>
          <a:endParaRPr lang="en-US"/>
        </a:p>
      </dgm:t>
    </dgm:pt>
    <dgm:pt modelId="{BB303862-9553-4B14-9020-AB648BFA96A1}" type="sibTrans" cxnId="{EE0086E7-B1AB-41BB-87C5-9E2C01B13BB4}">
      <dgm:prSet/>
      <dgm:spPr/>
      <dgm:t>
        <a:bodyPr/>
        <a:lstStyle/>
        <a:p>
          <a:endParaRPr lang="en-US"/>
        </a:p>
      </dgm:t>
    </dgm:pt>
    <dgm:pt modelId="{785C3A27-8E1E-40A7-90B3-91BCCF4D7A5D}">
      <dgm:prSet phldrT="[Text]" custT="1"/>
      <dgm:spPr/>
      <dgm:t>
        <a:bodyPr/>
        <a:lstStyle/>
        <a:p>
          <a:r>
            <a:rPr lang="en-US" sz="2000"/>
            <a:t>Plasma Preparation </a:t>
          </a:r>
        </a:p>
      </dgm:t>
    </dgm:pt>
    <dgm:pt modelId="{CEAFBDDE-12F8-4310-ABC9-33E8FFCF0B30}" type="parTrans" cxnId="{7259032E-8641-4A4E-8A1D-3522934954A5}">
      <dgm:prSet/>
      <dgm:spPr/>
      <dgm:t>
        <a:bodyPr/>
        <a:lstStyle/>
        <a:p>
          <a:endParaRPr lang="en-US"/>
        </a:p>
      </dgm:t>
    </dgm:pt>
    <dgm:pt modelId="{3B4ED747-0635-49C2-BF83-15D22476C629}" type="sibTrans" cxnId="{7259032E-8641-4A4E-8A1D-3522934954A5}">
      <dgm:prSet/>
      <dgm:spPr/>
      <dgm:t>
        <a:bodyPr/>
        <a:lstStyle/>
        <a:p>
          <a:endParaRPr lang="en-US"/>
        </a:p>
      </dgm:t>
    </dgm:pt>
    <dgm:pt modelId="{29663FE5-FB36-4A10-B48A-4F391D0DBA0A}">
      <dgm:prSet phldrT="[Text]" custT="1"/>
      <dgm:spPr/>
      <dgm:t>
        <a:bodyPr/>
        <a:lstStyle/>
        <a:p>
          <a:r>
            <a:rPr lang="en-US" sz="2000"/>
            <a:t>Probe Annealing</a:t>
          </a:r>
        </a:p>
      </dgm:t>
    </dgm:pt>
    <dgm:pt modelId="{43D49A7C-BC7D-4466-A919-B429D2F50AC7}" type="parTrans" cxnId="{EC17B804-7162-4F84-84CA-3AF8D5F2CB92}">
      <dgm:prSet/>
      <dgm:spPr/>
      <dgm:t>
        <a:bodyPr/>
        <a:lstStyle/>
        <a:p>
          <a:endParaRPr lang="en-US"/>
        </a:p>
      </dgm:t>
    </dgm:pt>
    <dgm:pt modelId="{D6FD9EBB-4EAC-4216-96D6-3932E663B9E3}" type="sibTrans" cxnId="{EC17B804-7162-4F84-84CA-3AF8D5F2CB92}">
      <dgm:prSet/>
      <dgm:spPr/>
      <dgm:t>
        <a:bodyPr/>
        <a:lstStyle/>
        <a:p>
          <a:endParaRPr lang="en-US"/>
        </a:p>
      </dgm:t>
    </dgm:pt>
    <dgm:pt modelId="{8583939A-95DB-4791-8B15-43D3866DDBB8}">
      <dgm:prSet phldrT="[Text]" custT="1"/>
      <dgm:spPr/>
      <dgm:t>
        <a:bodyPr/>
        <a:lstStyle/>
        <a:p>
          <a:r>
            <a:rPr lang="en-US" sz="1800"/>
            <a:t>Separation and detection: ion exchange HPLC and fluorescence</a:t>
          </a:r>
        </a:p>
      </dgm:t>
    </dgm:pt>
    <dgm:pt modelId="{1AFB8789-FC31-4D03-917C-B8075FD6E736}" type="parTrans" cxnId="{84ED153A-DFA0-443E-A6A8-C77EB1B0A6BE}">
      <dgm:prSet/>
      <dgm:spPr/>
      <dgm:t>
        <a:bodyPr/>
        <a:lstStyle/>
        <a:p>
          <a:endParaRPr lang="en-US"/>
        </a:p>
      </dgm:t>
    </dgm:pt>
    <dgm:pt modelId="{E42CF0C9-5C5D-4A66-9D33-8FEDC0F9EFD5}" type="sibTrans" cxnId="{84ED153A-DFA0-443E-A6A8-C77EB1B0A6BE}">
      <dgm:prSet/>
      <dgm:spPr/>
      <dgm:t>
        <a:bodyPr/>
        <a:lstStyle/>
        <a:p>
          <a:endParaRPr lang="en-US"/>
        </a:p>
      </dgm:t>
    </dgm:pt>
    <dgm:pt modelId="{DA2AA952-0A4D-4DA7-827C-141F8CFEBD54}">
      <dgm:prSet phldrT="[Text]" custT="1"/>
      <dgm:spPr/>
      <dgm:t>
        <a:bodyPr/>
        <a:lstStyle/>
        <a:p>
          <a:r>
            <a:rPr lang="en-US" sz="2000"/>
            <a:t>Sample Quantitation by Interpolation to Std Curve</a:t>
          </a:r>
        </a:p>
      </dgm:t>
    </dgm:pt>
    <dgm:pt modelId="{2A222647-5EC1-4D31-A07C-39D9EE970597}" type="parTrans" cxnId="{8E69045F-07A4-40E0-84D7-BABC1E82B7CC}">
      <dgm:prSet/>
      <dgm:spPr/>
      <dgm:t>
        <a:bodyPr/>
        <a:lstStyle/>
        <a:p>
          <a:endParaRPr lang="en-US"/>
        </a:p>
      </dgm:t>
    </dgm:pt>
    <dgm:pt modelId="{50A4B037-0DD4-4765-BEEE-46C9B90C53F8}" type="sibTrans" cxnId="{8E69045F-07A4-40E0-84D7-BABC1E82B7CC}">
      <dgm:prSet/>
      <dgm:spPr/>
      <dgm:t>
        <a:bodyPr/>
        <a:lstStyle/>
        <a:p>
          <a:endParaRPr lang="en-US"/>
        </a:p>
      </dgm:t>
    </dgm:pt>
    <dgm:pt modelId="{502BC979-0D9E-4035-98BF-8076F37F75F9}" type="pres">
      <dgm:prSet presAssocID="{49710E70-8817-4050-8331-BC742F18E416}" presName="CompostProcess" presStyleCnt="0">
        <dgm:presLayoutVars>
          <dgm:dir/>
          <dgm:resizeHandles val="exact"/>
        </dgm:presLayoutVars>
      </dgm:prSet>
      <dgm:spPr/>
    </dgm:pt>
    <dgm:pt modelId="{72173F7C-3D7D-492F-ACF9-2D7FACFDFEA7}" type="pres">
      <dgm:prSet presAssocID="{49710E70-8817-4050-8331-BC742F18E416}" presName="arrow" presStyleLbl="bgShp" presStyleIdx="0" presStyleCnt="1"/>
      <dgm:spPr>
        <a:solidFill>
          <a:schemeClr val="accent4">
            <a:lumMod val="40000"/>
            <a:lumOff val="60000"/>
          </a:schemeClr>
        </a:solidFill>
      </dgm:spPr>
    </dgm:pt>
    <dgm:pt modelId="{DE3B28CB-37DE-46EC-B467-3FDA62E8CAB6}" type="pres">
      <dgm:prSet presAssocID="{49710E70-8817-4050-8331-BC742F18E416}" presName="linearProcess" presStyleCnt="0"/>
      <dgm:spPr/>
    </dgm:pt>
    <dgm:pt modelId="{F55930BC-DD88-49EE-A277-50EC820AEC83}" type="pres">
      <dgm:prSet presAssocID="{743470E9-1BF5-4ABF-B98B-F650E2355F25}" presName="textNode" presStyleLbl="node1" presStyleIdx="0" presStyleCnt="5" custScaleX="109281">
        <dgm:presLayoutVars>
          <dgm:bulletEnabled val="1"/>
        </dgm:presLayoutVars>
      </dgm:prSet>
      <dgm:spPr/>
    </dgm:pt>
    <dgm:pt modelId="{DDB071AE-B979-46FF-A5D0-C89B5C766417}" type="pres">
      <dgm:prSet presAssocID="{BB303862-9553-4B14-9020-AB648BFA96A1}" presName="sibTrans" presStyleCnt="0"/>
      <dgm:spPr/>
    </dgm:pt>
    <dgm:pt modelId="{BE158530-9FAF-4F47-9487-7FD7C1BA8A93}" type="pres">
      <dgm:prSet presAssocID="{785C3A27-8E1E-40A7-90B3-91BCCF4D7A5D}" presName="textNode" presStyleLbl="node1" presStyleIdx="1" presStyleCnt="5">
        <dgm:presLayoutVars>
          <dgm:bulletEnabled val="1"/>
        </dgm:presLayoutVars>
      </dgm:prSet>
      <dgm:spPr/>
    </dgm:pt>
    <dgm:pt modelId="{35607BFA-44D4-4583-BAD5-A56F099A52CB}" type="pres">
      <dgm:prSet presAssocID="{3B4ED747-0635-49C2-BF83-15D22476C629}" presName="sibTrans" presStyleCnt="0"/>
      <dgm:spPr/>
    </dgm:pt>
    <dgm:pt modelId="{02A4984C-4A59-40EF-AE15-0EF09412D77D}" type="pres">
      <dgm:prSet presAssocID="{29663FE5-FB36-4A10-B48A-4F391D0DBA0A}" presName="textNode" presStyleLbl="node1" presStyleIdx="2" presStyleCnt="5">
        <dgm:presLayoutVars>
          <dgm:bulletEnabled val="1"/>
        </dgm:presLayoutVars>
      </dgm:prSet>
      <dgm:spPr/>
    </dgm:pt>
    <dgm:pt modelId="{F46CC12A-5503-410E-A52C-69B87241DF75}" type="pres">
      <dgm:prSet presAssocID="{D6FD9EBB-4EAC-4216-96D6-3932E663B9E3}" presName="sibTrans" presStyleCnt="0"/>
      <dgm:spPr/>
    </dgm:pt>
    <dgm:pt modelId="{4CA15518-D1B3-459B-B386-37D9195B0677}" type="pres">
      <dgm:prSet presAssocID="{8583939A-95DB-4791-8B15-43D3866DDBB8}" presName="textNode" presStyleLbl="node1" presStyleIdx="3" presStyleCnt="5">
        <dgm:presLayoutVars>
          <dgm:bulletEnabled val="1"/>
        </dgm:presLayoutVars>
      </dgm:prSet>
      <dgm:spPr/>
    </dgm:pt>
    <dgm:pt modelId="{A7F56611-A744-4F6E-98E8-DEE15CC04B62}" type="pres">
      <dgm:prSet presAssocID="{E42CF0C9-5C5D-4A66-9D33-8FEDC0F9EFD5}" presName="sibTrans" presStyleCnt="0"/>
      <dgm:spPr/>
    </dgm:pt>
    <dgm:pt modelId="{64CFF0D9-A084-41A1-8166-E95F6900CA95}" type="pres">
      <dgm:prSet presAssocID="{DA2AA952-0A4D-4DA7-827C-141F8CFEBD54}" presName="textNode" presStyleLbl="node1" presStyleIdx="4" presStyleCnt="5">
        <dgm:presLayoutVars>
          <dgm:bulletEnabled val="1"/>
        </dgm:presLayoutVars>
      </dgm:prSet>
      <dgm:spPr/>
    </dgm:pt>
  </dgm:ptLst>
  <dgm:cxnLst>
    <dgm:cxn modelId="{EC17B804-7162-4F84-84CA-3AF8D5F2CB92}" srcId="{49710E70-8817-4050-8331-BC742F18E416}" destId="{29663FE5-FB36-4A10-B48A-4F391D0DBA0A}" srcOrd="2" destOrd="0" parTransId="{43D49A7C-BC7D-4466-A919-B429D2F50AC7}" sibTransId="{D6FD9EBB-4EAC-4216-96D6-3932E663B9E3}"/>
    <dgm:cxn modelId="{7259032E-8641-4A4E-8A1D-3522934954A5}" srcId="{49710E70-8817-4050-8331-BC742F18E416}" destId="{785C3A27-8E1E-40A7-90B3-91BCCF4D7A5D}" srcOrd="1" destOrd="0" parTransId="{CEAFBDDE-12F8-4310-ABC9-33E8FFCF0B30}" sibTransId="{3B4ED747-0635-49C2-BF83-15D22476C629}"/>
    <dgm:cxn modelId="{84ED153A-DFA0-443E-A6A8-C77EB1B0A6BE}" srcId="{49710E70-8817-4050-8331-BC742F18E416}" destId="{8583939A-95DB-4791-8B15-43D3866DDBB8}" srcOrd="3" destOrd="0" parTransId="{1AFB8789-FC31-4D03-917C-B8075FD6E736}" sibTransId="{E42CF0C9-5C5D-4A66-9D33-8FEDC0F9EFD5}"/>
    <dgm:cxn modelId="{8E69045F-07A4-40E0-84D7-BABC1E82B7CC}" srcId="{49710E70-8817-4050-8331-BC742F18E416}" destId="{DA2AA952-0A4D-4DA7-827C-141F8CFEBD54}" srcOrd="4" destOrd="0" parTransId="{2A222647-5EC1-4D31-A07C-39D9EE970597}" sibTransId="{50A4B037-0DD4-4765-BEEE-46C9B90C53F8}"/>
    <dgm:cxn modelId="{751EBA63-560E-4278-8E54-EF406B56B001}" type="presOf" srcId="{743470E9-1BF5-4ABF-B98B-F650E2355F25}" destId="{F55930BC-DD88-49EE-A277-50EC820AEC83}" srcOrd="0" destOrd="0" presId="urn:microsoft.com/office/officeart/2005/8/layout/hProcess9"/>
    <dgm:cxn modelId="{037E608A-3969-4BD5-BC15-DD356062CBDF}" type="presOf" srcId="{785C3A27-8E1E-40A7-90B3-91BCCF4D7A5D}" destId="{BE158530-9FAF-4F47-9487-7FD7C1BA8A93}" srcOrd="0" destOrd="0" presId="urn:microsoft.com/office/officeart/2005/8/layout/hProcess9"/>
    <dgm:cxn modelId="{1781ECA3-C5BC-44B6-9664-2EFCEF95E3A6}" type="presOf" srcId="{8583939A-95DB-4791-8B15-43D3866DDBB8}" destId="{4CA15518-D1B3-459B-B386-37D9195B0677}" srcOrd="0" destOrd="0" presId="urn:microsoft.com/office/officeart/2005/8/layout/hProcess9"/>
    <dgm:cxn modelId="{D05A22CE-04C4-4ED5-A9B6-88F37C0678DE}" type="presOf" srcId="{DA2AA952-0A4D-4DA7-827C-141F8CFEBD54}" destId="{64CFF0D9-A084-41A1-8166-E95F6900CA95}" srcOrd="0" destOrd="0" presId="urn:microsoft.com/office/officeart/2005/8/layout/hProcess9"/>
    <dgm:cxn modelId="{DDAB4EDA-1737-42C0-B81B-276655F75373}" type="presOf" srcId="{49710E70-8817-4050-8331-BC742F18E416}" destId="{502BC979-0D9E-4035-98BF-8076F37F75F9}" srcOrd="0" destOrd="0" presId="urn:microsoft.com/office/officeart/2005/8/layout/hProcess9"/>
    <dgm:cxn modelId="{EE0086E7-B1AB-41BB-87C5-9E2C01B13BB4}" srcId="{49710E70-8817-4050-8331-BC742F18E416}" destId="{743470E9-1BF5-4ABF-B98B-F650E2355F25}" srcOrd="0" destOrd="0" parTransId="{BF70090E-9889-442A-8AEF-F906A881C84C}" sibTransId="{BB303862-9553-4B14-9020-AB648BFA96A1}"/>
    <dgm:cxn modelId="{B1E52BEE-D136-4C99-A3BF-4021E8903770}" type="presOf" srcId="{29663FE5-FB36-4A10-B48A-4F391D0DBA0A}" destId="{02A4984C-4A59-40EF-AE15-0EF09412D77D}" srcOrd="0" destOrd="0" presId="urn:microsoft.com/office/officeart/2005/8/layout/hProcess9"/>
    <dgm:cxn modelId="{D24CF521-60C4-418C-B223-5DE9C73FD83D}" type="presParOf" srcId="{502BC979-0D9E-4035-98BF-8076F37F75F9}" destId="{72173F7C-3D7D-492F-ACF9-2D7FACFDFEA7}" srcOrd="0" destOrd="0" presId="urn:microsoft.com/office/officeart/2005/8/layout/hProcess9"/>
    <dgm:cxn modelId="{D126ADED-0462-4E33-9D98-0A35BF4306AA}" type="presParOf" srcId="{502BC979-0D9E-4035-98BF-8076F37F75F9}" destId="{DE3B28CB-37DE-46EC-B467-3FDA62E8CAB6}" srcOrd="1" destOrd="0" presId="urn:microsoft.com/office/officeart/2005/8/layout/hProcess9"/>
    <dgm:cxn modelId="{90738E1F-94DD-4DAA-BC18-51866B39C190}" type="presParOf" srcId="{DE3B28CB-37DE-46EC-B467-3FDA62E8CAB6}" destId="{F55930BC-DD88-49EE-A277-50EC820AEC83}" srcOrd="0" destOrd="0" presId="urn:microsoft.com/office/officeart/2005/8/layout/hProcess9"/>
    <dgm:cxn modelId="{CFBA669A-FF26-462C-BE74-8B6B60213097}" type="presParOf" srcId="{DE3B28CB-37DE-46EC-B467-3FDA62E8CAB6}" destId="{DDB071AE-B979-46FF-A5D0-C89B5C766417}" srcOrd="1" destOrd="0" presId="urn:microsoft.com/office/officeart/2005/8/layout/hProcess9"/>
    <dgm:cxn modelId="{0D7B73D4-A0AD-404F-BFD9-B97B6CAD6CB5}" type="presParOf" srcId="{DE3B28CB-37DE-46EC-B467-3FDA62E8CAB6}" destId="{BE158530-9FAF-4F47-9487-7FD7C1BA8A93}" srcOrd="2" destOrd="0" presId="urn:microsoft.com/office/officeart/2005/8/layout/hProcess9"/>
    <dgm:cxn modelId="{0DE17E7F-7122-4DD8-83FF-759AE338AE49}" type="presParOf" srcId="{DE3B28CB-37DE-46EC-B467-3FDA62E8CAB6}" destId="{35607BFA-44D4-4583-BAD5-A56F099A52CB}" srcOrd="3" destOrd="0" presId="urn:microsoft.com/office/officeart/2005/8/layout/hProcess9"/>
    <dgm:cxn modelId="{815D9003-FE66-409A-982C-1774364046A2}" type="presParOf" srcId="{DE3B28CB-37DE-46EC-B467-3FDA62E8CAB6}" destId="{02A4984C-4A59-40EF-AE15-0EF09412D77D}" srcOrd="4" destOrd="0" presId="urn:microsoft.com/office/officeart/2005/8/layout/hProcess9"/>
    <dgm:cxn modelId="{B7339AF6-65D3-48B9-A8CB-DC6E26DF49E6}" type="presParOf" srcId="{DE3B28CB-37DE-46EC-B467-3FDA62E8CAB6}" destId="{F46CC12A-5503-410E-A52C-69B87241DF75}" srcOrd="5" destOrd="0" presId="urn:microsoft.com/office/officeart/2005/8/layout/hProcess9"/>
    <dgm:cxn modelId="{D7B879DF-0ECA-4CFB-98E4-2313745E64A6}" type="presParOf" srcId="{DE3B28CB-37DE-46EC-B467-3FDA62E8CAB6}" destId="{4CA15518-D1B3-459B-B386-37D9195B0677}" srcOrd="6" destOrd="0" presId="urn:microsoft.com/office/officeart/2005/8/layout/hProcess9"/>
    <dgm:cxn modelId="{6B330834-F85B-4C44-BBB6-2B36EA518DA3}" type="presParOf" srcId="{DE3B28CB-37DE-46EC-B467-3FDA62E8CAB6}" destId="{A7F56611-A744-4F6E-98E8-DEE15CC04B62}" srcOrd="7" destOrd="0" presId="urn:microsoft.com/office/officeart/2005/8/layout/hProcess9"/>
    <dgm:cxn modelId="{AB03C14E-90E5-43EB-AD0B-03CCB6A1D1BA}" type="presParOf" srcId="{DE3B28CB-37DE-46EC-B467-3FDA62E8CAB6}" destId="{64CFF0D9-A084-41A1-8166-E95F6900CA95}"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49710E70-8817-4050-8331-BC742F18E416}" type="doc">
      <dgm:prSet loTypeId="urn:microsoft.com/office/officeart/2005/8/layout/hProcess9" loCatId="process" qsTypeId="urn:microsoft.com/office/officeart/2005/8/quickstyle/simple4" qsCatId="simple" csTypeId="urn:microsoft.com/office/officeart/2005/8/colors/colorful1" csCatId="colorful" phldr="1"/>
      <dgm:spPr/>
    </dgm:pt>
    <dgm:pt modelId="{743470E9-1BF5-4ABF-B98B-F650E2355F25}">
      <dgm:prSet phldrT="[Text]" custT="1"/>
      <dgm:spPr/>
      <dgm:t>
        <a:bodyPr/>
        <a:lstStyle/>
        <a:p>
          <a:r>
            <a:rPr lang="en-US" sz="2000"/>
            <a:t>Internal Standard Addition and Oligo Extraction from Plasma</a:t>
          </a:r>
        </a:p>
      </dgm:t>
    </dgm:pt>
    <dgm:pt modelId="{BF70090E-9889-442A-8AEF-F906A881C84C}" type="parTrans" cxnId="{EE0086E7-B1AB-41BB-87C5-9E2C01B13BB4}">
      <dgm:prSet/>
      <dgm:spPr/>
      <dgm:t>
        <a:bodyPr/>
        <a:lstStyle/>
        <a:p>
          <a:endParaRPr lang="en-US"/>
        </a:p>
      </dgm:t>
    </dgm:pt>
    <dgm:pt modelId="{BB303862-9553-4B14-9020-AB648BFA96A1}" type="sibTrans" cxnId="{EE0086E7-B1AB-41BB-87C5-9E2C01B13BB4}">
      <dgm:prSet/>
      <dgm:spPr/>
      <dgm:t>
        <a:bodyPr/>
        <a:lstStyle/>
        <a:p>
          <a:endParaRPr lang="en-US"/>
        </a:p>
      </dgm:t>
    </dgm:pt>
    <dgm:pt modelId="{785C3A27-8E1E-40A7-90B3-91BCCF4D7A5D}">
      <dgm:prSet phldrT="[Text]" custT="1"/>
      <dgm:spPr/>
      <dgm:t>
        <a:bodyPr/>
        <a:lstStyle/>
        <a:p>
          <a:r>
            <a:rPr lang="en-US" sz="1800"/>
            <a:t>Evaporation and Reconstituted in LC-MS compatible solvents</a:t>
          </a:r>
        </a:p>
      </dgm:t>
    </dgm:pt>
    <dgm:pt modelId="{CEAFBDDE-12F8-4310-ABC9-33E8FFCF0B30}" type="parTrans" cxnId="{7259032E-8641-4A4E-8A1D-3522934954A5}">
      <dgm:prSet/>
      <dgm:spPr/>
      <dgm:t>
        <a:bodyPr/>
        <a:lstStyle/>
        <a:p>
          <a:endParaRPr lang="en-US"/>
        </a:p>
      </dgm:t>
    </dgm:pt>
    <dgm:pt modelId="{3B4ED747-0635-49C2-BF83-15D22476C629}" type="sibTrans" cxnId="{7259032E-8641-4A4E-8A1D-3522934954A5}">
      <dgm:prSet/>
      <dgm:spPr/>
      <dgm:t>
        <a:bodyPr/>
        <a:lstStyle/>
        <a:p>
          <a:endParaRPr lang="en-US"/>
        </a:p>
      </dgm:t>
    </dgm:pt>
    <dgm:pt modelId="{29663FE5-FB36-4A10-B48A-4F391D0DBA0A}">
      <dgm:prSet phldrT="[Text]" custT="1"/>
      <dgm:spPr/>
      <dgm:t>
        <a:bodyPr/>
        <a:lstStyle/>
        <a:p>
          <a:r>
            <a:rPr lang="en-US" sz="2000"/>
            <a:t>RPLC and HR MS Analysis</a:t>
          </a:r>
        </a:p>
      </dgm:t>
    </dgm:pt>
    <dgm:pt modelId="{43D49A7C-BC7D-4466-A919-B429D2F50AC7}" type="parTrans" cxnId="{EC17B804-7162-4F84-84CA-3AF8D5F2CB92}">
      <dgm:prSet/>
      <dgm:spPr/>
      <dgm:t>
        <a:bodyPr/>
        <a:lstStyle/>
        <a:p>
          <a:endParaRPr lang="en-US"/>
        </a:p>
      </dgm:t>
    </dgm:pt>
    <dgm:pt modelId="{D6FD9EBB-4EAC-4216-96D6-3932E663B9E3}" type="sibTrans" cxnId="{EC17B804-7162-4F84-84CA-3AF8D5F2CB92}">
      <dgm:prSet/>
      <dgm:spPr/>
      <dgm:t>
        <a:bodyPr/>
        <a:lstStyle/>
        <a:p>
          <a:endParaRPr lang="en-US"/>
        </a:p>
      </dgm:t>
    </dgm:pt>
    <dgm:pt modelId="{8583939A-95DB-4791-8B15-43D3866DDBB8}">
      <dgm:prSet phldrT="[Text]" custT="1"/>
      <dgm:spPr/>
      <dgm:t>
        <a:bodyPr/>
        <a:lstStyle/>
        <a:p>
          <a:r>
            <a:rPr lang="en-US" sz="2000"/>
            <a:t>Peak Detection</a:t>
          </a:r>
        </a:p>
      </dgm:t>
    </dgm:pt>
    <dgm:pt modelId="{1AFB8789-FC31-4D03-917C-B8075FD6E736}" type="parTrans" cxnId="{84ED153A-DFA0-443E-A6A8-C77EB1B0A6BE}">
      <dgm:prSet/>
      <dgm:spPr/>
      <dgm:t>
        <a:bodyPr/>
        <a:lstStyle/>
        <a:p>
          <a:endParaRPr lang="en-US"/>
        </a:p>
      </dgm:t>
    </dgm:pt>
    <dgm:pt modelId="{E42CF0C9-5C5D-4A66-9D33-8FEDC0F9EFD5}" type="sibTrans" cxnId="{84ED153A-DFA0-443E-A6A8-C77EB1B0A6BE}">
      <dgm:prSet/>
      <dgm:spPr/>
      <dgm:t>
        <a:bodyPr/>
        <a:lstStyle/>
        <a:p>
          <a:endParaRPr lang="en-US"/>
        </a:p>
      </dgm:t>
    </dgm:pt>
    <dgm:pt modelId="{DA2AA952-0A4D-4DA7-827C-141F8CFEBD54}">
      <dgm:prSet phldrT="[Text]" custT="1"/>
      <dgm:spPr/>
      <dgm:t>
        <a:bodyPr/>
        <a:lstStyle/>
        <a:p>
          <a:r>
            <a:rPr lang="en-US" sz="1800"/>
            <a:t>Sample Quantitation by Interpolation to Std Curve and IS normalization</a:t>
          </a:r>
        </a:p>
      </dgm:t>
    </dgm:pt>
    <dgm:pt modelId="{2A222647-5EC1-4D31-A07C-39D9EE970597}" type="parTrans" cxnId="{8E69045F-07A4-40E0-84D7-BABC1E82B7CC}">
      <dgm:prSet/>
      <dgm:spPr/>
      <dgm:t>
        <a:bodyPr/>
        <a:lstStyle/>
        <a:p>
          <a:endParaRPr lang="en-US"/>
        </a:p>
      </dgm:t>
    </dgm:pt>
    <dgm:pt modelId="{50A4B037-0DD4-4765-BEEE-46C9B90C53F8}" type="sibTrans" cxnId="{8E69045F-07A4-40E0-84D7-BABC1E82B7CC}">
      <dgm:prSet/>
      <dgm:spPr/>
      <dgm:t>
        <a:bodyPr/>
        <a:lstStyle/>
        <a:p>
          <a:endParaRPr lang="en-US"/>
        </a:p>
      </dgm:t>
    </dgm:pt>
    <dgm:pt modelId="{502BC979-0D9E-4035-98BF-8076F37F75F9}" type="pres">
      <dgm:prSet presAssocID="{49710E70-8817-4050-8331-BC742F18E416}" presName="CompostProcess" presStyleCnt="0">
        <dgm:presLayoutVars>
          <dgm:dir/>
          <dgm:resizeHandles val="exact"/>
        </dgm:presLayoutVars>
      </dgm:prSet>
      <dgm:spPr/>
    </dgm:pt>
    <dgm:pt modelId="{72173F7C-3D7D-492F-ACF9-2D7FACFDFEA7}" type="pres">
      <dgm:prSet presAssocID="{49710E70-8817-4050-8331-BC742F18E416}" presName="arrow" presStyleLbl="bgShp" presStyleIdx="0" presStyleCnt="1"/>
      <dgm:spPr>
        <a:solidFill>
          <a:schemeClr val="accent4">
            <a:lumMod val="40000"/>
            <a:lumOff val="60000"/>
          </a:schemeClr>
        </a:solidFill>
      </dgm:spPr>
    </dgm:pt>
    <dgm:pt modelId="{DE3B28CB-37DE-46EC-B467-3FDA62E8CAB6}" type="pres">
      <dgm:prSet presAssocID="{49710E70-8817-4050-8331-BC742F18E416}" presName="linearProcess" presStyleCnt="0"/>
      <dgm:spPr/>
    </dgm:pt>
    <dgm:pt modelId="{F55930BC-DD88-49EE-A277-50EC820AEC83}" type="pres">
      <dgm:prSet presAssocID="{743470E9-1BF5-4ABF-B98B-F650E2355F25}" presName="textNode" presStyleLbl="node1" presStyleIdx="0" presStyleCnt="5">
        <dgm:presLayoutVars>
          <dgm:bulletEnabled val="1"/>
        </dgm:presLayoutVars>
      </dgm:prSet>
      <dgm:spPr/>
    </dgm:pt>
    <dgm:pt modelId="{DDB071AE-B979-46FF-A5D0-C89B5C766417}" type="pres">
      <dgm:prSet presAssocID="{BB303862-9553-4B14-9020-AB648BFA96A1}" presName="sibTrans" presStyleCnt="0"/>
      <dgm:spPr/>
    </dgm:pt>
    <dgm:pt modelId="{BE158530-9FAF-4F47-9487-7FD7C1BA8A93}" type="pres">
      <dgm:prSet presAssocID="{785C3A27-8E1E-40A7-90B3-91BCCF4D7A5D}" presName="textNode" presStyleLbl="node1" presStyleIdx="1" presStyleCnt="5">
        <dgm:presLayoutVars>
          <dgm:bulletEnabled val="1"/>
        </dgm:presLayoutVars>
      </dgm:prSet>
      <dgm:spPr/>
    </dgm:pt>
    <dgm:pt modelId="{35607BFA-44D4-4583-BAD5-A56F099A52CB}" type="pres">
      <dgm:prSet presAssocID="{3B4ED747-0635-49C2-BF83-15D22476C629}" presName="sibTrans" presStyleCnt="0"/>
      <dgm:spPr/>
    </dgm:pt>
    <dgm:pt modelId="{02A4984C-4A59-40EF-AE15-0EF09412D77D}" type="pres">
      <dgm:prSet presAssocID="{29663FE5-FB36-4A10-B48A-4F391D0DBA0A}" presName="textNode" presStyleLbl="node1" presStyleIdx="2" presStyleCnt="5">
        <dgm:presLayoutVars>
          <dgm:bulletEnabled val="1"/>
        </dgm:presLayoutVars>
      </dgm:prSet>
      <dgm:spPr/>
    </dgm:pt>
    <dgm:pt modelId="{F46CC12A-5503-410E-A52C-69B87241DF75}" type="pres">
      <dgm:prSet presAssocID="{D6FD9EBB-4EAC-4216-96D6-3932E663B9E3}" presName="sibTrans" presStyleCnt="0"/>
      <dgm:spPr/>
    </dgm:pt>
    <dgm:pt modelId="{4CA15518-D1B3-459B-B386-37D9195B0677}" type="pres">
      <dgm:prSet presAssocID="{8583939A-95DB-4791-8B15-43D3866DDBB8}" presName="textNode" presStyleLbl="node1" presStyleIdx="3" presStyleCnt="5">
        <dgm:presLayoutVars>
          <dgm:bulletEnabled val="1"/>
        </dgm:presLayoutVars>
      </dgm:prSet>
      <dgm:spPr/>
    </dgm:pt>
    <dgm:pt modelId="{A7F56611-A744-4F6E-98E8-DEE15CC04B62}" type="pres">
      <dgm:prSet presAssocID="{E42CF0C9-5C5D-4A66-9D33-8FEDC0F9EFD5}" presName="sibTrans" presStyleCnt="0"/>
      <dgm:spPr/>
    </dgm:pt>
    <dgm:pt modelId="{64CFF0D9-A084-41A1-8166-E95F6900CA95}" type="pres">
      <dgm:prSet presAssocID="{DA2AA952-0A4D-4DA7-827C-141F8CFEBD54}" presName="textNode" presStyleLbl="node1" presStyleIdx="4" presStyleCnt="5">
        <dgm:presLayoutVars>
          <dgm:bulletEnabled val="1"/>
        </dgm:presLayoutVars>
      </dgm:prSet>
      <dgm:spPr/>
    </dgm:pt>
  </dgm:ptLst>
  <dgm:cxnLst>
    <dgm:cxn modelId="{EC17B804-7162-4F84-84CA-3AF8D5F2CB92}" srcId="{49710E70-8817-4050-8331-BC742F18E416}" destId="{29663FE5-FB36-4A10-B48A-4F391D0DBA0A}" srcOrd="2" destOrd="0" parTransId="{43D49A7C-BC7D-4466-A919-B429D2F50AC7}" sibTransId="{D6FD9EBB-4EAC-4216-96D6-3932E663B9E3}"/>
    <dgm:cxn modelId="{7259032E-8641-4A4E-8A1D-3522934954A5}" srcId="{49710E70-8817-4050-8331-BC742F18E416}" destId="{785C3A27-8E1E-40A7-90B3-91BCCF4D7A5D}" srcOrd="1" destOrd="0" parTransId="{CEAFBDDE-12F8-4310-ABC9-33E8FFCF0B30}" sibTransId="{3B4ED747-0635-49C2-BF83-15D22476C629}"/>
    <dgm:cxn modelId="{84ED153A-DFA0-443E-A6A8-C77EB1B0A6BE}" srcId="{49710E70-8817-4050-8331-BC742F18E416}" destId="{8583939A-95DB-4791-8B15-43D3866DDBB8}" srcOrd="3" destOrd="0" parTransId="{1AFB8789-FC31-4D03-917C-B8075FD6E736}" sibTransId="{E42CF0C9-5C5D-4A66-9D33-8FEDC0F9EFD5}"/>
    <dgm:cxn modelId="{8E69045F-07A4-40E0-84D7-BABC1E82B7CC}" srcId="{49710E70-8817-4050-8331-BC742F18E416}" destId="{DA2AA952-0A4D-4DA7-827C-141F8CFEBD54}" srcOrd="4" destOrd="0" parTransId="{2A222647-5EC1-4D31-A07C-39D9EE970597}" sibTransId="{50A4B037-0DD4-4765-BEEE-46C9B90C53F8}"/>
    <dgm:cxn modelId="{751EBA63-560E-4278-8E54-EF406B56B001}" type="presOf" srcId="{743470E9-1BF5-4ABF-B98B-F650E2355F25}" destId="{F55930BC-DD88-49EE-A277-50EC820AEC83}" srcOrd="0" destOrd="0" presId="urn:microsoft.com/office/officeart/2005/8/layout/hProcess9"/>
    <dgm:cxn modelId="{037E608A-3969-4BD5-BC15-DD356062CBDF}" type="presOf" srcId="{785C3A27-8E1E-40A7-90B3-91BCCF4D7A5D}" destId="{BE158530-9FAF-4F47-9487-7FD7C1BA8A93}" srcOrd="0" destOrd="0" presId="urn:microsoft.com/office/officeart/2005/8/layout/hProcess9"/>
    <dgm:cxn modelId="{1781ECA3-C5BC-44B6-9664-2EFCEF95E3A6}" type="presOf" srcId="{8583939A-95DB-4791-8B15-43D3866DDBB8}" destId="{4CA15518-D1B3-459B-B386-37D9195B0677}" srcOrd="0" destOrd="0" presId="urn:microsoft.com/office/officeart/2005/8/layout/hProcess9"/>
    <dgm:cxn modelId="{D05A22CE-04C4-4ED5-A9B6-88F37C0678DE}" type="presOf" srcId="{DA2AA952-0A4D-4DA7-827C-141F8CFEBD54}" destId="{64CFF0D9-A084-41A1-8166-E95F6900CA95}" srcOrd="0" destOrd="0" presId="urn:microsoft.com/office/officeart/2005/8/layout/hProcess9"/>
    <dgm:cxn modelId="{DDAB4EDA-1737-42C0-B81B-276655F75373}" type="presOf" srcId="{49710E70-8817-4050-8331-BC742F18E416}" destId="{502BC979-0D9E-4035-98BF-8076F37F75F9}" srcOrd="0" destOrd="0" presId="urn:microsoft.com/office/officeart/2005/8/layout/hProcess9"/>
    <dgm:cxn modelId="{EE0086E7-B1AB-41BB-87C5-9E2C01B13BB4}" srcId="{49710E70-8817-4050-8331-BC742F18E416}" destId="{743470E9-1BF5-4ABF-B98B-F650E2355F25}" srcOrd="0" destOrd="0" parTransId="{BF70090E-9889-442A-8AEF-F906A881C84C}" sibTransId="{BB303862-9553-4B14-9020-AB648BFA96A1}"/>
    <dgm:cxn modelId="{B1E52BEE-D136-4C99-A3BF-4021E8903770}" type="presOf" srcId="{29663FE5-FB36-4A10-B48A-4F391D0DBA0A}" destId="{02A4984C-4A59-40EF-AE15-0EF09412D77D}" srcOrd="0" destOrd="0" presId="urn:microsoft.com/office/officeart/2005/8/layout/hProcess9"/>
    <dgm:cxn modelId="{D24CF521-60C4-418C-B223-5DE9C73FD83D}" type="presParOf" srcId="{502BC979-0D9E-4035-98BF-8076F37F75F9}" destId="{72173F7C-3D7D-492F-ACF9-2D7FACFDFEA7}" srcOrd="0" destOrd="0" presId="urn:microsoft.com/office/officeart/2005/8/layout/hProcess9"/>
    <dgm:cxn modelId="{D126ADED-0462-4E33-9D98-0A35BF4306AA}" type="presParOf" srcId="{502BC979-0D9E-4035-98BF-8076F37F75F9}" destId="{DE3B28CB-37DE-46EC-B467-3FDA62E8CAB6}" srcOrd="1" destOrd="0" presId="urn:microsoft.com/office/officeart/2005/8/layout/hProcess9"/>
    <dgm:cxn modelId="{90738E1F-94DD-4DAA-BC18-51866B39C190}" type="presParOf" srcId="{DE3B28CB-37DE-46EC-B467-3FDA62E8CAB6}" destId="{F55930BC-DD88-49EE-A277-50EC820AEC83}" srcOrd="0" destOrd="0" presId="urn:microsoft.com/office/officeart/2005/8/layout/hProcess9"/>
    <dgm:cxn modelId="{CFBA669A-FF26-462C-BE74-8B6B60213097}" type="presParOf" srcId="{DE3B28CB-37DE-46EC-B467-3FDA62E8CAB6}" destId="{DDB071AE-B979-46FF-A5D0-C89B5C766417}" srcOrd="1" destOrd="0" presId="urn:microsoft.com/office/officeart/2005/8/layout/hProcess9"/>
    <dgm:cxn modelId="{0D7B73D4-A0AD-404F-BFD9-B97B6CAD6CB5}" type="presParOf" srcId="{DE3B28CB-37DE-46EC-B467-3FDA62E8CAB6}" destId="{BE158530-9FAF-4F47-9487-7FD7C1BA8A93}" srcOrd="2" destOrd="0" presId="urn:microsoft.com/office/officeart/2005/8/layout/hProcess9"/>
    <dgm:cxn modelId="{0DE17E7F-7122-4DD8-83FF-759AE338AE49}" type="presParOf" srcId="{DE3B28CB-37DE-46EC-B467-3FDA62E8CAB6}" destId="{35607BFA-44D4-4583-BAD5-A56F099A52CB}" srcOrd="3" destOrd="0" presId="urn:microsoft.com/office/officeart/2005/8/layout/hProcess9"/>
    <dgm:cxn modelId="{815D9003-FE66-409A-982C-1774364046A2}" type="presParOf" srcId="{DE3B28CB-37DE-46EC-B467-3FDA62E8CAB6}" destId="{02A4984C-4A59-40EF-AE15-0EF09412D77D}" srcOrd="4" destOrd="0" presId="urn:microsoft.com/office/officeart/2005/8/layout/hProcess9"/>
    <dgm:cxn modelId="{B7339AF6-65D3-48B9-A8CB-DC6E26DF49E6}" type="presParOf" srcId="{DE3B28CB-37DE-46EC-B467-3FDA62E8CAB6}" destId="{F46CC12A-5503-410E-A52C-69B87241DF75}" srcOrd="5" destOrd="0" presId="urn:microsoft.com/office/officeart/2005/8/layout/hProcess9"/>
    <dgm:cxn modelId="{D7B879DF-0ECA-4CFB-98E4-2313745E64A6}" type="presParOf" srcId="{DE3B28CB-37DE-46EC-B467-3FDA62E8CAB6}" destId="{4CA15518-D1B3-459B-B386-37D9195B0677}" srcOrd="6" destOrd="0" presId="urn:microsoft.com/office/officeart/2005/8/layout/hProcess9"/>
    <dgm:cxn modelId="{6B330834-F85B-4C44-BBB6-2B36EA518DA3}" type="presParOf" srcId="{DE3B28CB-37DE-46EC-B467-3FDA62E8CAB6}" destId="{A7F56611-A744-4F6E-98E8-DEE15CC04B62}" srcOrd="7" destOrd="0" presId="urn:microsoft.com/office/officeart/2005/8/layout/hProcess9"/>
    <dgm:cxn modelId="{AB03C14E-90E5-43EB-AD0B-03CCB6A1D1BA}" type="presParOf" srcId="{DE3B28CB-37DE-46EC-B467-3FDA62E8CAB6}" destId="{64CFF0D9-A084-41A1-8166-E95F6900CA95}"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83F2A3-BCE5-47C8-AEA5-64941B798041}">
      <dsp:nvSpPr>
        <dsp:cNvPr id="0" name=""/>
        <dsp:cNvSpPr/>
      </dsp:nvSpPr>
      <dsp:spPr>
        <a:xfrm>
          <a:off x="8384884" y="3037430"/>
          <a:ext cx="1438129" cy="499185"/>
        </a:xfrm>
        <a:custGeom>
          <a:avLst/>
          <a:gdLst/>
          <a:ahLst/>
          <a:cxnLst/>
          <a:rect l="0" t="0" r="0" b="0"/>
          <a:pathLst>
            <a:path>
              <a:moveTo>
                <a:pt x="0" y="0"/>
              </a:moveTo>
              <a:lnTo>
                <a:pt x="0" y="249592"/>
              </a:lnTo>
              <a:lnTo>
                <a:pt x="1438129" y="249592"/>
              </a:lnTo>
              <a:lnTo>
                <a:pt x="1438129" y="4991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0ACE30-FB36-424D-ACBC-FE2D99A5F499}">
      <dsp:nvSpPr>
        <dsp:cNvPr id="0" name=""/>
        <dsp:cNvSpPr/>
      </dsp:nvSpPr>
      <dsp:spPr>
        <a:xfrm>
          <a:off x="6946754" y="3037430"/>
          <a:ext cx="1438129" cy="499185"/>
        </a:xfrm>
        <a:custGeom>
          <a:avLst/>
          <a:gdLst/>
          <a:ahLst/>
          <a:cxnLst/>
          <a:rect l="0" t="0" r="0" b="0"/>
          <a:pathLst>
            <a:path>
              <a:moveTo>
                <a:pt x="1438129" y="0"/>
              </a:moveTo>
              <a:lnTo>
                <a:pt x="1438129" y="249592"/>
              </a:lnTo>
              <a:lnTo>
                <a:pt x="0" y="249592"/>
              </a:lnTo>
              <a:lnTo>
                <a:pt x="0" y="4991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1DB36D-C320-476E-84AA-9E679065EB79}">
      <dsp:nvSpPr>
        <dsp:cNvPr id="0" name=""/>
        <dsp:cNvSpPr/>
      </dsp:nvSpPr>
      <dsp:spPr>
        <a:xfrm>
          <a:off x="5508625" y="1349708"/>
          <a:ext cx="2876259" cy="499185"/>
        </a:xfrm>
        <a:custGeom>
          <a:avLst/>
          <a:gdLst/>
          <a:ahLst/>
          <a:cxnLst/>
          <a:rect l="0" t="0" r="0" b="0"/>
          <a:pathLst>
            <a:path>
              <a:moveTo>
                <a:pt x="0" y="0"/>
              </a:moveTo>
              <a:lnTo>
                <a:pt x="0" y="249592"/>
              </a:lnTo>
              <a:lnTo>
                <a:pt x="2876259" y="249592"/>
              </a:lnTo>
              <a:lnTo>
                <a:pt x="2876259" y="49918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C76C47-C66F-4596-898B-F3779C68F2B8}">
      <dsp:nvSpPr>
        <dsp:cNvPr id="0" name=""/>
        <dsp:cNvSpPr/>
      </dsp:nvSpPr>
      <dsp:spPr>
        <a:xfrm>
          <a:off x="2632365" y="3037430"/>
          <a:ext cx="1438129" cy="499185"/>
        </a:xfrm>
        <a:custGeom>
          <a:avLst/>
          <a:gdLst/>
          <a:ahLst/>
          <a:cxnLst/>
          <a:rect l="0" t="0" r="0" b="0"/>
          <a:pathLst>
            <a:path>
              <a:moveTo>
                <a:pt x="0" y="0"/>
              </a:moveTo>
              <a:lnTo>
                <a:pt x="0" y="249592"/>
              </a:lnTo>
              <a:lnTo>
                <a:pt x="1438129" y="249592"/>
              </a:lnTo>
              <a:lnTo>
                <a:pt x="1438129" y="4991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F96919-FDE1-48E2-A407-FF209E6C0805}">
      <dsp:nvSpPr>
        <dsp:cNvPr id="0" name=""/>
        <dsp:cNvSpPr/>
      </dsp:nvSpPr>
      <dsp:spPr>
        <a:xfrm>
          <a:off x="1194235" y="3037430"/>
          <a:ext cx="1438129" cy="499185"/>
        </a:xfrm>
        <a:custGeom>
          <a:avLst/>
          <a:gdLst/>
          <a:ahLst/>
          <a:cxnLst/>
          <a:rect l="0" t="0" r="0" b="0"/>
          <a:pathLst>
            <a:path>
              <a:moveTo>
                <a:pt x="1438129" y="0"/>
              </a:moveTo>
              <a:lnTo>
                <a:pt x="1438129" y="249592"/>
              </a:lnTo>
              <a:lnTo>
                <a:pt x="0" y="249592"/>
              </a:lnTo>
              <a:lnTo>
                <a:pt x="0" y="4991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AC5CD63-7BC6-46C3-9EBA-97667C402C4D}">
      <dsp:nvSpPr>
        <dsp:cNvPr id="0" name=""/>
        <dsp:cNvSpPr/>
      </dsp:nvSpPr>
      <dsp:spPr>
        <a:xfrm>
          <a:off x="2632365" y="1349708"/>
          <a:ext cx="2876259" cy="499185"/>
        </a:xfrm>
        <a:custGeom>
          <a:avLst/>
          <a:gdLst/>
          <a:ahLst/>
          <a:cxnLst/>
          <a:rect l="0" t="0" r="0" b="0"/>
          <a:pathLst>
            <a:path>
              <a:moveTo>
                <a:pt x="2876259" y="0"/>
              </a:moveTo>
              <a:lnTo>
                <a:pt x="2876259" y="249592"/>
              </a:lnTo>
              <a:lnTo>
                <a:pt x="0" y="249592"/>
              </a:lnTo>
              <a:lnTo>
                <a:pt x="0" y="49918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9C71392-2C6E-43D7-9D5A-DC39B2131AAD}">
      <dsp:nvSpPr>
        <dsp:cNvPr id="0" name=""/>
        <dsp:cNvSpPr/>
      </dsp:nvSpPr>
      <dsp:spPr>
        <a:xfrm>
          <a:off x="4320088" y="161171"/>
          <a:ext cx="2377073" cy="11885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Oligonucleotide Quantification</a:t>
          </a:r>
        </a:p>
      </dsp:txBody>
      <dsp:txXfrm>
        <a:off x="4320088" y="161171"/>
        <a:ext cx="2377073" cy="1188536"/>
      </dsp:txXfrm>
    </dsp:sp>
    <dsp:sp modelId="{0C58809A-E5E6-468D-83EA-C74237AEF38B}">
      <dsp:nvSpPr>
        <dsp:cNvPr id="0" name=""/>
        <dsp:cNvSpPr/>
      </dsp:nvSpPr>
      <dsp:spPr>
        <a:xfrm>
          <a:off x="1443828" y="1848894"/>
          <a:ext cx="2377073" cy="1188536"/>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Amplification</a:t>
          </a:r>
        </a:p>
      </dsp:txBody>
      <dsp:txXfrm>
        <a:off x="1443828" y="1848894"/>
        <a:ext cx="2377073" cy="1188536"/>
      </dsp:txXfrm>
    </dsp:sp>
    <dsp:sp modelId="{E8E3019F-EC56-4B55-8CD2-1E19267A0E50}">
      <dsp:nvSpPr>
        <dsp:cNvPr id="0" name=""/>
        <dsp:cNvSpPr/>
      </dsp:nvSpPr>
      <dsp:spPr>
        <a:xfrm>
          <a:off x="5698" y="3536616"/>
          <a:ext cx="2377073" cy="1188536"/>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qPCR/ </a:t>
          </a:r>
        </a:p>
        <a:p>
          <a:pPr marL="0" lvl="0" indent="0" algn="ctr" defTabSz="977900">
            <a:lnSpc>
              <a:spcPct val="90000"/>
            </a:lnSpc>
            <a:spcBef>
              <a:spcPct val="0"/>
            </a:spcBef>
            <a:spcAft>
              <a:spcPct val="35000"/>
            </a:spcAft>
            <a:buNone/>
          </a:pPr>
          <a:r>
            <a:rPr lang="en-US" sz="2200" kern="1200"/>
            <a:t>RT-qPCR</a:t>
          </a:r>
        </a:p>
      </dsp:txBody>
      <dsp:txXfrm>
        <a:off x="5698" y="3536616"/>
        <a:ext cx="2377073" cy="1188536"/>
      </dsp:txXfrm>
    </dsp:sp>
    <dsp:sp modelId="{89B59470-0444-450D-B412-83C302A2CC01}">
      <dsp:nvSpPr>
        <dsp:cNvPr id="0" name=""/>
        <dsp:cNvSpPr/>
      </dsp:nvSpPr>
      <dsp:spPr>
        <a:xfrm>
          <a:off x="2881958" y="3536616"/>
          <a:ext cx="2377073" cy="1188536"/>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err="1"/>
            <a:t>dPCR</a:t>
          </a:r>
          <a:r>
            <a:rPr lang="en-US" sz="2200" kern="1200"/>
            <a:t>/</a:t>
          </a:r>
          <a:r>
            <a:rPr lang="en-US" sz="2200" kern="1200" err="1"/>
            <a:t>ddPCR</a:t>
          </a:r>
          <a:r>
            <a:rPr lang="en-US" sz="2200" kern="1200"/>
            <a:t>/</a:t>
          </a:r>
        </a:p>
        <a:p>
          <a:pPr marL="0" lvl="0" indent="0" algn="ctr" defTabSz="977900">
            <a:lnSpc>
              <a:spcPct val="90000"/>
            </a:lnSpc>
            <a:spcBef>
              <a:spcPct val="0"/>
            </a:spcBef>
            <a:spcAft>
              <a:spcPct val="35000"/>
            </a:spcAft>
            <a:buNone/>
          </a:pPr>
          <a:r>
            <a:rPr lang="en-US" sz="2200" kern="1200"/>
            <a:t>RT-(d)</a:t>
          </a:r>
          <a:r>
            <a:rPr lang="en-US" sz="2200" kern="1200" err="1"/>
            <a:t>dPCR</a:t>
          </a:r>
          <a:endParaRPr lang="en-US" sz="2200" kern="1200"/>
        </a:p>
      </dsp:txBody>
      <dsp:txXfrm>
        <a:off x="2881958" y="3536616"/>
        <a:ext cx="2377073" cy="1188536"/>
      </dsp:txXfrm>
    </dsp:sp>
    <dsp:sp modelId="{DBAD4506-1119-483C-A331-8A747ED566EC}">
      <dsp:nvSpPr>
        <dsp:cNvPr id="0" name=""/>
        <dsp:cNvSpPr/>
      </dsp:nvSpPr>
      <dsp:spPr>
        <a:xfrm>
          <a:off x="7196347" y="1848894"/>
          <a:ext cx="2377073" cy="1188536"/>
        </a:xfrm>
        <a:prstGeom prst="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Separation</a:t>
          </a:r>
        </a:p>
      </dsp:txBody>
      <dsp:txXfrm>
        <a:off x="7196347" y="1848894"/>
        <a:ext cx="2377073" cy="1188536"/>
      </dsp:txXfrm>
    </dsp:sp>
    <dsp:sp modelId="{A62A2C6A-C6E0-4595-AFB9-12B71316FBB5}">
      <dsp:nvSpPr>
        <dsp:cNvPr id="0" name=""/>
        <dsp:cNvSpPr/>
      </dsp:nvSpPr>
      <dsp:spPr>
        <a:xfrm>
          <a:off x="5758217" y="3536616"/>
          <a:ext cx="2377073" cy="1188536"/>
        </a:xfrm>
        <a:prstGeom prst="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Chromatographic Fluorescence Detection</a:t>
          </a:r>
        </a:p>
      </dsp:txBody>
      <dsp:txXfrm>
        <a:off x="5758217" y="3536616"/>
        <a:ext cx="2377073" cy="1188536"/>
      </dsp:txXfrm>
    </dsp:sp>
    <dsp:sp modelId="{7F207CAA-7BDD-416D-B13D-926122CD9EA1}">
      <dsp:nvSpPr>
        <dsp:cNvPr id="0" name=""/>
        <dsp:cNvSpPr/>
      </dsp:nvSpPr>
      <dsp:spPr>
        <a:xfrm>
          <a:off x="8634477" y="3536616"/>
          <a:ext cx="2377073" cy="1188536"/>
        </a:xfrm>
        <a:prstGeom prst="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Liquid Chromatography-Mass Spectrometry</a:t>
          </a:r>
        </a:p>
      </dsp:txBody>
      <dsp:txXfrm>
        <a:off x="8634477" y="3536616"/>
        <a:ext cx="2377073" cy="11885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173F7C-3D7D-492F-ACF9-2D7FACFDFEA7}">
      <dsp:nvSpPr>
        <dsp:cNvPr id="0" name=""/>
        <dsp:cNvSpPr/>
      </dsp:nvSpPr>
      <dsp:spPr>
        <a:xfrm>
          <a:off x="781272" y="0"/>
          <a:ext cx="8854417" cy="4673321"/>
        </a:xfrm>
        <a:prstGeom prst="rightArrow">
          <a:avLst/>
        </a:prstGeom>
        <a:solidFill>
          <a:schemeClr val="accent4">
            <a:lumMod val="40000"/>
            <a:lumOff val="60000"/>
          </a:schemeClr>
        </a:solidFill>
        <a:ln>
          <a:noFill/>
        </a:ln>
        <a:effectLst/>
      </dsp:spPr>
      <dsp:style>
        <a:lnRef idx="0">
          <a:scrgbClr r="0" g="0" b="0"/>
        </a:lnRef>
        <a:fillRef idx="1">
          <a:scrgbClr r="0" g="0" b="0"/>
        </a:fillRef>
        <a:effectRef idx="2">
          <a:scrgbClr r="0" g="0" b="0"/>
        </a:effectRef>
        <a:fontRef idx="minor"/>
      </dsp:style>
    </dsp:sp>
    <dsp:sp modelId="{F55930BC-DD88-49EE-A277-50EC820AEC83}">
      <dsp:nvSpPr>
        <dsp:cNvPr id="0" name=""/>
        <dsp:cNvSpPr/>
      </dsp:nvSpPr>
      <dsp:spPr>
        <a:xfrm>
          <a:off x="3051" y="1401996"/>
          <a:ext cx="1837210" cy="186932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Unique primer/probe set: Anti-CD19 CAR</a:t>
          </a:r>
        </a:p>
      </dsp:txBody>
      <dsp:txXfrm>
        <a:off x="92736" y="1491681"/>
        <a:ext cx="1657840" cy="1689958"/>
      </dsp:txXfrm>
    </dsp:sp>
    <dsp:sp modelId="{BE158530-9FAF-4F47-9487-7FD7C1BA8A93}">
      <dsp:nvSpPr>
        <dsp:cNvPr id="0" name=""/>
        <dsp:cNvSpPr/>
      </dsp:nvSpPr>
      <dsp:spPr>
        <a:xfrm>
          <a:off x="2146463" y="1401996"/>
          <a:ext cx="1837210" cy="1869328"/>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DNA Extraction from PBMC</a:t>
          </a:r>
        </a:p>
      </dsp:txBody>
      <dsp:txXfrm>
        <a:off x="2236148" y="1491681"/>
        <a:ext cx="1657840" cy="1689958"/>
      </dsp:txXfrm>
    </dsp:sp>
    <dsp:sp modelId="{02A4984C-4A59-40EF-AE15-0EF09412D77D}">
      <dsp:nvSpPr>
        <dsp:cNvPr id="0" name=""/>
        <dsp:cNvSpPr/>
      </dsp:nvSpPr>
      <dsp:spPr>
        <a:xfrm>
          <a:off x="4289875" y="1401996"/>
          <a:ext cx="1837210" cy="1869328"/>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 Amplification and Detection</a:t>
          </a:r>
        </a:p>
      </dsp:txBody>
      <dsp:txXfrm>
        <a:off x="4379560" y="1491681"/>
        <a:ext cx="1657840" cy="1689958"/>
      </dsp:txXfrm>
    </dsp:sp>
    <dsp:sp modelId="{4CA15518-D1B3-459B-B386-37D9195B0677}">
      <dsp:nvSpPr>
        <dsp:cNvPr id="0" name=""/>
        <dsp:cNvSpPr/>
      </dsp:nvSpPr>
      <dsp:spPr>
        <a:xfrm>
          <a:off x="6433287" y="1401996"/>
          <a:ext cx="1837210" cy="1869328"/>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cs typeface="Times New Roman" panose="02020603050405020304" pitchFamily="18" charset="0"/>
            </a:rPr>
            <a:t>Standards: </a:t>
          </a:r>
          <a:r>
            <a:rPr lang="en-US" sz="2000" kern="1200"/>
            <a:t>CAR-T DNA spiked pre-treatment patient DNA</a:t>
          </a:r>
          <a:r>
            <a:rPr lang="en-US" sz="2000" kern="1200">
              <a:cs typeface="Times New Roman" panose="02020603050405020304" pitchFamily="18" charset="0"/>
            </a:rPr>
            <a:t> </a:t>
          </a:r>
          <a:endParaRPr lang="en-US" sz="2000" kern="1200"/>
        </a:p>
      </dsp:txBody>
      <dsp:txXfrm>
        <a:off x="6522972" y="1491681"/>
        <a:ext cx="1657840" cy="1689958"/>
      </dsp:txXfrm>
    </dsp:sp>
    <dsp:sp modelId="{64CFF0D9-A084-41A1-8166-E95F6900CA95}">
      <dsp:nvSpPr>
        <dsp:cNvPr id="0" name=""/>
        <dsp:cNvSpPr/>
      </dsp:nvSpPr>
      <dsp:spPr>
        <a:xfrm>
          <a:off x="8576699" y="1401996"/>
          <a:ext cx="1837210" cy="1869328"/>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Sample Quantitation by Interpolation to Std Curve and unit conversion</a:t>
          </a:r>
        </a:p>
      </dsp:txBody>
      <dsp:txXfrm>
        <a:off x="8666384" y="1491681"/>
        <a:ext cx="1657840" cy="16899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173F7C-3D7D-492F-ACF9-2D7FACFDFEA7}">
      <dsp:nvSpPr>
        <dsp:cNvPr id="0" name=""/>
        <dsp:cNvSpPr/>
      </dsp:nvSpPr>
      <dsp:spPr>
        <a:xfrm>
          <a:off x="781272" y="0"/>
          <a:ext cx="8854417" cy="4673321"/>
        </a:xfrm>
        <a:prstGeom prst="rightArrow">
          <a:avLst/>
        </a:prstGeom>
        <a:solidFill>
          <a:schemeClr val="accent4">
            <a:lumMod val="40000"/>
            <a:lumOff val="60000"/>
          </a:schemeClr>
        </a:solidFill>
        <a:ln>
          <a:noFill/>
        </a:ln>
        <a:effectLst/>
      </dsp:spPr>
      <dsp:style>
        <a:lnRef idx="0">
          <a:scrgbClr r="0" g="0" b="0"/>
        </a:lnRef>
        <a:fillRef idx="1">
          <a:scrgbClr r="0" g="0" b="0"/>
        </a:fillRef>
        <a:effectRef idx="2">
          <a:scrgbClr r="0" g="0" b="0"/>
        </a:effectRef>
        <a:fontRef idx="minor"/>
      </dsp:style>
    </dsp:sp>
    <dsp:sp modelId="{F55930BC-DD88-49EE-A277-50EC820AEC83}">
      <dsp:nvSpPr>
        <dsp:cNvPr id="0" name=""/>
        <dsp:cNvSpPr/>
      </dsp:nvSpPr>
      <dsp:spPr>
        <a:xfrm>
          <a:off x="5681" y="1401996"/>
          <a:ext cx="1974370" cy="186932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Unique probe: Complementary to strand of interest</a:t>
          </a:r>
        </a:p>
      </dsp:txBody>
      <dsp:txXfrm>
        <a:off x="96934" y="1493249"/>
        <a:ext cx="1791864" cy="1686822"/>
      </dsp:txXfrm>
    </dsp:sp>
    <dsp:sp modelId="{BE158530-9FAF-4F47-9487-7FD7C1BA8A93}">
      <dsp:nvSpPr>
        <dsp:cNvPr id="0" name=""/>
        <dsp:cNvSpPr/>
      </dsp:nvSpPr>
      <dsp:spPr>
        <a:xfrm>
          <a:off x="2281167" y="1401996"/>
          <a:ext cx="1806691" cy="1869328"/>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Plasma Preparation </a:t>
          </a:r>
        </a:p>
      </dsp:txBody>
      <dsp:txXfrm>
        <a:off x="2369362" y="1490191"/>
        <a:ext cx="1630301" cy="1692938"/>
      </dsp:txXfrm>
    </dsp:sp>
    <dsp:sp modelId="{02A4984C-4A59-40EF-AE15-0EF09412D77D}">
      <dsp:nvSpPr>
        <dsp:cNvPr id="0" name=""/>
        <dsp:cNvSpPr/>
      </dsp:nvSpPr>
      <dsp:spPr>
        <a:xfrm>
          <a:off x="4388974" y="1401996"/>
          <a:ext cx="1806691" cy="1869328"/>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Probe Annealing</a:t>
          </a:r>
        </a:p>
      </dsp:txBody>
      <dsp:txXfrm>
        <a:off x="4477169" y="1490191"/>
        <a:ext cx="1630301" cy="1692938"/>
      </dsp:txXfrm>
    </dsp:sp>
    <dsp:sp modelId="{4CA15518-D1B3-459B-B386-37D9195B0677}">
      <dsp:nvSpPr>
        <dsp:cNvPr id="0" name=""/>
        <dsp:cNvSpPr/>
      </dsp:nvSpPr>
      <dsp:spPr>
        <a:xfrm>
          <a:off x="6496781" y="1401996"/>
          <a:ext cx="1806691" cy="1869328"/>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Separation and detection: ion exchange HPLC and fluorescence</a:t>
          </a:r>
        </a:p>
      </dsp:txBody>
      <dsp:txXfrm>
        <a:off x="6584976" y="1490191"/>
        <a:ext cx="1630301" cy="1692938"/>
      </dsp:txXfrm>
    </dsp:sp>
    <dsp:sp modelId="{64CFF0D9-A084-41A1-8166-E95F6900CA95}">
      <dsp:nvSpPr>
        <dsp:cNvPr id="0" name=""/>
        <dsp:cNvSpPr/>
      </dsp:nvSpPr>
      <dsp:spPr>
        <a:xfrm>
          <a:off x="8604588" y="1401996"/>
          <a:ext cx="1806691" cy="1869328"/>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Sample Quantitation by Interpolation to Std Curve</a:t>
          </a:r>
        </a:p>
      </dsp:txBody>
      <dsp:txXfrm>
        <a:off x="8692783" y="1490191"/>
        <a:ext cx="1630301" cy="16929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173F7C-3D7D-492F-ACF9-2D7FACFDFEA7}">
      <dsp:nvSpPr>
        <dsp:cNvPr id="0" name=""/>
        <dsp:cNvSpPr/>
      </dsp:nvSpPr>
      <dsp:spPr>
        <a:xfrm>
          <a:off x="781272" y="0"/>
          <a:ext cx="8854417" cy="4673321"/>
        </a:xfrm>
        <a:prstGeom prst="rightArrow">
          <a:avLst/>
        </a:prstGeom>
        <a:solidFill>
          <a:schemeClr val="accent4">
            <a:lumMod val="40000"/>
            <a:lumOff val="60000"/>
          </a:schemeClr>
        </a:solidFill>
        <a:ln>
          <a:noFill/>
        </a:ln>
        <a:effectLst/>
      </dsp:spPr>
      <dsp:style>
        <a:lnRef idx="0">
          <a:scrgbClr r="0" g="0" b="0"/>
        </a:lnRef>
        <a:fillRef idx="1">
          <a:scrgbClr r="0" g="0" b="0"/>
        </a:fillRef>
        <a:effectRef idx="2">
          <a:scrgbClr r="0" g="0" b="0"/>
        </a:effectRef>
        <a:fontRef idx="minor"/>
      </dsp:style>
    </dsp:sp>
    <dsp:sp modelId="{F55930BC-DD88-49EE-A277-50EC820AEC83}">
      <dsp:nvSpPr>
        <dsp:cNvPr id="0" name=""/>
        <dsp:cNvSpPr/>
      </dsp:nvSpPr>
      <dsp:spPr>
        <a:xfrm>
          <a:off x="3051" y="1401996"/>
          <a:ext cx="1837210" cy="186932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Internal Standard Addition and Oligo Extraction from Plasma</a:t>
          </a:r>
        </a:p>
      </dsp:txBody>
      <dsp:txXfrm>
        <a:off x="92736" y="1491681"/>
        <a:ext cx="1657840" cy="1689958"/>
      </dsp:txXfrm>
    </dsp:sp>
    <dsp:sp modelId="{BE158530-9FAF-4F47-9487-7FD7C1BA8A93}">
      <dsp:nvSpPr>
        <dsp:cNvPr id="0" name=""/>
        <dsp:cNvSpPr/>
      </dsp:nvSpPr>
      <dsp:spPr>
        <a:xfrm>
          <a:off x="2146463" y="1401996"/>
          <a:ext cx="1837210" cy="1869328"/>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Evaporation and Reconstituted in LC-MS compatible solvents</a:t>
          </a:r>
        </a:p>
      </dsp:txBody>
      <dsp:txXfrm>
        <a:off x="2236148" y="1491681"/>
        <a:ext cx="1657840" cy="1689958"/>
      </dsp:txXfrm>
    </dsp:sp>
    <dsp:sp modelId="{02A4984C-4A59-40EF-AE15-0EF09412D77D}">
      <dsp:nvSpPr>
        <dsp:cNvPr id="0" name=""/>
        <dsp:cNvSpPr/>
      </dsp:nvSpPr>
      <dsp:spPr>
        <a:xfrm>
          <a:off x="4289875" y="1401996"/>
          <a:ext cx="1837210" cy="1869328"/>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RPLC and HR MS Analysis</a:t>
          </a:r>
        </a:p>
      </dsp:txBody>
      <dsp:txXfrm>
        <a:off x="4379560" y="1491681"/>
        <a:ext cx="1657840" cy="1689958"/>
      </dsp:txXfrm>
    </dsp:sp>
    <dsp:sp modelId="{4CA15518-D1B3-459B-B386-37D9195B0677}">
      <dsp:nvSpPr>
        <dsp:cNvPr id="0" name=""/>
        <dsp:cNvSpPr/>
      </dsp:nvSpPr>
      <dsp:spPr>
        <a:xfrm>
          <a:off x="6433287" y="1401996"/>
          <a:ext cx="1837210" cy="1869328"/>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Peak Detection</a:t>
          </a:r>
        </a:p>
      </dsp:txBody>
      <dsp:txXfrm>
        <a:off x="6522972" y="1491681"/>
        <a:ext cx="1657840" cy="1689958"/>
      </dsp:txXfrm>
    </dsp:sp>
    <dsp:sp modelId="{64CFF0D9-A084-41A1-8166-E95F6900CA95}">
      <dsp:nvSpPr>
        <dsp:cNvPr id="0" name=""/>
        <dsp:cNvSpPr/>
      </dsp:nvSpPr>
      <dsp:spPr>
        <a:xfrm>
          <a:off x="8576699" y="1401996"/>
          <a:ext cx="1837210" cy="1869328"/>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Sample Quantitation by Interpolation to Std Curve and IS normalization</a:t>
          </a:r>
        </a:p>
      </dsp:txBody>
      <dsp:txXfrm>
        <a:off x="8666384" y="1491681"/>
        <a:ext cx="1657840" cy="168995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0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04747DA-0F42-4966-900D-0321751FBEC3}"/>
              </a:ext>
            </a:extLst>
          </p:cNvPr>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a:extLst>
              <a:ext uri="{FF2B5EF4-FFF2-40B4-BE49-F238E27FC236}">
                <a16:creationId xmlns:a16="http://schemas.microsoft.com/office/drawing/2014/main" id="{CEFAA5F2-8284-434A-936B-150365A849D1}"/>
              </a:ext>
            </a:extLst>
          </p:cNvPr>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F5D521CC-C916-4257-8237-3DC514817D8D}" type="datetimeFigureOut">
              <a:rPr lang="en-US" smtClean="0"/>
              <a:t>10/6/2024</a:t>
            </a:fld>
            <a:endParaRPr lang="en-US"/>
          </a:p>
        </p:txBody>
      </p:sp>
      <p:sp>
        <p:nvSpPr>
          <p:cNvPr id="4" name="Footer Placeholder 3">
            <a:extLst>
              <a:ext uri="{FF2B5EF4-FFF2-40B4-BE49-F238E27FC236}">
                <a16:creationId xmlns:a16="http://schemas.microsoft.com/office/drawing/2014/main" id="{9F611091-F7B7-4E66-89D0-70F94AE22589}"/>
              </a:ext>
            </a:extLst>
          </p:cNvPr>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A156906-02BF-44A3-AA45-9F355B4A4984}"/>
              </a:ext>
            </a:extLst>
          </p:cNvPr>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997962B7-869B-4603-A63A-075A9FF8B768}" type="slidenum">
              <a:rPr lang="en-US" smtClean="0"/>
              <a:t>‹#›</a:t>
            </a:fld>
            <a:endParaRPr lang="en-US"/>
          </a:p>
        </p:txBody>
      </p:sp>
    </p:spTree>
    <p:extLst>
      <p:ext uri="{BB962C8B-B14F-4D97-AF65-F5344CB8AC3E}">
        <p14:creationId xmlns:p14="http://schemas.microsoft.com/office/powerpoint/2010/main" val="153644729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46DD9B90-515D-4569-8F34-2D0E3A43B8A5}" type="datetimeFigureOut">
              <a:rPr lang="en-US" smtClean="0"/>
              <a:t>10/6/2024</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D0F43686-AB0F-4077-A24E-2F3CC27B91E3}" type="slidenum">
              <a:rPr lang="en-US" smtClean="0"/>
              <a:t>‹#›</a:t>
            </a:fld>
            <a:endParaRPr lang="en-US"/>
          </a:p>
        </p:txBody>
      </p:sp>
    </p:spTree>
    <p:extLst>
      <p:ext uri="{BB962C8B-B14F-4D97-AF65-F5344CB8AC3E}">
        <p14:creationId xmlns:p14="http://schemas.microsoft.com/office/powerpoint/2010/main" val="246626804"/>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slide" Target="../slides/slide76.xml"/><Relationship Id="rId4"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FBAAE-1934-6F48-9482-E10DECB71A16}" type="slidenum">
              <a:rPr lang="en-US" smtClean="0"/>
              <a:t>1</a:t>
            </a:fld>
            <a:endParaRPr lang="en-US"/>
          </a:p>
        </p:txBody>
      </p:sp>
    </p:spTree>
    <p:extLst>
      <p:ext uri="{BB962C8B-B14F-4D97-AF65-F5344CB8AC3E}">
        <p14:creationId xmlns:p14="http://schemas.microsoft.com/office/powerpoint/2010/main" val="31695250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27408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1B44D6-22F3-9B44-8C29-F95B217C3220}" type="slidenum">
              <a:rPr lang="en-US" smtClean="0"/>
              <a:t>33</a:t>
            </a:fld>
            <a:endParaRPr lang="en-US"/>
          </a:p>
        </p:txBody>
      </p:sp>
    </p:spTree>
    <p:extLst>
      <p:ext uri="{BB962C8B-B14F-4D97-AF65-F5344CB8AC3E}">
        <p14:creationId xmlns:p14="http://schemas.microsoft.com/office/powerpoint/2010/main" val="1981438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68430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07591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33423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895066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15835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462372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47556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80493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 name="Shape 929"/>
          <p:cNvSpPr>
            <a:spLocks noGrp="1" noRot="1" noChangeAspect="1"/>
          </p:cNvSpPr>
          <p:nvPr>
            <p:ph type="sldImg"/>
          </p:nvPr>
        </p:nvSpPr>
        <p:spPr>
          <a:prstGeom prst="rect">
            <a:avLst/>
          </a:prstGeom>
        </p:spPr>
        <p:txBody>
          <a:bodyPr/>
          <a:lstStyle/>
          <a:p>
            <a:endParaRPr/>
          </a:p>
        </p:txBody>
      </p:sp>
      <p:sp>
        <p:nvSpPr>
          <p:cNvPr id="930" name="Shape 930"/>
          <p:cNvSpPr>
            <a:spLocks noGrp="1"/>
          </p:cNvSpPr>
          <p:nvPr>
            <p:ph type="body" sz="quarter" idx="1"/>
          </p:nvPr>
        </p:nvSpPr>
        <p:spPr>
          <a:prstGeom prst="rect">
            <a:avLst/>
          </a:prstGeom>
        </p:spPr>
        <p:txBody>
          <a:bodyPr/>
          <a:lstStyle>
            <a:lvl1pPr algn="just">
              <a:lnSpc>
                <a:spcPct val="150000"/>
              </a:lnSpc>
              <a:defRPr sz="4900">
                <a:solidFill>
                  <a:srgbClr val="002060"/>
                </a:solidFill>
                <a:latin typeface="+mn-lt"/>
                <a:ea typeface="+mn-ea"/>
                <a:cs typeface="+mn-cs"/>
                <a:sym typeface="Helvetica"/>
              </a:defRPr>
            </a:lvl1pPr>
          </a:lstStyle>
          <a:p>
            <a:r>
              <a:t>We envision a future where RNA technologies revolutionize health, agriculture, and environmental sustainability in Canada, supported by a nationally coordinated research community that drives innovation, fosters global collaboration, and meets the evolving needs of society.</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317800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694878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446384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616316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310478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902234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475617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057762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17487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99580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8" name="Shape 998"/>
          <p:cNvSpPr>
            <a:spLocks noGrp="1" noRot="1" noChangeAspect="1"/>
          </p:cNvSpPr>
          <p:nvPr>
            <p:ph type="sldImg"/>
          </p:nvPr>
        </p:nvSpPr>
        <p:spPr>
          <a:prstGeom prst="rect">
            <a:avLst/>
          </a:prstGeom>
        </p:spPr>
        <p:txBody>
          <a:bodyPr/>
          <a:lstStyle/>
          <a:p>
            <a:endParaRPr/>
          </a:p>
        </p:txBody>
      </p:sp>
      <p:sp>
        <p:nvSpPr>
          <p:cNvPr id="999" name="Shape 999"/>
          <p:cNvSpPr>
            <a:spLocks noGrp="1"/>
          </p:cNvSpPr>
          <p:nvPr>
            <p:ph type="body" sz="quarter" idx="1"/>
          </p:nvPr>
        </p:nvSpPr>
        <p:spPr>
          <a:prstGeom prst="rect">
            <a:avLst/>
          </a:prstGeom>
        </p:spPr>
        <p:txBody>
          <a:bodyPr/>
          <a:lstStyle/>
          <a:p>
            <a:pPr>
              <a:defRPr sz="1800" b="1">
                <a:latin typeface="+mn-lt"/>
                <a:ea typeface="+mn-ea"/>
                <a:cs typeface="+mn-cs"/>
                <a:sym typeface="Helvetica"/>
              </a:defRPr>
            </a:pPr>
            <a:r>
              <a:t>RNA Canada will be governed by an inclusive and at the same time slimmed down governing structure that ensures the participation of scientists and stakeholders from all regions (on the left), an elected Board of Directors (centre) which in turn will nominate members of the Executive Committee (centre) and a science and industry advisory Committee (right).</a:t>
            </a:r>
            <a:r>
              <a:rPr b="0"/>
              <a:t>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999562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074299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039120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601974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7060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454483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496464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FBAAE-1934-6F48-9482-E10DECB71A16}" type="slidenum">
              <a:rPr lang="en-US" smtClean="0"/>
              <a:t>59</a:t>
            </a:fld>
            <a:endParaRPr lang="en-US"/>
          </a:p>
        </p:txBody>
      </p:sp>
    </p:spTree>
    <p:extLst>
      <p:ext uri="{BB962C8B-B14F-4D97-AF65-F5344CB8AC3E}">
        <p14:creationId xmlns:p14="http://schemas.microsoft.com/office/powerpoint/2010/main" val="1029211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FBAAE-1934-6F48-9482-E10DECB71A16}" type="slidenum">
              <a:rPr lang="en-US" smtClean="0"/>
              <a:t>60</a:t>
            </a:fld>
            <a:endParaRPr lang="en-US"/>
          </a:p>
        </p:txBody>
      </p:sp>
    </p:spTree>
    <p:extLst>
      <p:ext uri="{BB962C8B-B14F-4D97-AF65-F5344CB8AC3E}">
        <p14:creationId xmlns:p14="http://schemas.microsoft.com/office/powerpoint/2010/main" val="10292115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FBAAE-1934-6F48-9482-E10DECB71A16}" type="slidenum">
              <a:rPr lang="en-US" smtClean="0"/>
              <a:t>61</a:t>
            </a:fld>
            <a:endParaRPr lang="en-US"/>
          </a:p>
        </p:txBody>
      </p:sp>
    </p:spTree>
    <p:extLst>
      <p:ext uri="{BB962C8B-B14F-4D97-AF65-F5344CB8AC3E}">
        <p14:creationId xmlns:p14="http://schemas.microsoft.com/office/powerpoint/2010/main" val="2558992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FBAAE-1934-6F48-9482-E10DECB71A16}" type="slidenum">
              <a:rPr lang="en-US" smtClean="0"/>
              <a:t>26</a:t>
            </a:fld>
            <a:endParaRPr lang="en-US"/>
          </a:p>
        </p:txBody>
      </p:sp>
    </p:spTree>
    <p:extLst>
      <p:ext uri="{BB962C8B-B14F-4D97-AF65-F5344CB8AC3E}">
        <p14:creationId xmlns:p14="http://schemas.microsoft.com/office/powerpoint/2010/main" val="24383409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6700" y="776288"/>
            <a:ext cx="6319838" cy="3554412"/>
          </a:xfrm>
        </p:spPr>
      </p:sp>
      <p:sp>
        <p:nvSpPr>
          <p:cNvPr id="3" name="Notes Placeholder 2"/>
          <p:cNvSpPr>
            <a:spLocks noGrp="1"/>
          </p:cNvSpPr>
          <p:nvPr>
            <p:ph type="body" idx="1"/>
          </p:nvPr>
        </p:nvSpPr>
        <p:spPr/>
        <p:txBody>
          <a:bodyPr/>
          <a:lstStyle/>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With traditional small molecule drugs:</a:t>
            </a:r>
            <a:r>
              <a:rPr lang="en-US" sz="18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Every compound is different and unpredictable</a:t>
            </a:r>
            <a:r>
              <a:rPr lang="en-US" sz="18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Biggest challenge is the human predictivity of data generated from small number of animals </a:t>
            </a:r>
            <a:r>
              <a:rPr lang="en-US" sz="18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With MOE ASO: </a:t>
            </a:r>
            <a:r>
              <a:rPr lang="en-US" sz="18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We do not start development in a vacuum of knowledge on safety or PK</a:t>
            </a:r>
            <a:r>
              <a:rPr lang="en-US" sz="18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Within a structural class, one can generalize and build on the ‘translational’ relationship between animals and human subjects</a:t>
            </a:r>
            <a:r>
              <a:rPr lang="en-US" sz="18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If done well, the cumulative experience can be used to improve safe clinical development of MOE ASO therapies</a:t>
            </a:r>
            <a:r>
              <a:rPr lang="en-US" sz="18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F2CE8172-FC15-4B4B-873A-55FECC3BD42B}" type="slidenum">
              <a:rPr lang="en-US" smtClean="0"/>
              <a:t>66</a:t>
            </a:fld>
            <a:endParaRPr lang="en-US"/>
          </a:p>
        </p:txBody>
      </p:sp>
    </p:spTree>
    <p:extLst>
      <p:ext uri="{BB962C8B-B14F-4D97-AF65-F5344CB8AC3E}">
        <p14:creationId xmlns:p14="http://schemas.microsoft.com/office/powerpoint/2010/main" val="24080239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6700" y="776288"/>
            <a:ext cx="6319838" cy="355441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MinionPro"/>
              </a:rPr>
              <a:t>The antisense drug discovery process is substantially more efficient than for other drug modalities. The efficiencies derive from out deep understanding of RNA biology and the factors that may alter the ability of ASOs to interact with their cognate sites. Also, very rapid and inexpensive processes are also available to precisely characterize target specificity at the RNA level. </a:t>
            </a:r>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MinionPro"/>
              </a:rPr>
              <a:t>Algorithms are used to filter out sequences and structural motifs that have been identified as problematic, and sequences that are complementary to nontarget RNAs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a:effectLst/>
              <a:latin typeface="Minion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a:effectLst/>
                <a:latin typeface="MinionPro"/>
              </a:rPr>
              <a:t>in vitro </a:t>
            </a:r>
            <a:r>
              <a:rPr lang="en-US" sz="1800">
                <a:effectLst/>
                <a:latin typeface="MinionPro"/>
              </a:rPr>
              <a:t>and </a:t>
            </a:r>
            <a:r>
              <a:rPr lang="en-US" sz="1800" i="1">
                <a:effectLst/>
                <a:latin typeface="MinionPro"/>
              </a:rPr>
              <a:t>in vivo </a:t>
            </a:r>
            <a:r>
              <a:rPr lang="en-US" sz="1800">
                <a:effectLst/>
                <a:latin typeface="MinionPro"/>
              </a:rPr>
              <a:t>evaluations are designed to identify sequences that are active and that do not produce an exaggerated proinflammatory effect</a:t>
            </a:r>
            <a:endParaRPr lang="en-US"/>
          </a:p>
          <a:p>
            <a:endParaRPr lang="en-US"/>
          </a:p>
        </p:txBody>
      </p:sp>
      <p:sp>
        <p:nvSpPr>
          <p:cNvPr id="4" name="Slide Number Placeholder 3"/>
          <p:cNvSpPr>
            <a:spLocks noGrp="1"/>
          </p:cNvSpPr>
          <p:nvPr>
            <p:ph type="sldNum" sz="quarter" idx="5"/>
          </p:nvPr>
        </p:nvSpPr>
        <p:spPr/>
        <p:txBody>
          <a:bodyPr/>
          <a:lstStyle/>
          <a:p>
            <a:fld id="{E3523931-0636-4243-B6D3-A461C6F2202C}" type="slidenum">
              <a:rPr lang="en-US" smtClean="0"/>
              <a:pPr/>
              <a:t>69</a:t>
            </a:fld>
            <a:endParaRPr lang="en-US"/>
          </a:p>
        </p:txBody>
      </p:sp>
    </p:spTree>
    <p:extLst>
      <p:ext uri="{BB962C8B-B14F-4D97-AF65-F5344CB8AC3E}">
        <p14:creationId xmlns:p14="http://schemas.microsoft.com/office/powerpoint/2010/main" val="25692724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6700" y="776288"/>
            <a:ext cx="6319838" cy="3554412"/>
          </a:xfrm>
        </p:spPr>
      </p:sp>
      <p:sp>
        <p:nvSpPr>
          <p:cNvPr id="3" name="Notes Placeholder 2"/>
          <p:cNvSpPr>
            <a:spLocks noGrp="1"/>
          </p:cNvSpPr>
          <p:nvPr>
            <p:ph type="body" idx="1"/>
          </p:nvPr>
        </p:nvSpPr>
        <p:spPr/>
        <p:txBody>
          <a:bodyPr/>
          <a:lstStyle/>
          <a:p>
            <a:r>
              <a:rPr lang="en-US" dirty="0"/>
              <a:t>Cost of a typical ASO IND-enabling program is ~4million</a:t>
            </a:r>
          </a:p>
          <a:p>
            <a:r>
              <a:rPr lang="en-US" dirty="0"/>
              <a:t>Mention regulatory interactions that tox may be part of (pre-IND meeting, EOP2, pre-NDA meeting)</a:t>
            </a:r>
          </a:p>
        </p:txBody>
      </p:sp>
      <p:sp>
        <p:nvSpPr>
          <p:cNvPr id="4" name="Slide Number Placeholder 3"/>
          <p:cNvSpPr>
            <a:spLocks noGrp="1"/>
          </p:cNvSpPr>
          <p:nvPr>
            <p:ph type="sldNum" sz="quarter" idx="5"/>
          </p:nvPr>
        </p:nvSpPr>
        <p:spPr/>
        <p:txBody>
          <a:bodyPr/>
          <a:lstStyle/>
          <a:p>
            <a:fld id="{092A4339-F201-4A63-84FA-05BD09B1757F}" type="slidenum">
              <a:rPr lang="en-US" smtClean="0"/>
              <a:pPr/>
              <a:t>71</a:t>
            </a:fld>
            <a:endParaRPr lang="en-US"/>
          </a:p>
        </p:txBody>
      </p:sp>
    </p:spTree>
    <p:extLst>
      <p:ext uri="{BB962C8B-B14F-4D97-AF65-F5344CB8AC3E}">
        <p14:creationId xmlns:p14="http://schemas.microsoft.com/office/powerpoint/2010/main" val="18059595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6700" y="776288"/>
            <a:ext cx="6319838" cy="3554412"/>
          </a:xfrm>
        </p:spPr>
      </p:sp>
      <p:sp>
        <p:nvSpPr>
          <p:cNvPr id="3" name="Notes Placeholder 2"/>
          <p:cNvSpPr>
            <a:spLocks noGrp="1"/>
          </p:cNvSpPr>
          <p:nvPr>
            <p:ph type="body" idx="1"/>
          </p:nvPr>
        </p:nvSpPr>
        <p:spPr/>
        <p:txBody>
          <a:bodyPr/>
          <a:lstStyle/>
          <a:p>
            <a:r>
              <a:rPr lang="en-US" dirty="0"/>
              <a:t>Endpoints: clinical observations, body weights, food consumption, ocular exams, TK, pathology</a:t>
            </a:r>
          </a:p>
        </p:txBody>
      </p:sp>
      <p:sp>
        <p:nvSpPr>
          <p:cNvPr id="4" name="Slide Number Placeholder 3"/>
          <p:cNvSpPr>
            <a:spLocks noGrp="1"/>
          </p:cNvSpPr>
          <p:nvPr>
            <p:ph type="sldNum" sz="quarter" idx="5"/>
          </p:nvPr>
        </p:nvSpPr>
        <p:spPr/>
        <p:txBody>
          <a:bodyPr/>
          <a:lstStyle/>
          <a:p>
            <a:fld id="{092A4339-F201-4A63-84FA-05BD09B1757F}" type="slidenum">
              <a:rPr lang="en-US" smtClean="0"/>
              <a:pPr/>
              <a:t>72</a:t>
            </a:fld>
            <a:endParaRPr lang="en-US"/>
          </a:p>
        </p:txBody>
      </p:sp>
    </p:spTree>
    <p:extLst>
      <p:ext uri="{BB962C8B-B14F-4D97-AF65-F5344CB8AC3E}">
        <p14:creationId xmlns:p14="http://schemas.microsoft.com/office/powerpoint/2010/main" val="19775985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91A087C7-A1BF-6D8B-08C8-3B08AE209305}"/>
              </a:ext>
            </a:extLst>
          </p:cNvPr>
          <p:cNvSpPr>
            <a:spLocks noGrp="1" noChangeArrowheads="1"/>
          </p:cNvSpPr>
          <p:nvPr>
            <p:ph type="sldNum" sz="quarter" idx="5"/>
            <p:custDataLst>
              <p:tags r:id="rId1"/>
            </p:custDataLst>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defTabSz="941388" eaLnBrk="0" hangingPunct="0">
              <a:spcBef>
                <a:spcPct val="30000"/>
              </a:spcBef>
              <a:defRPr sz="1200">
                <a:solidFill>
                  <a:schemeClr val="tx1"/>
                </a:solidFill>
                <a:latin typeface="Calibri" panose="020F0502020204030204" pitchFamily="34" charset="0"/>
              </a:defRPr>
            </a:lvl1pPr>
            <a:lvl2pPr defTabSz="941388" eaLnBrk="0" hangingPunct="0">
              <a:spcBef>
                <a:spcPct val="30000"/>
              </a:spcBef>
              <a:defRPr sz="1200">
                <a:solidFill>
                  <a:schemeClr val="tx1"/>
                </a:solidFill>
                <a:latin typeface="Calibri" panose="020F0502020204030204" pitchFamily="34" charset="0"/>
              </a:defRPr>
            </a:lvl2pPr>
            <a:lvl3pPr defTabSz="941388" eaLnBrk="0" hangingPunct="0">
              <a:spcBef>
                <a:spcPct val="30000"/>
              </a:spcBef>
              <a:defRPr sz="1200">
                <a:solidFill>
                  <a:schemeClr val="tx1"/>
                </a:solidFill>
                <a:latin typeface="Calibri" panose="020F0502020204030204" pitchFamily="34" charset="0"/>
              </a:defRPr>
            </a:lvl3pPr>
            <a:lvl4pPr defTabSz="941388" eaLnBrk="0" hangingPunct="0">
              <a:spcBef>
                <a:spcPct val="30000"/>
              </a:spcBef>
              <a:defRPr sz="1200">
                <a:solidFill>
                  <a:schemeClr val="tx1"/>
                </a:solidFill>
                <a:latin typeface="Calibri" panose="020F0502020204030204" pitchFamily="34" charset="0"/>
              </a:defRPr>
            </a:lvl4pPr>
            <a:lvl5pPr defTabSz="941388" eaLnBrk="0" hangingPunct="0">
              <a:spcBef>
                <a:spcPct val="30000"/>
              </a:spcBef>
              <a:defRPr sz="1200">
                <a:solidFill>
                  <a:schemeClr val="tx1"/>
                </a:solidFill>
                <a:latin typeface="Calibri" panose="020F0502020204030204" pitchFamily="34" charset="0"/>
              </a:defRPr>
            </a:lvl5pPr>
            <a:lvl6pPr defTabSz="941388" eaLnBrk="0" fontAlgn="base" hangingPunct="0">
              <a:spcBef>
                <a:spcPct val="30000"/>
              </a:spcBef>
              <a:spcAft>
                <a:spcPct val="0"/>
              </a:spcAft>
              <a:defRPr sz="1200">
                <a:solidFill>
                  <a:schemeClr val="tx1"/>
                </a:solidFill>
                <a:latin typeface="Calibri" panose="020F0502020204030204" pitchFamily="34" charset="0"/>
              </a:defRPr>
            </a:lvl6pPr>
            <a:lvl7pPr defTabSz="941388" eaLnBrk="0" fontAlgn="base" hangingPunct="0">
              <a:spcBef>
                <a:spcPct val="30000"/>
              </a:spcBef>
              <a:spcAft>
                <a:spcPct val="0"/>
              </a:spcAft>
              <a:defRPr sz="1200">
                <a:solidFill>
                  <a:schemeClr val="tx1"/>
                </a:solidFill>
                <a:latin typeface="Calibri" panose="020F0502020204030204" pitchFamily="34" charset="0"/>
              </a:defRPr>
            </a:lvl7pPr>
            <a:lvl8pPr defTabSz="941388" eaLnBrk="0" fontAlgn="base" hangingPunct="0">
              <a:spcBef>
                <a:spcPct val="30000"/>
              </a:spcBef>
              <a:spcAft>
                <a:spcPct val="0"/>
              </a:spcAft>
              <a:defRPr sz="1200">
                <a:solidFill>
                  <a:schemeClr val="tx1"/>
                </a:solidFill>
                <a:latin typeface="Calibri" panose="020F0502020204030204" pitchFamily="34" charset="0"/>
              </a:defRPr>
            </a:lvl8pPr>
            <a:lvl9pPr defTabSz="941388"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buSzTx/>
            </a:pPr>
            <a:fld id="{BF8BB210-E8E8-4440-AD17-EDDCCB0457AB}" type="slidenum">
              <a:rPr lang="en-US" altLang="en-US">
                <a:solidFill>
                  <a:srgbClr val="000000"/>
                </a:solidFill>
                <a:latin typeface="Arial" panose="020B0604020202020204" pitchFamily="34" charset="0"/>
              </a:rPr>
              <a:pPr>
                <a:spcBef>
                  <a:spcPct val="0"/>
                </a:spcBef>
                <a:buSzTx/>
              </a:pPr>
              <a:t>76</a:t>
            </a:fld>
            <a:endParaRPr lang="en-US" altLang="en-US">
              <a:solidFill>
                <a:srgbClr val="000000"/>
              </a:solidFill>
              <a:latin typeface="Arial" panose="020B0604020202020204" pitchFamily="34" charset="0"/>
            </a:endParaRPr>
          </a:p>
        </p:txBody>
      </p:sp>
      <p:sp>
        <p:nvSpPr>
          <p:cNvPr id="48131" name="Rectangle 2">
            <a:extLst>
              <a:ext uri="{FF2B5EF4-FFF2-40B4-BE49-F238E27FC236}">
                <a16:creationId xmlns:a16="http://schemas.microsoft.com/office/drawing/2014/main" id="{1BCD96FD-7B1E-7C06-E875-9803A299C770}"/>
              </a:ext>
            </a:extLst>
          </p:cNvPr>
          <p:cNvSpPr>
            <a:spLocks noGrp="1" noRot="1" noChangeAspect="1" noChangeArrowheads="1" noTextEdit="1"/>
          </p:cNvSpPr>
          <p:nvPr>
            <p:ph type="sldImg"/>
            <p:custDataLst>
              <p:tags r:id="rId2"/>
            </p:custDataLst>
          </p:nvPr>
        </p:nvSpPr>
        <p:spPr bwMode="auto">
          <a:xfrm>
            <a:off x="266700" y="776288"/>
            <a:ext cx="6319838" cy="3554412"/>
          </a:xfrm>
          <a:noFill/>
          <a:ln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2" name="Rectangle 3">
            <a:extLst>
              <a:ext uri="{FF2B5EF4-FFF2-40B4-BE49-F238E27FC236}">
                <a16:creationId xmlns:a16="http://schemas.microsoft.com/office/drawing/2014/main" id="{5FAC4907-9BE9-7606-5B3B-8D53B83282F3}"/>
              </a:ext>
            </a:extLst>
          </p:cNvPr>
          <p:cNvSpPr>
            <a:spLocks noGrp="1" noChangeArrowheads="1"/>
          </p:cNvSpPr>
          <p:nvPr>
            <p:ph type="body" idx="1"/>
            <p:custDataLst>
              <p:tags r:id="rId3"/>
            </p:custDataLst>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Lst>
        </p:spPr>
        <p:txBody>
          <a:bodyPr wrap="square" numCol="1" anchor="t" anchorCtr="0" compatLnSpc="1">
            <a:prstTxWarp prst="textNoShape">
              <a:avLst/>
            </a:prstTxWarp>
          </a:bodyPr>
          <a:lstStyle/>
          <a:p>
            <a:pPr defTabSz="914400"/>
            <a:endParaRPr lang="en-US" altLang="en-US">
              <a:solidFill>
                <a:srgbClr val="000000"/>
              </a:solidFill>
              <a:latin typeface="Arial" panose="020B060402020202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63" y="698500"/>
            <a:ext cx="7035801" cy="3957638"/>
          </a:xfrm>
        </p:spPr>
      </p:sp>
      <p:sp>
        <p:nvSpPr>
          <p:cNvPr id="3" name="Notes Placeholder 2"/>
          <p:cNvSpPr>
            <a:spLocks noGrp="1"/>
          </p:cNvSpPr>
          <p:nvPr>
            <p:ph type="body" idx="1"/>
          </p:nvPr>
        </p:nvSpPr>
        <p:spPr/>
        <p:txBody>
          <a:bodyPr/>
          <a:lstStyle/>
          <a:p>
            <a:r>
              <a:rPr lang="en-US" sz="1000"/>
              <a:t>These are all examples of hybridization-independent effects (do not depend on specific sequence binding to target mRNA, therefore independent of RNAse H mechanism); </a:t>
            </a:r>
          </a:p>
          <a:p>
            <a:r>
              <a:rPr lang="en-US" sz="1000"/>
              <a:t>ASOs that cause Hybridization-dependent effects (off-target knock-down) are screened out</a:t>
            </a:r>
          </a:p>
        </p:txBody>
      </p:sp>
      <p:sp>
        <p:nvSpPr>
          <p:cNvPr id="4" name="Slide Number Placeholder 3"/>
          <p:cNvSpPr>
            <a:spLocks noGrp="1"/>
          </p:cNvSpPr>
          <p:nvPr>
            <p:ph type="sldNum" sz="quarter" idx="10"/>
          </p:nvPr>
        </p:nvSpPr>
        <p:spPr/>
        <p:txBody>
          <a:bodyPr/>
          <a:lstStyle/>
          <a:p>
            <a:fld id="{E3523931-0636-4243-B6D3-A461C6F2202C}" type="slidenum">
              <a:rPr lang="en-US" smtClean="0"/>
              <a:pPr/>
              <a:t>77</a:t>
            </a:fld>
            <a:endParaRPr lang="en-US"/>
          </a:p>
        </p:txBody>
      </p:sp>
    </p:spTree>
    <p:extLst>
      <p:ext uri="{BB962C8B-B14F-4D97-AF65-F5344CB8AC3E}">
        <p14:creationId xmlns:p14="http://schemas.microsoft.com/office/powerpoint/2010/main" val="36698126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6700" y="776288"/>
            <a:ext cx="6319838" cy="35544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defTabSz="883128">
              <a:defRPr/>
            </a:pPr>
            <a:fld id="{E3523931-0636-4243-B6D3-A461C6F2202C}" type="slidenum">
              <a:rPr lang="en-US">
                <a:solidFill>
                  <a:srgbClr val="2C3033"/>
                </a:solidFill>
                <a:latin typeface="Arial"/>
              </a:rPr>
              <a:pPr defTabSz="883128">
                <a:defRPr/>
              </a:pPr>
              <a:t>79</a:t>
            </a:fld>
            <a:endParaRPr lang="en-US">
              <a:solidFill>
                <a:srgbClr val="2C3033"/>
              </a:solidFill>
              <a:latin typeface="Arial"/>
            </a:endParaRPr>
          </a:p>
        </p:txBody>
      </p:sp>
    </p:spTree>
    <p:extLst>
      <p:ext uri="{BB962C8B-B14F-4D97-AF65-F5344CB8AC3E}">
        <p14:creationId xmlns:p14="http://schemas.microsoft.com/office/powerpoint/2010/main" val="12165438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6700" y="776288"/>
            <a:ext cx="6319838" cy="35544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523931-0636-4243-B6D3-A461C6F2202C}" type="slidenum">
              <a:rPr lang="en-US" smtClean="0"/>
              <a:pPr/>
              <a:t>84</a:t>
            </a:fld>
            <a:endParaRPr lang="en-US"/>
          </a:p>
        </p:txBody>
      </p:sp>
    </p:spTree>
    <p:extLst>
      <p:ext uri="{BB962C8B-B14F-4D97-AF65-F5344CB8AC3E}">
        <p14:creationId xmlns:p14="http://schemas.microsoft.com/office/powerpoint/2010/main" val="34201284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6700" y="776288"/>
            <a:ext cx="6319838" cy="35544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523931-0636-4243-B6D3-A461C6F2202C}" type="slidenum">
              <a:rPr lang="en-US" smtClean="0"/>
              <a:pPr/>
              <a:t>85</a:t>
            </a:fld>
            <a:endParaRPr lang="en-US"/>
          </a:p>
        </p:txBody>
      </p:sp>
    </p:spTree>
    <p:extLst>
      <p:ext uri="{BB962C8B-B14F-4D97-AF65-F5344CB8AC3E}">
        <p14:creationId xmlns:p14="http://schemas.microsoft.com/office/powerpoint/2010/main" val="36193317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FBAAE-1934-6F48-9482-E10DECB71A16}" type="slidenum">
              <a:rPr lang="en-US" smtClean="0"/>
              <a:t>89</a:t>
            </a:fld>
            <a:endParaRPr lang="en-US"/>
          </a:p>
        </p:txBody>
      </p:sp>
    </p:spTree>
    <p:extLst>
      <p:ext uri="{BB962C8B-B14F-4D97-AF65-F5344CB8AC3E}">
        <p14:creationId xmlns:p14="http://schemas.microsoft.com/office/powerpoint/2010/main" val="1309351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224685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1DAFD73F-B786-4ADD-BC01-FE03D9328D40}" type="slidenum">
              <a:rPr lang="nl-NL" smtClean="0"/>
              <a:t>90</a:t>
            </a:fld>
            <a:endParaRPr lang="nl-NL"/>
          </a:p>
        </p:txBody>
      </p:sp>
    </p:spTree>
    <p:extLst>
      <p:ext uri="{BB962C8B-B14F-4D97-AF65-F5344CB8AC3E}">
        <p14:creationId xmlns:p14="http://schemas.microsoft.com/office/powerpoint/2010/main" val="16616898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AFD73F-B786-4ADD-BC01-FE03D9328D40}" type="slidenum">
              <a:rPr lang="nl-NL" smtClean="0"/>
              <a:t>92</a:t>
            </a:fld>
            <a:endParaRPr lang="nl-NL"/>
          </a:p>
        </p:txBody>
      </p:sp>
    </p:spTree>
    <p:extLst>
      <p:ext uri="{BB962C8B-B14F-4D97-AF65-F5344CB8AC3E}">
        <p14:creationId xmlns:p14="http://schemas.microsoft.com/office/powerpoint/2010/main" val="29431033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AFD73F-B786-4ADD-BC01-FE03D9328D40}" type="slidenum">
              <a:rPr lang="nl-NL" smtClean="0"/>
              <a:t>93</a:t>
            </a:fld>
            <a:endParaRPr lang="nl-NL"/>
          </a:p>
        </p:txBody>
      </p:sp>
    </p:spTree>
    <p:extLst>
      <p:ext uri="{BB962C8B-B14F-4D97-AF65-F5344CB8AC3E}">
        <p14:creationId xmlns:p14="http://schemas.microsoft.com/office/powerpoint/2010/main" val="31123166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AFD73F-B786-4ADD-BC01-FE03D9328D40}" type="slidenum">
              <a:rPr lang="nl-NL" smtClean="0"/>
              <a:t>95</a:t>
            </a:fld>
            <a:endParaRPr lang="nl-NL"/>
          </a:p>
        </p:txBody>
      </p:sp>
    </p:spTree>
    <p:extLst>
      <p:ext uri="{BB962C8B-B14F-4D97-AF65-F5344CB8AC3E}">
        <p14:creationId xmlns:p14="http://schemas.microsoft.com/office/powerpoint/2010/main" val="24067337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AFD73F-B786-4ADD-BC01-FE03D9328D40}" type="slidenum">
              <a:rPr lang="nl-NL" smtClean="0"/>
              <a:t>96</a:t>
            </a:fld>
            <a:endParaRPr lang="nl-NL"/>
          </a:p>
        </p:txBody>
      </p:sp>
    </p:spTree>
    <p:extLst>
      <p:ext uri="{BB962C8B-B14F-4D97-AF65-F5344CB8AC3E}">
        <p14:creationId xmlns:p14="http://schemas.microsoft.com/office/powerpoint/2010/main" val="30173311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AFD73F-B786-4ADD-BC01-FE03D9328D40}" type="slidenum">
              <a:rPr lang="nl-NL" smtClean="0"/>
              <a:t>97</a:t>
            </a:fld>
            <a:endParaRPr lang="nl-NL"/>
          </a:p>
        </p:txBody>
      </p:sp>
    </p:spTree>
    <p:extLst>
      <p:ext uri="{BB962C8B-B14F-4D97-AF65-F5344CB8AC3E}">
        <p14:creationId xmlns:p14="http://schemas.microsoft.com/office/powerpoint/2010/main" val="10387768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AFD73F-B786-4ADD-BC01-FE03D9328D40}" type="slidenum">
              <a:rPr lang="nl-NL" smtClean="0"/>
              <a:t>98</a:t>
            </a:fld>
            <a:endParaRPr lang="nl-NL"/>
          </a:p>
        </p:txBody>
      </p:sp>
    </p:spTree>
    <p:extLst>
      <p:ext uri="{BB962C8B-B14F-4D97-AF65-F5344CB8AC3E}">
        <p14:creationId xmlns:p14="http://schemas.microsoft.com/office/powerpoint/2010/main" val="8410170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AFD73F-B786-4ADD-BC01-FE03D9328D40}" type="slidenum">
              <a:rPr lang="nl-NL" smtClean="0"/>
              <a:t>99</a:t>
            </a:fld>
            <a:endParaRPr lang="nl-NL"/>
          </a:p>
        </p:txBody>
      </p:sp>
    </p:spTree>
    <p:extLst>
      <p:ext uri="{BB962C8B-B14F-4D97-AF65-F5344CB8AC3E}">
        <p14:creationId xmlns:p14="http://schemas.microsoft.com/office/powerpoint/2010/main" val="9860575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AFD73F-B786-4ADD-BC01-FE03D9328D40}" type="slidenum">
              <a:rPr lang="nl-NL" smtClean="0"/>
              <a:t>100</a:t>
            </a:fld>
            <a:endParaRPr lang="nl-NL"/>
          </a:p>
        </p:txBody>
      </p:sp>
    </p:spTree>
    <p:extLst>
      <p:ext uri="{BB962C8B-B14F-4D97-AF65-F5344CB8AC3E}">
        <p14:creationId xmlns:p14="http://schemas.microsoft.com/office/powerpoint/2010/main" val="23691783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AFD73F-B786-4ADD-BC01-FE03D9328D40}" type="slidenum">
              <a:rPr lang="nl-NL" smtClean="0"/>
              <a:t>101</a:t>
            </a:fld>
            <a:endParaRPr lang="nl-NL"/>
          </a:p>
        </p:txBody>
      </p:sp>
    </p:spTree>
    <p:extLst>
      <p:ext uri="{BB962C8B-B14F-4D97-AF65-F5344CB8AC3E}">
        <p14:creationId xmlns:p14="http://schemas.microsoft.com/office/powerpoint/2010/main" val="2845398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839223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AFD73F-B786-4ADD-BC01-FE03D9328D40}" type="slidenum">
              <a:rPr lang="nl-NL" smtClean="0"/>
              <a:t>102</a:t>
            </a:fld>
            <a:endParaRPr lang="nl-NL"/>
          </a:p>
        </p:txBody>
      </p:sp>
    </p:spTree>
    <p:extLst>
      <p:ext uri="{BB962C8B-B14F-4D97-AF65-F5344CB8AC3E}">
        <p14:creationId xmlns:p14="http://schemas.microsoft.com/office/powerpoint/2010/main" val="2896830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AFD73F-B786-4ADD-BC01-FE03D9328D40}" type="slidenum">
              <a:rPr lang="nl-NL" smtClean="0"/>
              <a:t>103</a:t>
            </a:fld>
            <a:endParaRPr lang="nl-NL"/>
          </a:p>
        </p:txBody>
      </p:sp>
    </p:spTree>
    <p:extLst>
      <p:ext uri="{BB962C8B-B14F-4D97-AF65-F5344CB8AC3E}">
        <p14:creationId xmlns:p14="http://schemas.microsoft.com/office/powerpoint/2010/main" val="27974699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AFD73F-B786-4ADD-BC01-FE03D9328D40}" type="slidenum">
              <a:rPr lang="nl-NL" smtClean="0"/>
              <a:t>104</a:t>
            </a:fld>
            <a:endParaRPr lang="nl-NL"/>
          </a:p>
        </p:txBody>
      </p:sp>
    </p:spTree>
    <p:extLst>
      <p:ext uri="{BB962C8B-B14F-4D97-AF65-F5344CB8AC3E}">
        <p14:creationId xmlns:p14="http://schemas.microsoft.com/office/powerpoint/2010/main" val="9809608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AFD73F-B786-4ADD-BC01-FE03D9328D40}" type="slidenum">
              <a:rPr lang="nl-NL" smtClean="0"/>
              <a:t>105</a:t>
            </a:fld>
            <a:endParaRPr lang="nl-NL"/>
          </a:p>
        </p:txBody>
      </p:sp>
    </p:spTree>
    <p:extLst>
      <p:ext uri="{BB962C8B-B14F-4D97-AF65-F5344CB8AC3E}">
        <p14:creationId xmlns:p14="http://schemas.microsoft.com/office/powerpoint/2010/main" val="21764354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AFD73F-B786-4ADD-BC01-FE03D9328D40}" type="slidenum">
              <a:rPr lang="nl-NL" smtClean="0"/>
              <a:t>106</a:t>
            </a:fld>
            <a:endParaRPr lang="nl-NL"/>
          </a:p>
        </p:txBody>
      </p:sp>
    </p:spTree>
    <p:extLst>
      <p:ext uri="{BB962C8B-B14F-4D97-AF65-F5344CB8AC3E}">
        <p14:creationId xmlns:p14="http://schemas.microsoft.com/office/powerpoint/2010/main" val="31377803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AFD73F-B786-4ADD-BC01-FE03D9328D40}" type="slidenum">
              <a:rPr lang="nl-NL" smtClean="0"/>
              <a:t>107</a:t>
            </a:fld>
            <a:endParaRPr lang="nl-NL"/>
          </a:p>
        </p:txBody>
      </p:sp>
    </p:spTree>
    <p:extLst>
      <p:ext uri="{BB962C8B-B14F-4D97-AF65-F5344CB8AC3E}">
        <p14:creationId xmlns:p14="http://schemas.microsoft.com/office/powerpoint/2010/main" val="6398794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AFD73F-B786-4ADD-BC01-FE03D9328D40}" type="slidenum">
              <a:rPr lang="nl-NL" smtClean="0"/>
              <a:t>108</a:t>
            </a:fld>
            <a:endParaRPr lang="nl-NL"/>
          </a:p>
        </p:txBody>
      </p:sp>
    </p:spTree>
    <p:extLst>
      <p:ext uri="{BB962C8B-B14F-4D97-AF65-F5344CB8AC3E}">
        <p14:creationId xmlns:p14="http://schemas.microsoft.com/office/powerpoint/2010/main" val="35801560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FBAAE-1934-6F48-9482-E10DECB71A16}" type="slidenum">
              <a:rPr lang="en-US" smtClean="0"/>
              <a:t>111</a:t>
            </a:fld>
            <a:endParaRPr lang="en-US"/>
          </a:p>
        </p:txBody>
      </p:sp>
    </p:spTree>
    <p:extLst>
      <p:ext uri="{BB962C8B-B14F-4D97-AF65-F5344CB8AC3E}">
        <p14:creationId xmlns:p14="http://schemas.microsoft.com/office/powerpoint/2010/main" val="2528178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defTabSz="970559">
              <a:defRPr/>
            </a:pPr>
            <a:fld id="{291B44D6-22F3-9B44-8C29-F95B217C3220}" type="slidenum">
              <a:rPr lang="en-US">
                <a:solidFill>
                  <a:prstClr val="black"/>
                </a:solidFill>
                <a:latin typeface="Calibri" panose="020F0502020204030204"/>
              </a:rPr>
              <a:pPr defTabSz="970559">
                <a:defRPr/>
              </a:pPr>
              <a:t>29</a:t>
            </a:fld>
            <a:endParaRPr lang="en-US">
              <a:solidFill>
                <a:prstClr val="black"/>
              </a:solidFill>
              <a:latin typeface="Calibri" panose="020F0502020204030204"/>
            </a:endParaRPr>
          </a:p>
        </p:txBody>
      </p:sp>
    </p:spTree>
    <p:extLst>
      <p:ext uri="{BB962C8B-B14F-4D97-AF65-F5344CB8AC3E}">
        <p14:creationId xmlns:p14="http://schemas.microsoft.com/office/powerpoint/2010/main" val="363534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defTabSz="931774">
              <a:defRPr/>
            </a:pPr>
            <a:fld id="{291B44D6-22F3-9B44-8C29-F95B217C3220}" type="slidenum">
              <a:rPr lang="en-US" sz="1300">
                <a:solidFill>
                  <a:prstClr val="black"/>
                </a:solidFill>
                <a:latin typeface="Calibri" panose="020F0502020204030204"/>
              </a:rPr>
              <a:pPr defTabSz="931774">
                <a:defRPr/>
              </a:pPr>
              <a:t>30</a:t>
            </a:fld>
            <a:endParaRPr lang="en-US" sz="1300">
              <a:solidFill>
                <a:prstClr val="black"/>
              </a:solidFill>
              <a:latin typeface="Calibri" panose="020F0502020204030204"/>
            </a:endParaRPr>
          </a:p>
        </p:txBody>
      </p:sp>
    </p:spTree>
    <p:extLst>
      <p:ext uri="{BB962C8B-B14F-4D97-AF65-F5344CB8AC3E}">
        <p14:creationId xmlns:p14="http://schemas.microsoft.com/office/powerpoint/2010/main" val="2962527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93171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 Id="rId5" Type="http://schemas.openxmlformats.org/officeDocument/2006/relationships/image" Target="../media/image23.jpeg"/><Relationship Id="rId4" Type="http://schemas.openxmlformats.org/officeDocument/2006/relationships/image" Target="../media/image2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9701BA1-D17E-465F-AFD5-2AE43AE8FAB9}"/>
              </a:ext>
            </a:extLst>
          </p:cNvPr>
          <p:cNvSpPr>
            <a:spLocks noGrp="1"/>
          </p:cNvSpPr>
          <p:nvPr>
            <p:ph type="title" hasCustomPrompt="1"/>
          </p:nvPr>
        </p:nvSpPr>
        <p:spPr>
          <a:xfrm>
            <a:off x="818706" y="159385"/>
            <a:ext cx="11036885" cy="675005"/>
          </a:xfrm>
        </p:spPr>
        <p:txBody>
          <a:bodyPr lIns="0" anchor="ctr"/>
          <a:lstStyle>
            <a:lvl1pPr>
              <a:defRPr b="1">
                <a:solidFill>
                  <a:schemeClr val="tx1">
                    <a:lumMod val="50000"/>
                  </a:schemeClr>
                </a:solidFill>
              </a:defRPr>
            </a:lvl1pPr>
          </a:lstStyle>
          <a:p>
            <a:r>
              <a:rPr lang="en-US"/>
              <a:t>Agenda Title</a:t>
            </a:r>
          </a:p>
        </p:txBody>
      </p:sp>
      <p:graphicFrame>
        <p:nvGraphicFramePr>
          <p:cNvPr id="4" name="Table 2">
            <a:extLst>
              <a:ext uri="{FF2B5EF4-FFF2-40B4-BE49-F238E27FC236}">
                <a16:creationId xmlns:a16="http://schemas.microsoft.com/office/drawing/2014/main" id="{34D731E1-E35D-4AEA-A829-FA67409001C5}"/>
              </a:ext>
            </a:extLst>
          </p:cNvPr>
          <p:cNvGraphicFramePr>
            <a:graphicFrameLocks noGrp="1"/>
          </p:cNvGraphicFramePr>
          <p:nvPr userDrawn="1">
            <p:extLst>
              <p:ext uri="{D42A27DB-BD31-4B8C-83A1-F6EECF244321}">
                <p14:modId xmlns:p14="http://schemas.microsoft.com/office/powerpoint/2010/main" val="2921024482"/>
              </p:ext>
            </p:extLst>
          </p:nvPr>
        </p:nvGraphicFramePr>
        <p:xfrm>
          <a:off x="740297" y="937895"/>
          <a:ext cx="11115294" cy="5408676"/>
        </p:xfrm>
        <a:graphic>
          <a:graphicData uri="http://schemas.openxmlformats.org/drawingml/2006/table">
            <a:tbl>
              <a:tblPr>
                <a:tableStyleId>{2D5ABB26-0587-4C30-8999-92F81FD0307C}</a:tableStyleId>
              </a:tblPr>
              <a:tblGrid>
                <a:gridCol w="910254">
                  <a:extLst>
                    <a:ext uri="{9D8B030D-6E8A-4147-A177-3AD203B41FA5}">
                      <a16:colId xmlns:a16="http://schemas.microsoft.com/office/drawing/2014/main" val="2019306321"/>
                    </a:ext>
                  </a:extLst>
                </a:gridCol>
                <a:gridCol w="10205040">
                  <a:extLst>
                    <a:ext uri="{9D8B030D-6E8A-4147-A177-3AD203B41FA5}">
                      <a16:colId xmlns:a16="http://schemas.microsoft.com/office/drawing/2014/main" val="3765295623"/>
                    </a:ext>
                  </a:extLst>
                </a:gridCol>
              </a:tblGrid>
              <a:tr h="757806">
                <a:tc>
                  <a:txBody>
                    <a:bodyPr/>
                    <a:lstStyle/>
                    <a:p>
                      <a:pPr>
                        <a:lnSpc>
                          <a:spcPct val="90000"/>
                        </a:lnSpc>
                      </a:pPr>
                      <a:r>
                        <a:rPr lang="en-US" sz="5500" b="1">
                          <a:solidFill>
                            <a:schemeClr val="accent4">
                              <a:lumMod val="40000"/>
                              <a:lumOff val="60000"/>
                            </a:schemeClr>
                          </a:solidFill>
                        </a:rPr>
                        <a:t>1</a:t>
                      </a:r>
                    </a:p>
                  </a:txBody>
                  <a:tcPr marT="18288" marB="0" anchor="b">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b="0"/>
                        <a:t>Update items </a:t>
                      </a:r>
                      <a:r>
                        <a:rPr lang="en-US" sz="2200"/>
                        <a:t>and/or delete table rows as needed.</a:t>
                      </a:r>
                    </a:p>
                  </a:txBody>
                  <a:tcPr anchor="ctr">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163110222"/>
                  </a:ext>
                </a:extLst>
              </a:tr>
              <a:tr h="757806">
                <a:tc>
                  <a:txBody>
                    <a:bodyPr/>
                    <a:lstStyle/>
                    <a:p>
                      <a:pPr>
                        <a:lnSpc>
                          <a:spcPct val="90000"/>
                        </a:lnSpc>
                      </a:pPr>
                      <a:r>
                        <a:rPr lang="en-US" sz="5500" b="1">
                          <a:solidFill>
                            <a:schemeClr val="accent4">
                              <a:lumMod val="40000"/>
                              <a:lumOff val="60000"/>
                            </a:schemeClr>
                          </a:solidFill>
                        </a:rPr>
                        <a:t>2</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2</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009332255"/>
                  </a:ext>
                </a:extLst>
              </a:tr>
              <a:tr h="757806">
                <a:tc>
                  <a:txBody>
                    <a:bodyPr/>
                    <a:lstStyle/>
                    <a:p>
                      <a:pPr>
                        <a:lnSpc>
                          <a:spcPct val="90000"/>
                        </a:lnSpc>
                      </a:pPr>
                      <a:r>
                        <a:rPr lang="en-US" sz="5500" b="1">
                          <a:solidFill>
                            <a:schemeClr val="accent4">
                              <a:lumMod val="40000"/>
                              <a:lumOff val="60000"/>
                            </a:schemeClr>
                          </a:solidFill>
                        </a:rPr>
                        <a:t>3</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a:t>Agenda Item 3</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813457930"/>
                  </a:ext>
                </a:extLst>
              </a:tr>
              <a:tr h="757806">
                <a:tc>
                  <a:txBody>
                    <a:bodyPr/>
                    <a:lstStyle/>
                    <a:p>
                      <a:pPr>
                        <a:lnSpc>
                          <a:spcPct val="90000"/>
                        </a:lnSpc>
                      </a:pPr>
                      <a:r>
                        <a:rPr lang="en-US" sz="5500" b="1">
                          <a:solidFill>
                            <a:schemeClr val="accent4">
                              <a:lumMod val="40000"/>
                              <a:lumOff val="60000"/>
                            </a:schemeClr>
                          </a:solidFill>
                        </a:rPr>
                        <a:t>4</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4</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480894535"/>
                  </a:ext>
                </a:extLst>
              </a:tr>
              <a:tr h="757806">
                <a:tc>
                  <a:txBody>
                    <a:bodyPr/>
                    <a:lstStyle/>
                    <a:p>
                      <a:pPr>
                        <a:lnSpc>
                          <a:spcPct val="90000"/>
                        </a:lnSpc>
                      </a:pPr>
                      <a:r>
                        <a:rPr lang="en-US" sz="5500" b="1">
                          <a:solidFill>
                            <a:schemeClr val="accent4">
                              <a:lumMod val="40000"/>
                              <a:lumOff val="60000"/>
                            </a:schemeClr>
                          </a:solidFill>
                        </a:rPr>
                        <a:t>5</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a:t>Agenda Item 5</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904038478"/>
                  </a:ext>
                </a:extLst>
              </a:tr>
              <a:tr h="757806">
                <a:tc>
                  <a:txBody>
                    <a:bodyPr/>
                    <a:lstStyle/>
                    <a:p>
                      <a:pPr>
                        <a:lnSpc>
                          <a:spcPct val="90000"/>
                        </a:lnSpc>
                      </a:pPr>
                      <a:r>
                        <a:rPr lang="en-US" sz="5500" b="1">
                          <a:solidFill>
                            <a:schemeClr val="accent4">
                              <a:lumMod val="40000"/>
                              <a:lumOff val="60000"/>
                            </a:schemeClr>
                          </a:solidFill>
                        </a:rPr>
                        <a:t>6</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6</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347688498"/>
                  </a:ext>
                </a:extLst>
              </a:tr>
              <a:tr h="757806">
                <a:tc>
                  <a:txBody>
                    <a:bodyPr/>
                    <a:lstStyle/>
                    <a:p>
                      <a:pPr>
                        <a:lnSpc>
                          <a:spcPct val="90000"/>
                        </a:lnSpc>
                      </a:pPr>
                      <a:r>
                        <a:rPr lang="en-US" sz="5500" b="1">
                          <a:solidFill>
                            <a:schemeClr val="accent4">
                              <a:lumMod val="40000"/>
                              <a:lumOff val="60000"/>
                            </a:schemeClr>
                          </a:solidFill>
                        </a:rPr>
                        <a:t>7</a:t>
                      </a:r>
                    </a:p>
                  </a:txBody>
                  <a:tcPr marT="18288" marB="0" anchor="b">
                    <a:lnT w="3175" cap="flat" cmpd="sng" algn="ctr">
                      <a:solidFill>
                        <a:schemeClr val="tx1">
                          <a:lumMod val="60000"/>
                          <a:lumOff val="40000"/>
                        </a:schemeClr>
                      </a:solidFill>
                      <a:prstDash val="solid"/>
                      <a:round/>
                      <a:headEnd type="none" w="med" len="med"/>
                      <a:tailEnd type="none" w="med" len="med"/>
                    </a:lnT>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7</a:t>
                      </a:r>
                    </a:p>
                  </a:txBody>
                  <a:tcPr anchor="ctr">
                    <a:lnT w="3175" cap="flat" cmpd="sng" algn="ctr">
                      <a:solidFill>
                        <a:schemeClr val="tx1">
                          <a:lumMod val="60000"/>
                          <a:lumOff val="40000"/>
                        </a:schemeClr>
                      </a:solidFill>
                      <a:prstDash val="solid"/>
                      <a:round/>
                      <a:headEnd type="none" w="med" len="med"/>
                      <a:tailEnd type="none" w="med" len="med"/>
                    </a:lnT>
                  </a:tcPr>
                </a:tc>
                <a:extLst>
                  <a:ext uri="{0D108BD9-81ED-4DB2-BD59-A6C34878D82A}">
                    <a16:rowId xmlns:a16="http://schemas.microsoft.com/office/drawing/2014/main" val="1740942400"/>
                  </a:ext>
                </a:extLst>
              </a:tr>
            </a:tbl>
          </a:graphicData>
        </a:graphic>
      </p:graphicFrame>
    </p:spTree>
    <p:extLst>
      <p:ext uri="{BB962C8B-B14F-4D97-AF65-F5344CB8AC3E}">
        <p14:creationId xmlns:p14="http://schemas.microsoft.com/office/powerpoint/2010/main" val="347888234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2F46B0-82C1-1855-D067-2E21197BAEB1}"/>
              </a:ext>
            </a:extLst>
          </p:cNvPr>
          <p:cNvPicPr/>
          <p:nvPr userDrawn="1"/>
        </p:nvPicPr>
        <p:blipFill>
          <a:blip r:embed="rId2">
            <a:extLst>
              <a:ext uri="{28A0092B-C50C-407E-A947-70E740481C1C}">
                <a14:useLocalDpi xmlns:a14="http://schemas.microsoft.com/office/drawing/2010/main" val="0"/>
              </a:ext>
            </a:extLst>
          </a:blip>
          <a:srcRect/>
          <a:stretch/>
        </p:blipFill>
        <p:spPr>
          <a:xfrm>
            <a:off x="0" y="0"/>
            <a:ext cx="12206176" cy="6865974"/>
          </a:xfrm>
          <a:prstGeom prst="rect">
            <a:avLst/>
          </a:prstGeom>
        </p:spPr>
      </p:pic>
      <p:sp>
        <p:nvSpPr>
          <p:cNvPr id="2" name="Title 1">
            <a:extLst>
              <a:ext uri="{FF2B5EF4-FFF2-40B4-BE49-F238E27FC236}">
                <a16:creationId xmlns:a16="http://schemas.microsoft.com/office/drawing/2014/main" id="{05A83CA9-5EF0-8398-23AA-08DFA69C2E28}"/>
              </a:ext>
            </a:extLst>
          </p:cNvPr>
          <p:cNvSpPr>
            <a:spLocks noGrp="1"/>
          </p:cNvSpPr>
          <p:nvPr>
            <p:ph type="title" hasCustomPrompt="1"/>
          </p:nvPr>
        </p:nvSpPr>
        <p:spPr>
          <a:xfrm>
            <a:off x="301825" y="2564780"/>
            <a:ext cx="2893196" cy="2319541"/>
          </a:xfrm>
        </p:spPr>
        <p:txBody>
          <a:bodyPr anchor="b"/>
          <a:lstStyle>
            <a:lvl1pPr>
              <a:lnSpc>
                <a:spcPct val="100000"/>
              </a:lnSpc>
              <a:defRPr sz="3200" b="1">
                <a:solidFill>
                  <a:schemeClr val="bg1"/>
                </a:solidFill>
              </a:defRPr>
            </a:lvl1pPr>
          </a:lstStyle>
          <a:p>
            <a:r>
              <a:rPr lang="en-US"/>
              <a:t>Click to edit text</a:t>
            </a:r>
          </a:p>
        </p:txBody>
      </p:sp>
      <p:sp>
        <p:nvSpPr>
          <p:cNvPr id="11" name="Text Placeholder 10">
            <a:extLst>
              <a:ext uri="{FF2B5EF4-FFF2-40B4-BE49-F238E27FC236}">
                <a16:creationId xmlns:a16="http://schemas.microsoft.com/office/drawing/2014/main" id="{C3C826A0-95D1-962E-022C-8DBE5F1D09DD}"/>
              </a:ext>
            </a:extLst>
          </p:cNvPr>
          <p:cNvSpPr>
            <a:spLocks noGrp="1"/>
          </p:cNvSpPr>
          <p:nvPr>
            <p:ph type="body" sz="quarter" idx="10" hasCustomPrompt="1"/>
          </p:nvPr>
        </p:nvSpPr>
        <p:spPr>
          <a:xfrm>
            <a:off x="301825" y="5126137"/>
            <a:ext cx="3269709" cy="1332833"/>
          </a:xfrm>
        </p:spPr>
        <p:txBody>
          <a:bodyPr/>
          <a:lstStyle>
            <a:lvl1pPr marL="0" indent="0">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text</a:t>
            </a:r>
          </a:p>
        </p:txBody>
      </p:sp>
    </p:spTree>
    <p:extLst>
      <p:ext uri="{BB962C8B-B14F-4D97-AF65-F5344CB8AC3E}">
        <p14:creationId xmlns:p14="http://schemas.microsoft.com/office/powerpoint/2010/main" val="384488017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blank">
  <p:cSld name="Concluding Slide">
    <p:bg>
      <p:bgPr>
        <a:solidFill>
          <a:srgbClr val="D3461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35D488-F192-134D-9DFC-B3840DF7114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595562" y="2502912"/>
            <a:ext cx="5000877" cy="1852177"/>
          </a:xfrm>
          <a:prstGeom prst="rect">
            <a:avLst/>
          </a:prstGeom>
        </p:spPr>
      </p:pic>
    </p:spTree>
    <p:extLst>
      <p:ext uri="{BB962C8B-B14F-4D97-AF65-F5344CB8AC3E}">
        <p14:creationId xmlns:p14="http://schemas.microsoft.com/office/powerpoint/2010/main" val="307796044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2 - Shanna">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C7F17A-46F8-AD9B-76E1-11126B0CB9CF}"/>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14175" y="-9857"/>
            <a:ext cx="12206176" cy="6865974"/>
          </a:xfrm>
          <a:prstGeom prst="rect">
            <a:avLst/>
          </a:prstGeom>
        </p:spPr>
      </p:pic>
      <p:sp>
        <p:nvSpPr>
          <p:cNvPr id="8" name="Title 1">
            <a:extLst>
              <a:ext uri="{FF2B5EF4-FFF2-40B4-BE49-F238E27FC236}">
                <a16:creationId xmlns:a16="http://schemas.microsoft.com/office/drawing/2014/main" id="{731EF451-57D8-7242-6E9E-CFE79E3125CF}"/>
              </a:ext>
            </a:extLst>
          </p:cNvPr>
          <p:cNvSpPr>
            <a:spLocks noGrp="1"/>
          </p:cNvSpPr>
          <p:nvPr>
            <p:ph type="ctrTitle"/>
          </p:nvPr>
        </p:nvSpPr>
        <p:spPr>
          <a:xfrm>
            <a:off x="7755075" y="213340"/>
            <a:ext cx="4087306" cy="2889114"/>
          </a:xfrm>
        </p:spPr>
        <p:txBody>
          <a:bodyPr anchor="b">
            <a:normAutofit/>
          </a:bodyPr>
          <a:lstStyle>
            <a:lvl1pPr>
              <a:defRPr sz="3200" b="1">
                <a:solidFill>
                  <a:schemeClr val="bg1"/>
                </a:solidFill>
              </a:defRPr>
            </a:lvl1pPr>
          </a:lstStyle>
          <a:p>
            <a:pPr algn="l"/>
            <a:r>
              <a:rPr lang="en-US" sz="3200">
                <a:latin typeface="Arial" panose="020B0604020202020204" pitchFamily="34" charset="0"/>
                <a:cs typeface="Arial" panose="020B0604020202020204" pitchFamily="34" charset="0"/>
              </a:rPr>
              <a:t>Click to edit Master title style</a:t>
            </a:r>
          </a:p>
        </p:txBody>
      </p:sp>
      <p:sp>
        <p:nvSpPr>
          <p:cNvPr id="9" name="Subtitle 2">
            <a:extLst>
              <a:ext uri="{FF2B5EF4-FFF2-40B4-BE49-F238E27FC236}">
                <a16:creationId xmlns:a16="http://schemas.microsoft.com/office/drawing/2014/main" id="{8FD9F5DE-AC5D-5277-F0AD-BA42FFBC4347}"/>
              </a:ext>
            </a:extLst>
          </p:cNvPr>
          <p:cNvSpPr>
            <a:spLocks noGrp="1"/>
          </p:cNvSpPr>
          <p:nvPr>
            <p:ph type="subTitle" idx="1"/>
          </p:nvPr>
        </p:nvSpPr>
        <p:spPr>
          <a:xfrm>
            <a:off x="7755073" y="3180274"/>
            <a:ext cx="4087305" cy="1147863"/>
          </a:xfrm>
        </p:spPr>
        <p:txBody>
          <a:bodyPr anchor="t">
            <a:normAutofit/>
          </a:bodyPr>
          <a:lstStyle>
            <a:lvl1pPr marL="0" indent="0">
              <a:buNone/>
              <a:defRPr lang="en-US" sz="2000" kern="1200" dirty="0">
                <a:solidFill>
                  <a:schemeClr val="bg1"/>
                </a:solidFill>
                <a:latin typeface="Arial" panose="020B0604020202020204" pitchFamily="34" charset="0"/>
                <a:ea typeface="+mj-ea"/>
                <a:cs typeface="Arial" panose="020B0604020202020204" pitchFamily="34" charset="0"/>
              </a:defRPr>
            </a:lvl1pPr>
          </a:lstStyle>
          <a:p>
            <a:pPr algn="l"/>
            <a:r>
              <a:rPr lang="en-US" sz="2000"/>
              <a:t>Click to edit Master subtitle style</a:t>
            </a:r>
          </a:p>
        </p:txBody>
      </p:sp>
    </p:spTree>
    <p:extLst>
      <p:ext uri="{BB962C8B-B14F-4D97-AF65-F5344CB8AC3E}">
        <p14:creationId xmlns:p14="http://schemas.microsoft.com/office/powerpoint/2010/main" val="104585208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3 - Nancy">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C7F17A-46F8-AD9B-76E1-11126B0CB9CF}"/>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14175" y="-9857"/>
            <a:ext cx="12206176" cy="6865974"/>
          </a:xfrm>
          <a:prstGeom prst="rect">
            <a:avLst/>
          </a:prstGeom>
        </p:spPr>
      </p:pic>
      <p:sp>
        <p:nvSpPr>
          <p:cNvPr id="8" name="Title 1">
            <a:extLst>
              <a:ext uri="{FF2B5EF4-FFF2-40B4-BE49-F238E27FC236}">
                <a16:creationId xmlns:a16="http://schemas.microsoft.com/office/drawing/2014/main" id="{731EF451-57D8-7242-6E9E-CFE79E3125CF}"/>
              </a:ext>
            </a:extLst>
          </p:cNvPr>
          <p:cNvSpPr>
            <a:spLocks noGrp="1"/>
          </p:cNvSpPr>
          <p:nvPr>
            <p:ph type="ctrTitle"/>
          </p:nvPr>
        </p:nvSpPr>
        <p:spPr>
          <a:xfrm>
            <a:off x="313495" y="213340"/>
            <a:ext cx="4087306" cy="2889114"/>
          </a:xfrm>
        </p:spPr>
        <p:txBody>
          <a:bodyPr anchor="b">
            <a:normAutofit/>
          </a:bodyPr>
          <a:lstStyle>
            <a:lvl1pPr>
              <a:defRPr sz="3200" b="1">
                <a:solidFill>
                  <a:schemeClr val="bg1"/>
                </a:solidFill>
              </a:defRPr>
            </a:lvl1pPr>
          </a:lstStyle>
          <a:p>
            <a:pPr algn="l"/>
            <a:r>
              <a:rPr lang="en-US" sz="3200">
                <a:latin typeface="Arial" panose="020B0604020202020204" pitchFamily="34" charset="0"/>
                <a:cs typeface="Arial" panose="020B0604020202020204" pitchFamily="34" charset="0"/>
              </a:rPr>
              <a:t>Click to edit Master title style</a:t>
            </a:r>
          </a:p>
        </p:txBody>
      </p:sp>
      <p:sp>
        <p:nvSpPr>
          <p:cNvPr id="9" name="Subtitle 2">
            <a:extLst>
              <a:ext uri="{FF2B5EF4-FFF2-40B4-BE49-F238E27FC236}">
                <a16:creationId xmlns:a16="http://schemas.microsoft.com/office/drawing/2014/main" id="{8FD9F5DE-AC5D-5277-F0AD-BA42FFBC4347}"/>
              </a:ext>
            </a:extLst>
          </p:cNvPr>
          <p:cNvSpPr>
            <a:spLocks noGrp="1"/>
          </p:cNvSpPr>
          <p:nvPr>
            <p:ph type="subTitle" idx="1"/>
          </p:nvPr>
        </p:nvSpPr>
        <p:spPr>
          <a:xfrm>
            <a:off x="313493" y="3180274"/>
            <a:ext cx="4087305" cy="2097970"/>
          </a:xfrm>
        </p:spPr>
        <p:txBody>
          <a:bodyPr anchor="t">
            <a:normAutofit/>
          </a:bodyPr>
          <a:lstStyle>
            <a:lvl1pPr marL="0" indent="0">
              <a:buNone/>
              <a:defRPr lang="en-US" sz="2000" kern="1200" dirty="0">
                <a:solidFill>
                  <a:schemeClr val="bg1"/>
                </a:solidFill>
                <a:latin typeface="Arial" panose="020B0604020202020204" pitchFamily="34" charset="0"/>
                <a:ea typeface="+mj-ea"/>
                <a:cs typeface="Arial" panose="020B0604020202020204" pitchFamily="34" charset="0"/>
              </a:defRPr>
            </a:lvl1pPr>
          </a:lstStyle>
          <a:p>
            <a:pPr algn="l"/>
            <a:r>
              <a:rPr lang="en-US" sz="2000"/>
              <a:t>Click to edit Master subtitle style</a:t>
            </a:r>
          </a:p>
        </p:txBody>
      </p:sp>
    </p:spTree>
    <p:extLst>
      <p:ext uri="{BB962C8B-B14F-4D97-AF65-F5344CB8AC3E}">
        <p14:creationId xmlns:p14="http://schemas.microsoft.com/office/powerpoint/2010/main" val="324723884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3 - Milton">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C7F17A-46F8-AD9B-76E1-11126B0CB9CF}"/>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14175" y="-9857"/>
            <a:ext cx="12206176" cy="6865974"/>
          </a:xfrm>
          <a:prstGeom prst="rect">
            <a:avLst/>
          </a:prstGeom>
        </p:spPr>
      </p:pic>
      <p:sp>
        <p:nvSpPr>
          <p:cNvPr id="8" name="Title 1">
            <a:extLst>
              <a:ext uri="{FF2B5EF4-FFF2-40B4-BE49-F238E27FC236}">
                <a16:creationId xmlns:a16="http://schemas.microsoft.com/office/drawing/2014/main" id="{731EF451-57D8-7242-6E9E-CFE79E3125CF}"/>
              </a:ext>
            </a:extLst>
          </p:cNvPr>
          <p:cNvSpPr>
            <a:spLocks noGrp="1"/>
          </p:cNvSpPr>
          <p:nvPr>
            <p:ph type="ctrTitle"/>
          </p:nvPr>
        </p:nvSpPr>
        <p:spPr>
          <a:xfrm>
            <a:off x="7755075" y="213340"/>
            <a:ext cx="4087306" cy="2889114"/>
          </a:xfrm>
        </p:spPr>
        <p:txBody>
          <a:bodyPr anchor="b">
            <a:normAutofit/>
          </a:bodyPr>
          <a:lstStyle>
            <a:lvl1pPr>
              <a:defRPr sz="3200" b="1">
                <a:solidFill>
                  <a:schemeClr val="bg1"/>
                </a:solidFill>
              </a:defRPr>
            </a:lvl1pPr>
          </a:lstStyle>
          <a:p>
            <a:pPr algn="l"/>
            <a:r>
              <a:rPr lang="en-US" sz="3200">
                <a:latin typeface="Arial" panose="020B0604020202020204" pitchFamily="34" charset="0"/>
                <a:cs typeface="Arial" panose="020B0604020202020204" pitchFamily="34" charset="0"/>
              </a:rPr>
              <a:t>Click to edit Master title style</a:t>
            </a:r>
          </a:p>
        </p:txBody>
      </p:sp>
      <p:sp>
        <p:nvSpPr>
          <p:cNvPr id="9" name="Subtitle 2">
            <a:extLst>
              <a:ext uri="{FF2B5EF4-FFF2-40B4-BE49-F238E27FC236}">
                <a16:creationId xmlns:a16="http://schemas.microsoft.com/office/drawing/2014/main" id="{8FD9F5DE-AC5D-5277-F0AD-BA42FFBC4347}"/>
              </a:ext>
            </a:extLst>
          </p:cNvPr>
          <p:cNvSpPr>
            <a:spLocks noGrp="1"/>
          </p:cNvSpPr>
          <p:nvPr>
            <p:ph type="subTitle" idx="1"/>
          </p:nvPr>
        </p:nvSpPr>
        <p:spPr>
          <a:xfrm>
            <a:off x="7755073" y="3180274"/>
            <a:ext cx="4087305" cy="1147863"/>
          </a:xfrm>
        </p:spPr>
        <p:txBody>
          <a:bodyPr anchor="t">
            <a:normAutofit/>
          </a:bodyPr>
          <a:lstStyle>
            <a:lvl1pPr marL="0" indent="0">
              <a:buNone/>
              <a:defRPr lang="en-US" sz="2000" kern="1200" dirty="0">
                <a:solidFill>
                  <a:schemeClr val="bg1"/>
                </a:solidFill>
                <a:latin typeface="Arial" panose="020B0604020202020204" pitchFamily="34" charset="0"/>
                <a:ea typeface="+mj-ea"/>
                <a:cs typeface="Arial" panose="020B0604020202020204" pitchFamily="34" charset="0"/>
              </a:defRPr>
            </a:lvl1pPr>
          </a:lstStyle>
          <a:p>
            <a:pPr algn="l"/>
            <a:r>
              <a:rPr lang="en-US" sz="2000"/>
              <a:t>Click to edit Master subtitle style</a:t>
            </a:r>
          </a:p>
        </p:txBody>
      </p:sp>
    </p:spTree>
    <p:extLst>
      <p:ext uri="{BB962C8B-B14F-4D97-AF65-F5344CB8AC3E}">
        <p14:creationId xmlns:p14="http://schemas.microsoft.com/office/powerpoint/2010/main" val="418261891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5 - Milton">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04CE3F-4C60-D5E6-1C84-1BAC227CAB92}"/>
              </a:ext>
            </a:extLst>
          </p:cNvPr>
          <p:cNvPicPr>
            <a:picLocks noChangeAspect="1"/>
          </p:cNvPicPr>
          <p:nvPr userDrawn="1"/>
        </p:nvPicPr>
        <p:blipFill>
          <a:blip r:embed="rId2"/>
          <a:srcRect/>
          <a:stretch/>
        </p:blipFill>
        <p:spPr>
          <a:xfrm>
            <a:off x="0" y="0"/>
            <a:ext cx="12192000" cy="6858000"/>
          </a:xfrm>
          <a:prstGeom prst="rect">
            <a:avLst/>
          </a:prstGeom>
        </p:spPr>
      </p:pic>
      <p:sp>
        <p:nvSpPr>
          <p:cNvPr id="16" name="Text Placeholder 14">
            <a:extLst>
              <a:ext uri="{FF2B5EF4-FFF2-40B4-BE49-F238E27FC236}">
                <a16:creationId xmlns:a16="http://schemas.microsoft.com/office/drawing/2014/main" id="{EC207468-F9F2-4AFD-59AD-546272C85A7A}"/>
              </a:ext>
            </a:extLst>
          </p:cNvPr>
          <p:cNvSpPr>
            <a:spLocks noGrp="1"/>
          </p:cNvSpPr>
          <p:nvPr>
            <p:ph type="body" sz="quarter" idx="10" hasCustomPrompt="1"/>
          </p:nvPr>
        </p:nvSpPr>
        <p:spPr>
          <a:xfrm>
            <a:off x="577869" y="650722"/>
            <a:ext cx="4978403" cy="1754326"/>
          </a:xfrm>
        </p:spPr>
        <p:txBody>
          <a:bodyPr/>
          <a:lstStyle>
            <a:lvl1pPr marL="0" indent="0">
              <a:buNone/>
              <a:defRPr sz="3600" b="1">
                <a:solidFill>
                  <a:schemeClr val="bg1"/>
                </a:solidFill>
              </a:defRPr>
            </a:lvl1pPr>
          </a:lstStyle>
          <a:p>
            <a:r>
              <a:rPr lang="en-US" sz="3600" b="1" i="0" u="none" strike="noStrike">
                <a:solidFill>
                  <a:schemeClr val="bg1">
                    <a:lumMod val="95000"/>
                  </a:schemeClr>
                </a:solidFill>
                <a:effectLst/>
                <a:latin typeface="Arial" panose="020B0604020202020204" pitchFamily="34" charset="0"/>
                <a:cs typeface="Arial" panose="020B0604020202020204" pitchFamily="34" charset="0"/>
              </a:rPr>
              <a:t>Title Lorem ipsum dolor sit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amet</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Ea</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iure</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quasi id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doloribus</a:t>
            </a:r>
            <a:endParaRPr lang="en-US" sz="3600" b="1">
              <a:solidFill>
                <a:schemeClr val="bg1">
                  <a:lumMod val="95000"/>
                </a:schemeClr>
              </a:solidFill>
              <a:latin typeface="Arial" panose="020B0604020202020204" pitchFamily="34" charset="0"/>
              <a:cs typeface="Arial" panose="020B0604020202020204" pitchFamily="34" charset="0"/>
            </a:endParaRPr>
          </a:p>
        </p:txBody>
      </p:sp>
      <p:sp>
        <p:nvSpPr>
          <p:cNvPr id="22" name="Text Placeholder 21">
            <a:extLst>
              <a:ext uri="{FF2B5EF4-FFF2-40B4-BE49-F238E27FC236}">
                <a16:creationId xmlns:a16="http://schemas.microsoft.com/office/drawing/2014/main" id="{24A5431F-13A9-8E40-A281-3623F1F0FE55}"/>
              </a:ext>
            </a:extLst>
          </p:cNvPr>
          <p:cNvSpPr>
            <a:spLocks noGrp="1"/>
          </p:cNvSpPr>
          <p:nvPr>
            <p:ph type="body" sz="quarter" idx="13" hasCustomPrompt="1"/>
          </p:nvPr>
        </p:nvSpPr>
        <p:spPr>
          <a:xfrm>
            <a:off x="577869" y="2618203"/>
            <a:ext cx="4978403" cy="438150"/>
          </a:xfrm>
        </p:spPr>
        <p:txBody>
          <a:bodyPr/>
          <a:lstStyle>
            <a:lvl1pPr marL="0" indent="0">
              <a:buNone/>
              <a:defRPr sz="2000" b="1">
                <a:solidFill>
                  <a:schemeClr val="bg1"/>
                </a:solidFill>
              </a:defRPr>
            </a:lvl1pPr>
            <a:lvl2pPr marL="457200" indent="0">
              <a:buNone/>
              <a:defRPr sz="2000" b="1">
                <a:solidFill>
                  <a:schemeClr val="bg1"/>
                </a:solidFill>
              </a:defRPr>
            </a:lvl2pPr>
            <a:lvl3pPr marL="914400" indent="0">
              <a:buNone/>
              <a:defRPr sz="2000" b="1">
                <a:solidFill>
                  <a:schemeClr val="bg1"/>
                </a:solidFill>
              </a:defRPr>
            </a:lvl3pPr>
            <a:lvl4pPr marL="1371600" indent="0">
              <a:buNone/>
              <a:defRPr sz="2000" b="1">
                <a:solidFill>
                  <a:schemeClr val="bg1"/>
                </a:solidFill>
              </a:defRPr>
            </a:lvl4pPr>
            <a:lvl5pPr marL="1828800" indent="0">
              <a:buNone/>
              <a:defRPr sz="2000" b="1">
                <a:solidFill>
                  <a:schemeClr val="bg1"/>
                </a:solidFill>
              </a:defRPr>
            </a:lvl5pPr>
          </a:lstStyle>
          <a:p>
            <a:pPr lvl="0"/>
            <a:r>
              <a:rPr lang="en-US"/>
              <a:t>Document Title</a:t>
            </a:r>
          </a:p>
        </p:txBody>
      </p:sp>
      <p:sp>
        <p:nvSpPr>
          <p:cNvPr id="24" name="Text Placeholder 23">
            <a:extLst>
              <a:ext uri="{FF2B5EF4-FFF2-40B4-BE49-F238E27FC236}">
                <a16:creationId xmlns:a16="http://schemas.microsoft.com/office/drawing/2014/main" id="{57AD2648-DDB6-87BC-DE3E-359DEA804333}"/>
              </a:ext>
            </a:extLst>
          </p:cNvPr>
          <p:cNvSpPr>
            <a:spLocks noGrp="1"/>
          </p:cNvSpPr>
          <p:nvPr>
            <p:ph type="body" sz="quarter" idx="14" hasCustomPrompt="1"/>
          </p:nvPr>
        </p:nvSpPr>
        <p:spPr>
          <a:xfrm>
            <a:off x="577868" y="3074237"/>
            <a:ext cx="4978403" cy="438150"/>
          </a:xfrm>
        </p:spPr>
        <p:txBody>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a:t>Month, YYYY</a:t>
            </a:r>
          </a:p>
        </p:txBody>
      </p:sp>
    </p:spTree>
    <p:extLst>
      <p:ext uri="{BB962C8B-B14F-4D97-AF65-F5344CB8AC3E}">
        <p14:creationId xmlns:p14="http://schemas.microsoft.com/office/powerpoint/2010/main" val="166045121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5 - Nancy">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52F946-E5F9-3CA7-F340-6B25166766A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ext Placeholder 14">
            <a:extLst>
              <a:ext uri="{FF2B5EF4-FFF2-40B4-BE49-F238E27FC236}">
                <a16:creationId xmlns:a16="http://schemas.microsoft.com/office/drawing/2014/main" id="{C60C328A-5A0A-9961-8FDE-10793DD065F4}"/>
              </a:ext>
            </a:extLst>
          </p:cNvPr>
          <p:cNvSpPr>
            <a:spLocks noGrp="1"/>
          </p:cNvSpPr>
          <p:nvPr>
            <p:ph type="body" sz="quarter" idx="10" hasCustomPrompt="1"/>
          </p:nvPr>
        </p:nvSpPr>
        <p:spPr>
          <a:xfrm>
            <a:off x="577869" y="650722"/>
            <a:ext cx="4978403" cy="1754326"/>
          </a:xfrm>
        </p:spPr>
        <p:txBody>
          <a:bodyPr/>
          <a:lstStyle>
            <a:lvl1pPr marL="0" indent="0">
              <a:buNone/>
              <a:defRPr sz="3600" b="1">
                <a:solidFill>
                  <a:schemeClr val="bg1"/>
                </a:solidFill>
              </a:defRPr>
            </a:lvl1pPr>
          </a:lstStyle>
          <a:p>
            <a:r>
              <a:rPr lang="en-US" sz="3600" b="1" i="0" u="none" strike="noStrike">
                <a:solidFill>
                  <a:schemeClr val="bg1">
                    <a:lumMod val="95000"/>
                  </a:schemeClr>
                </a:solidFill>
                <a:effectLst/>
                <a:latin typeface="Arial" panose="020B0604020202020204" pitchFamily="34" charset="0"/>
                <a:cs typeface="Arial" panose="020B0604020202020204" pitchFamily="34" charset="0"/>
              </a:rPr>
              <a:t>Title Lorem ipsum dolor sit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amet</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Ea</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iure</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quasi id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doloribus</a:t>
            </a:r>
            <a:endParaRPr lang="en-US" sz="3600" b="1">
              <a:solidFill>
                <a:schemeClr val="bg1">
                  <a:lumMod val="95000"/>
                </a:schemeClr>
              </a:solidFill>
              <a:latin typeface="Arial" panose="020B0604020202020204" pitchFamily="34" charset="0"/>
              <a:cs typeface="Arial" panose="020B0604020202020204" pitchFamily="34" charset="0"/>
            </a:endParaRPr>
          </a:p>
        </p:txBody>
      </p:sp>
      <p:sp>
        <p:nvSpPr>
          <p:cNvPr id="12" name="Text Placeholder 21">
            <a:extLst>
              <a:ext uri="{FF2B5EF4-FFF2-40B4-BE49-F238E27FC236}">
                <a16:creationId xmlns:a16="http://schemas.microsoft.com/office/drawing/2014/main" id="{5AFC83DD-DAC8-777E-F805-AB8D6225EB59}"/>
              </a:ext>
            </a:extLst>
          </p:cNvPr>
          <p:cNvSpPr>
            <a:spLocks noGrp="1"/>
          </p:cNvSpPr>
          <p:nvPr>
            <p:ph type="body" sz="quarter" idx="13" hasCustomPrompt="1"/>
          </p:nvPr>
        </p:nvSpPr>
        <p:spPr>
          <a:xfrm>
            <a:off x="577869" y="2618203"/>
            <a:ext cx="4978403" cy="438150"/>
          </a:xfrm>
        </p:spPr>
        <p:txBody>
          <a:bodyPr/>
          <a:lstStyle>
            <a:lvl1pPr marL="0" indent="0">
              <a:buNone/>
              <a:defRPr sz="2000" b="1">
                <a:solidFill>
                  <a:schemeClr val="bg1"/>
                </a:solidFill>
              </a:defRPr>
            </a:lvl1pPr>
            <a:lvl2pPr marL="457200" indent="0">
              <a:buNone/>
              <a:defRPr sz="2000" b="1">
                <a:solidFill>
                  <a:schemeClr val="bg1"/>
                </a:solidFill>
              </a:defRPr>
            </a:lvl2pPr>
            <a:lvl3pPr marL="914400" indent="0">
              <a:buNone/>
              <a:defRPr sz="2000" b="1">
                <a:solidFill>
                  <a:schemeClr val="bg1"/>
                </a:solidFill>
              </a:defRPr>
            </a:lvl3pPr>
            <a:lvl4pPr marL="1371600" indent="0">
              <a:buNone/>
              <a:defRPr sz="2000" b="1">
                <a:solidFill>
                  <a:schemeClr val="bg1"/>
                </a:solidFill>
              </a:defRPr>
            </a:lvl4pPr>
            <a:lvl5pPr marL="1828800" indent="0">
              <a:buNone/>
              <a:defRPr sz="2000" b="1">
                <a:solidFill>
                  <a:schemeClr val="bg1"/>
                </a:solidFill>
              </a:defRPr>
            </a:lvl5pPr>
          </a:lstStyle>
          <a:p>
            <a:pPr lvl="0"/>
            <a:r>
              <a:rPr lang="en-US"/>
              <a:t>Document Title</a:t>
            </a:r>
          </a:p>
        </p:txBody>
      </p:sp>
      <p:sp>
        <p:nvSpPr>
          <p:cNvPr id="13" name="Text Placeholder 23">
            <a:extLst>
              <a:ext uri="{FF2B5EF4-FFF2-40B4-BE49-F238E27FC236}">
                <a16:creationId xmlns:a16="http://schemas.microsoft.com/office/drawing/2014/main" id="{1A9C1C45-2AD6-7358-857E-CDB32348F76B}"/>
              </a:ext>
            </a:extLst>
          </p:cNvPr>
          <p:cNvSpPr>
            <a:spLocks noGrp="1"/>
          </p:cNvSpPr>
          <p:nvPr>
            <p:ph type="body" sz="quarter" idx="14" hasCustomPrompt="1"/>
          </p:nvPr>
        </p:nvSpPr>
        <p:spPr>
          <a:xfrm>
            <a:off x="577868" y="3074237"/>
            <a:ext cx="4978403" cy="438150"/>
          </a:xfrm>
        </p:spPr>
        <p:txBody>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a:t>Month, YYYY</a:t>
            </a:r>
          </a:p>
        </p:txBody>
      </p:sp>
    </p:spTree>
    <p:extLst>
      <p:ext uri="{BB962C8B-B14F-4D97-AF65-F5344CB8AC3E}">
        <p14:creationId xmlns:p14="http://schemas.microsoft.com/office/powerpoint/2010/main" val="264426777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5 - Shanna">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411969-B256-68DF-1267-8EF0BF7E155D}"/>
              </a:ext>
            </a:extLst>
          </p:cNvPr>
          <p:cNvPicPr>
            <a:picLocks noChangeAspect="1"/>
          </p:cNvPicPr>
          <p:nvPr userDrawn="1"/>
        </p:nvPicPr>
        <p:blipFill>
          <a:blip r:embed="rId2"/>
          <a:srcRect/>
          <a:stretch/>
        </p:blipFill>
        <p:spPr>
          <a:xfrm>
            <a:off x="-4930" y="0"/>
            <a:ext cx="12192000" cy="6858000"/>
          </a:xfrm>
          <a:prstGeom prst="rect">
            <a:avLst/>
          </a:prstGeom>
        </p:spPr>
      </p:pic>
      <p:sp>
        <p:nvSpPr>
          <p:cNvPr id="8" name="Text Placeholder 14">
            <a:extLst>
              <a:ext uri="{FF2B5EF4-FFF2-40B4-BE49-F238E27FC236}">
                <a16:creationId xmlns:a16="http://schemas.microsoft.com/office/drawing/2014/main" id="{9F16F69E-A6FB-FFA2-8DB7-AA8EB249CCD5}"/>
              </a:ext>
            </a:extLst>
          </p:cNvPr>
          <p:cNvSpPr>
            <a:spLocks noGrp="1"/>
          </p:cNvSpPr>
          <p:nvPr>
            <p:ph type="body" sz="quarter" idx="10" hasCustomPrompt="1"/>
          </p:nvPr>
        </p:nvSpPr>
        <p:spPr>
          <a:xfrm>
            <a:off x="577869" y="650722"/>
            <a:ext cx="4978403" cy="1754326"/>
          </a:xfrm>
        </p:spPr>
        <p:txBody>
          <a:bodyPr/>
          <a:lstStyle>
            <a:lvl1pPr marL="0" indent="0">
              <a:buNone/>
              <a:defRPr sz="3600" b="1">
                <a:solidFill>
                  <a:schemeClr val="bg1"/>
                </a:solidFill>
              </a:defRPr>
            </a:lvl1pPr>
          </a:lstStyle>
          <a:p>
            <a:r>
              <a:rPr lang="en-US" sz="3600" b="1" i="0" u="none" strike="noStrike">
                <a:solidFill>
                  <a:schemeClr val="bg1">
                    <a:lumMod val="95000"/>
                  </a:schemeClr>
                </a:solidFill>
                <a:effectLst/>
                <a:latin typeface="Arial" panose="020B0604020202020204" pitchFamily="34" charset="0"/>
                <a:cs typeface="Arial" panose="020B0604020202020204" pitchFamily="34" charset="0"/>
              </a:rPr>
              <a:t>Title Lorem ipsum dolor sit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amet</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Ea</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iure</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quasi id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doloribus</a:t>
            </a:r>
            <a:endParaRPr lang="en-US" sz="3600" b="1">
              <a:solidFill>
                <a:schemeClr val="bg1">
                  <a:lumMod val="95000"/>
                </a:schemeClr>
              </a:solidFill>
              <a:latin typeface="Arial" panose="020B0604020202020204" pitchFamily="34" charset="0"/>
              <a:cs typeface="Arial" panose="020B0604020202020204" pitchFamily="34" charset="0"/>
            </a:endParaRPr>
          </a:p>
        </p:txBody>
      </p:sp>
      <p:sp>
        <p:nvSpPr>
          <p:cNvPr id="12" name="Text Placeholder 21">
            <a:extLst>
              <a:ext uri="{FF2B5EF4-FFF2-40B4-BE49-F238E27FC236}">
                <a16:creationId xmlns:a16="http://schemas.microsoft.com/office/drawing/2014/main" id="{A63042E9-3952-A29F-B121-22DF0EFA50FC}"/>
              </a:ext>
            </a:extLst>
          </p:cNvPr>
          <p:cNvSpPr>
            <a:spLocks noGrp="1"/>
          </p:cNvSpPr>
          <p:nvPr>
            <p:ph type="body" sz="quarter" idx="13" hasCustomPrompt="1"/>
          </p:nvPr>
        </p:nvSpPr>
        <p:spPr>
          <a:xfrm>
            <a:off x="577869" y="2618203"/>
            <a:ext cx="4978403" cy="438150"/>
          </a:xfrm>
        </p:spPr>
        <p:txBody>
          <a:bodyPr/>
          <a:lstStyle>
            <a:lvl1pPr marL="0" indent="0">
              <a:buNone/>
              <a:defRPr sz="2000" b="1">
                <a:solidFill>
                  <a:schemeClr val="bg1"/>
                </a:solidFill>
              </a:defRPr>
            </a:lvl1pPr>
            <a:lvl2pPr marL="457200" indent="0">
              <a:buNone/>
              <a:defRPr sz="2000" b="1">
                <a:solidFill>
                  <a:schemeClr val="bg1"/>
                </a:solidFill>
              </a:defRPr>
            </a:lvl2pPr>
            <a:lvl3pPr marL="914400" indent="0">
              <a:buNone/>
              <a:defRPr sz="2000" b="1">
                <a:solidFill>
                  <a:schemeClr val="bg1"/>
                </a:solidFill>
              </a:defRPr>
            </a:lvl3pPr>
            <a:lvl4pPr marL="1371600" indent="0">
              <a:buNone/>
              <a:defRPr sz="2000" b="1">
                <a:solidFill>
                  <a:schemeClr val="bg1"/>
                </a:solidFill>
              </a:defRPr>
            </a:lvl4pPr>
            <a:lvl5pPr marL="1828800" indent="0">
              <a:buNone/>
              <a:defRPr sz="2000" b="1">
                <a:solidFill>
                  <a:schemeClr val="bg1"/>
                </a:solidFill>
              </a:defRPr>
            </a:lvl5pPr>
          </a:lstStyle>
          <a:p>
            <a:pPr lvl="0"/>
            <a:r>
              <a:rPr lang="en-US"/>
              <a:t>Document Title</a:t>
            </a:r>
          </a:p>
        </p:txBody>
      </p:sp>
      <p:sp>
        <p:nvSpPr>
          <p:cNvPr id="13" name="Text Placeholder 23">
            <a:extLst>
              <a:ext uri="{FF2B5EF4-FFF2-40B4-BE49-F238E27FC236}">
                <a16:creationId xmlns:a16="http://schemas.microsoft.com/office/drawing/2014/main" id="{10046A64-E721-8C09-52CF-4D6EA335711B}"/>
              </a:ext>
            </a:extLst>
          </p:cNvPr>
          <p:cNvSpPr>
            <a:spLocks noGrp="1"/>
          </p:cNvSpPr>
          <p:nvPr>
            <p:ph type="body" sz="quarter" idx="14" hasCustomPrompt="1"/>
          </p:nvPr>
        </p:nvSpPr>
        <p:spPr>
          <a:xfrm>
            <a:off x="577868" y="3074237"/>
            <a:ext cx="4978403" cy="438150"/>
          </a:xfrm>
        </p:spPr>
        <p:txBody>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a:t>Month, YYYY</a:t>
            </a:r>
          </a:p>
        </p:txBody>
      </p:sp>
    </p:spTree>
    <p:extLst>
      <p:ext uri="{BB962C8B-B14F-4D97-AF65-F5344CB8AC3E}">
        <p14:creationId xmlns:p14="http://schemas.microsoft.com/office/powerpoint/2010/main" val="212668776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9701BA1-D17E-465F-AFD5-2AE43AE8FAB9}"/>
              </a:ext>
            </a:extLst>
          </p:cNvPr>
          <p:cNvSpPr>
            <a:spLocks noGrp="1"/>
          </p:cNvSpPr>
          <p:nvPr>
            <p:ph type="title" hasCustomPrompt="1"/>
          </p:nvPr>
        </p:nvSpPr>
        <p:spPr>
          <a:xfrm>
            <a:off x="818706" y="159385"/>
            <a:ext cx="11036885" cy="675005"/>
          </a:xfrm>
        </p:spPr>
        <p:txBody>
          <a:bodyPr lIns="0" anchor="ctr"/>
          <a:lstStyle>
            <a:lvl1pPr>
              <a:defRPr b="1" baseline="0">
                <a:solidFill>
                  <a:schemeClr val="tx1">
                    <a:lumMod val="50000"/>
                  </a:schemeClr>
                </a:solidFill>
              </a:defRPr>
            </a:lvl1pPr>
          </a:lstStyle>
          <a:p>
            <a:r>
              <a:rPr lang="en-US"/>
              <a:t>Agenda Title</a:t>
            </a:r>
          </a:p>
        </p:txBody>
      </p:sp>
      <p:graphicFrame>
        <p:nvGraphicFramePr>
          <p:cNvPr id="4" name="Table 2">
            <a:extLst>
              <a:ext uri="{FF2B5EF4-FFF2-40B4-BE49-F238E27FC236}">
                <a16:creationId xmlns:a16="http://schemas.microsoft.com/office/drawing/2014/main" id="{34D731E1-E35D-4AEA-A829-FA67409001C5}"/>
              </a:ext>
            </a:extLst>
          </p:cNvPr>
          <p:cNvGraphicFramePr>
            <a:graphicFrameLocks noGrp="1"/>
          </p:cNvGraphicFramePr>
          <p:nvPr userDrawn="1">
            <p:extLst>
              <p:ext uri="{D42A27DB-BD31-4B8C-83A1-F6EECF244321}">
                <p14:modId xmlns:p14="http://schemas.microsoft.com/office/powerpoint/2010/main" val="2921024482"/>
              </p:ext>
            </p:extLst>
          </p:nvPr>
        </p:nvGraphicFramePr>
        <p:xfrm>
          <a:off x="740297" y="937895"/>
          <a:ext cx="11115294" cy="5408676"/>
        </p:xfrm>
        <a:graphic>
          <a:graphicData uri="http://schemas.openxmlformats.org/drawingml/2006/table">
            <a:tbl>
              <a:tblPr>
                <a:tableStyleId>{2D5ABB26-0587-4C30-8999-92F81FD0307C}</a:tableStyleId>
              </a:tblPr>
              <a:tblGrid>
                <a:gridCol w="910254">
                  <a:extLst>
                    <a:ext uri="{9D8B030D-6E8A-4147-A177-3AD203B41FA5}">
                      <a16:colId xmlns:a16="http://schemas.microsoft.com/office/drawing/2014/main" val="2019306321"/>
                    </a:ext>
                  </a:extLst>
                </a:gridCol>
                <a:gridCol w="10205040">
                  <a:extLst>
                    <a:ext uri="{9D8B030D-6E8A-4147-A177-3AD203B41FA5}">
                      <a16:colId xmlns:a16="http://schemas.microsoft.com/office/drawing/2014/main" val="3765295623"/>
                    </a:ext>
                  </a:extLst>
                </a:gridCol>
              </a:tblGrid>
              <a:tr h="757806">
                <a:tc>
                  <a:txBody>
                    <a:bodyPr/>
                    <a:lstStyle/>
                    <a:p>
                      <a:pPr>
                        <a:lnSpc>
                          <a:spcPct val="90000"/>
                        </a:lnSpc>
                      </a:pPr>
                      <a:r>
                        <a:rPr lang="en-US" sz="5500" b="1">
                          <a:solidFill>
                            <a:schemeClr val="accent4">
                              <a:lumMod val="40000"/>
                              <a:lumOff val="60000"/>
                            </a:schemeClr>
                          </a:solidFill>
                        </a:rPr>
                        <a:t>1</a:t>
                      </a:r>
                    </a:p>
                  </a:txBody>
                  <a:tcPr marT="18288" marB="0" anchor="b">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b="0"/>
                        <a:t>Update items </a:t>
                      </a:r>
                      <a:r>
                        <a:rPr lang="en-US" sz="2200"/>
                        <a:t>and/or delete table rows as needed.</a:t>
                      </a:r>
                    </a:p>
                  </a:txBody>
                  <a:tcPr anchor="ctr">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163110222"/>
                  </a:ext>
                </a:extLst>
              </a:tr>
              <a:tr h="757806">
                <a:tc>
                  <a:txBody>
                    <a:bodyPr/>
                    <a:lstStyle/>
                    <a:p>
                      <a:pPr>
                        <a:lnSpc>
                          <a:spcPct val="90000"/>
                        </a:lnSpc>
                      </a:pPr>
                      <a:r>
                        <a:rPr lang="en-US" sz="5500" b="1">
                          <a:solidFill>
                            <a:schemeClr val="accent4">
                              <a:lumMod val="40000"/>
                              <a:lumOff val="60000"/>
                            </a:schemeClr>
                          </a:solidFill>
                        </a:rPr>
                        <a:t>2</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2</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009332255"/>
                  </a:ext>
                </a:extLst>
              </a:tr>
              <a:tr h="757806">
                <a:tc>
                  <a:txBody>
                    <a:bodyPr/>
                    <a:lstStyle/>
                    <a:p>
                      <a:pPr>
                        <a:lnSpc>
                          <a:spcPct val="90000"/>
                        </a:lnSpc>
                      </a:pPr>
                      <a:r>
                        <a:rPr lang="en-US" sz="5500" b="1">
                          <a:solidFill>
                            <a:schemeClr val="accent4">
                              <a:lumMod val="40000"/>
                              <a:lumOff val="60000"/>
                            </a:schemeClr>
                          </a:solidFill>
                        </a:rPr>
                        <a:t>3</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a:t>Agenda Item 3</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813457930"/>
                  </a:ext>
                </a:extLst>
              </a:tr>
              <a:tr h="757806">
                <a:tc>
                  <a:txBody>
                    <a:bodyPr/>
                    <a:lstStyle/>
                    <a:p>
                      <a:pPr>
                        <a:lnSpc>
                          <a:spcPct val="90000"/>
                        </a:lnSpc>
                      </a:pPr>
                      <a:r>
                        <a:rPr lang="en-US" sz="5500" b="1">
                          <a:solidFill>
                            <a:schemeClr val="accent4">
                              <a:lumMod val="40000"/>
                              <a:lumOff val="60000"/>
                            </a:schemeClr>
                          </a:solidFill>
                        </a:rPr>
                        <a:t>4</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4</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480894535"/>
                  </a:ext>
                </a:extLst>
              </a:tr>
              <a:tr h="757806">
                <a:tc>
                  <a:txBody>
                    <a:bodyPr/>
                    <a:lstStyle/>
                    <a:p>
                      <a:pPr>
                        <a:lnSpc>
                          <a:spcPct val="90000"/>
                        </a:lnSpc>
                      </a:pPr>
                      <a:r>
                        <a:rPr lang="en-US" sz="5500" b="1">
                          <a:solidFill>
                            <a:schemeClr val="accent4">
                              <a:lumMod val="40000"/>
                              <a:lumOff val="60000"/>
                            </a:schemeClr>
                          </a:solidFill>
                        </a:rPr>
                        <a:t>5</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a:t>Agenda Item 5</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904038478"/>
                  </a:ext>
                </a:extLst>
              </a:tr>
              <a:tr h="757806">
                <a:tc>
                  <a:txBody>
                    <a:bodyPr/>
                    <a:lstStyle/>
                    <a:p>
                      <a:pPr>
                        <a:lnSpc>
                          <a:spcPct val="90000"/>
                        </a:lnSpc>
                      </a:pPr>
                      <a:r>
                        <a:rPr lang="en-US" sz="5500" b="1">
                          <a:solidFill>
                            <a:schemeClr val="accent4">
                              <a:lumMod val="40000"/>
                              <a:lumOff val="60000"/>
                            </a:schemeClr>
                          </a:solidFill>
                        </a:rPr>
                        <a:t>6</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6</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347688498"/>
                  </a:ext>
                </a:extLst>
              </a:tr>
              <a:tr h="757806">
                <a:tc>
                  <a:txBody>
                    <a:bodyPr/>
                    <a:lstStyle/>
                    <a:p>
                      <a:pPr>
                        <a:lnSpc>
                          <a:spcPct val="90000"/>
                        </a:lnSpc>
                      </a:pPr>
                      <a:r>
                        <a:rPr lang="en-US" sz="5500" b="1">
                          <a:solidFill>
                            <a:schemeClr val="accent4">
                              <a:lumMod val="40000"/>
                              <a:lumOff val="60000"/>
                            </a:schemeClr>
                          </a:solidFill>
                        </a:rPr>
                        <a:t>7</a:t>
                      </a:r>
                    </a:p>
                  </a:txBody>
                  <a:tcPr marT="18288" marB="0" anchor="b">
                    <a:lnT w="3175" cap="flat" cmpd="sng" algn="ctr">
                      <a:solidFill>
                        <a:schemeClr val="tx1">
                          <a:lumMod val="60000"/>
                          <a:lumOff val="40000"/>
                        </a:schemeClr>
                      </a:solidFill>
                      <a:prstDash val="solid"/>
                      <a:round/>
                      <a:headEnd type="none" w="med" len="med"/>
                      <a:tailEnd type="none" w="med" len="med"/>
                    </a:lnT>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7</a:t>
                      </a:r>
                    </a:p>
                  </a:txBody>
                  <a:tcPr anchor="ctr">
                    <a:lnT w="3175" cap="flat" cmpd="sng" algn="ctr">
                      <a:solidFill>
                        <a:schemeClr val="tx1">
                          <a:lumMod val="60000"/>
                          <a:lumOff val="40000"/>
                        </a:schemeClr>
                      </a:solidFill>
                      <a:prstDash val="solid"/>
                      <a:round/>
                      <a:headEnd type="none" w="med" len="med"/>
                      <a:tailEnd type="none" w="med" len="med"/>
                    </a:lnT>
                  </a:tcPr>
                </a:tc>
                <a:extLst>
                  <a:ext uri="{0D108BD9-81ED-4DB2-BD59-A6C34878D82A}">
                    <a16:rowId xmlns:a16="http://schemas.microsoft.com/office/drawing/2014/main" val="1740942400"/>
                  </a:ext>
                </a:extLst>
              </a:tr>
            </a:tbl>
          </a:graphicData>
        </a:graphic>
      </p:graphicFrame>
    </p:spTree>
    <p:extLst>
      <p:ext uri="{BB962C8B-B14F-4D97-AF65-F5344CB8AC3E}">
        <p14:creationId xmlns:p14="http://schemas.microsoft.com/office/powerpoint/2010/main" val="374203833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Divider Slide - Red">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tx1"/>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40540170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ivider Slide - Gray">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tx1"/>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24631600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E23A4-F55C-47EC-A6B9-2E863E9571E0}"/>
              </a:ext>
            </a:extLst>
          </p:cNvPr>
          <p:cNvSpPr>
            <a:spLocks noGrp="1"/>
          </p:cNvSpPr>
          <p:nvPr>
            <p:ph type="title"/>
          </p:nvPr>
        </p:nvSpPr>
        <p:spPr/>
        <p:txBody>
          <a:bodyPr/>
          <a:lstStyle>
            <a:lvl1pPr>
              <a:defRPr>
                <a:solidFill>
                  <a:schemeClr val="tx1">
                    <a:lumMod val="50000"/>
                  </a:schemeClr>
                </a:solidFill>
              </a:defRPr>
            </a:lvl1pPr>
          </a:lstStyle>
          <a:p>
            <a:r>
              <a:rPr lang="en-US"/>
              <a:t>Click to edit Master title style</a:t>
            </a:r>
          </a:p>
        </p:txBody>
      </p:sp>
    </p:spTree>
    <p:extLst>
      <p:ext uri="{BB962C8B-B14F-4D97-AF65-F5344CB8AC3E}">
        <p14:creationId xmlns:p14="http://schemas.microsoft.com/office/powerpoint/2010/main" val="310168115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ivider Slide - Yellow">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tx1"/>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1134736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Divider Slide - Blue">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tx1"/>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2988959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E23A4-F55C-47EC-A6B9-2E863E9571E0}"/>
              </a:ext>
            </a:extLst>
          </p:cNvPr>
          <p:cNvSpPr>
            <a:spLocks noGrp="1"/>
          </p:cNvSpPr>
          <p:nvPr>
            <p:ph type="title"/>
          </p:nvPr>
        </p:nvSpPr>
        <p:spPr/>
        <p:txBody>
          <a:bodyPr/>
          <a:lstStyle>
            <a:lvl1pPr>
              <a:defRPr baseline="0">
                <a:solidFill>
                  <a:schemeClr val="tx1">
                    <a:lumMod val="50000"/>
                  </a:schemeClr>
                </a:solidFill>
              </a:defRPr>
            </a:lvl1pPr>
          </a:lstStyle>
          <a:p>
            <a:r>
              <a:rPr lang="en-US"/>
              <a:t>Click to edit Master title style</a:t>
            </a:r>
          </a:p>
        </p:txBody>
      </p:sp>
    </p:spTree>
    <p:extLst>
      <p:ext uri="{BB962C8B-B14F-4D97-AF65-F5344CB8AC3E}">
        <p14:creationId xmlns:p14="http://schemas.microsoft.com/office/powerpoint/2010/main" val="11257838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1082675"/>
            <a:ext cx="11017392" cy="48860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943986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2175567"/>
            <a:ext cx="5257800" cy="3793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a:extLst>
              <a:ext uri="{FF2B5EF4-FFF2-40B4-BE49-F238E27FC236}">
                <a16:creationId xmlns:a16="http://schemas.microsoft.com/office/drawing/2014/main" id="{A2B577B1-0A9C-FB4E-A51A-A04A3ED4C49B}"/>
              </a:ext>
            </a:extLst>
          </p:cNvPr>
          <p:cNvSpPr>
            <a:spLocks noGrp="1"/>
          </p:cNvSpPr>
          <p:nvPr>
            <p:ph type="body" idx="10"/>
          </p:nvPr>
        </p:nvSpPr>
        <p:spPr>
          <a:xfrm>
            <a:off x="839788" y="1093023"/>
            <a:ext cx="5256212" cy="82391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ext Placeholder 4">
            <a:extLst>
              <a:ext uri="{FF2B5EF4-FFF2-40B4-BE49-F238E27FC236}">
                <a16:creationId xmlns:a16="http://schemas.microsoft.com/office/drawing/2014/main" id="{0686383A-3E4F-A347-9005-04025094F4CF}"/>
              </a:ext>
            </a:extLst>
          </p:cNvPr>
          <p:cNvSpPr>
            <a:spLocks noGrp="1"/>
          </p:cNvSpPr>
          <p:nvPr>
            <p:ph type="body" sz="quarter" idx="3"/>
          </p:nvPr>
        </p:nvSpPr>
        <p:spPr>
          <a:xfrm>
            <a:off x="6599379" y="1093023"/>
            <a:ext cx="5256212" cy="82391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Content Placeholder 5">
            <a:extLst>
              <a:ext uri="{FF2B5EF4-FFF2-40B4-BE49-F238E27FC236}">
                <a16:creationId xmlns:a16="http://schemas.microsoft.com/office/drawing/2014/main" id="{82FE4F92-3714-AE4B-8164-A4E1F3E7D284}"/>
              </a:ext>
            </a:extLst>
          </p:cNvPr>
          <p:cNvSpPr>
            <a:spLocks noGrp="1"/>
          </p:cNvSpPr>
          <p:nvPr>
            <p:ph sz="quarter" idx="4"/>
          </p:nvPr>
        </p:nvSpPr>
        <p:spPr>
          <a:xfrm>
            <a:off x="6599379" y="2175567"/>
            <a:ext cx="5256212" cy="3793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923021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ogo Onl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099573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FD74A0F-656A-32E6-2D03-E3AD320DCD42}"/>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Tree>
    <p:extLst>
      <p:ext uri="{BB962C8B-B14F-4D97-AF65-F5344CB8AC3E}">
        <p14:creationId xmlns:p14="http://schemas.microsoft.com/office/powerpoint/2010/main" val="361346734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cknowledgemen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094EFAA-BE69-184E-A3AA-C8BA4D895DDA}"/>
              </a:ext>
            </a:extLst>
          </p:cNvPr>
          <p:cNvSpPr txBox="1">
            <a:spLocks/>
          </p:cNvSpPr>
          <p:nvPr userDrawn="1"/>
        </p:nvSpPr>
        <p:spPr>
          <a:xfrm>
            <a:off x="823920" y="179705"/>
            <a:ext cx="11018520" cy="6750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kern="1200">
                <a:solidFill>
                  <a:srgbClr val="CF3C16"/>
                </a:solidFill>
                <a:latin typeface="Arial" panose="020B0604020202020204" pitchFamily="34" charset="0"/>
                <a:ea typeface="+mj-ea"/>
                <a:cs typeface="Arial" panose="020B0604020202020204" pitchFamily="34" charset="0"/>
              </a:defRPr>
            </a:lvl1pPr>
          </a:lstStyle>
          <a:p>
            <a:r>
              <a:rPr lang="en-US" b="1">
                <a:solidFill>
                  <a:schemeClr val="tx1">
                    <a:lumMod val="50000"/>
                  </a:schemeClr>
                </a:solidFill>
              </a:rPr>
              <a:t>Acknowledgements</a:t>
            </a:r>
          </a:p>
        </p:txBody>
      </p:sp>
      <p:sp>
        <p:nvSpPr>
          <p:cNvPr id="23" name="TextBox 22">
            <a:extLst>
              <a:ext uri="{FF2B5EF4-FFF2-40B4-BE49-F238E27FC236}">
                <a16:creationId xmlns:a16="http://schemas.microsoft.com/office/drawing/2014/main" id="{6F40E832-53E8-5E4F-A5CE-BB8209D7205F}"/>
              </a:ext>
            </a:extLst>
          </p:cNvPr>
          <p:cNvSpPr txBox="1"/>
          <p:nvPr userDrawn="1"/>
        </p:nvSpPr>
        <p:spPr>
          <a:xfrm>
            <a:off x="905395" y="1095690"/>
            <a:ext cx="2779207" cy="369332"/>
          </a:xfrm>
          <a:prstGeom prst="rect">
            <a:avLst/>
          </a:prstGeom>
          <a:noFill/>
        </p:spPr>
        <p:txBody>
          <a:bodyPr wrap="none" lIns="0" rIns="91440" rtlCol="0">
            <a:noAutofit/>
          </a:bodyPr>
          <a:lstStyle/>
          <a:p>
            <a:pPr algn="l">
              <a:spcAft>
                <a:spcPts val="1100"/>
              </a:spcAft>
            </a:pPr>
            <a:r>
              <a:rPr lang="en-US" b="1">
                <a:solidFill>
                  <a:schemeClr val="accent2"/>
                </a:solidFill>
              </a:rPr>
              <a:t>Intellia team</a:t>
            </a:r>
          </a:p>
        </p:txBody>
      </p:sp>
      <p:sp>
        <p:nvSpPr>
          <p:cNvPr id="24" name="Text Placeholder 14">
            <a:extLst>
              <a:ext uri="{FF2B5EF4-FFF2-40B4-BE49-F238E27FC236}">
                <a16:creationId xmlns:a16="http://schemas.microsoft.com/office/drawing/2014/main" id="{3A0D87AC-3FD1-364B-929C-7109648CEA57}"/>
              </a:ext>
            </a:extLst>
          </p:cNvPr>
          <p:cNvSpPr>
            <a:spLocks noGrp="1"/>
          </p:cNvSpPr>
          <p:nvPr>
            <p:ph type="body" sz="quarter" idx="10" hasCustomPrompt="1"/>
          </p:nvPr>
        </p:nvSpPr>
        <p:spPr>
          <a:xfrm>
            <a:off x="913649"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5" name="Text Placeholder 14">
            <a:extLst>
              <a:ext uri="{FF2B5EF4-FFF2-40B4-BE49-F238E27FC236}">
                <a16:creationId xmlns:a16="http://schemas.microsoft.com/office/drawing/2014/main" id="{2A426266-2C0A-6246-BE05-614628B80A4E}"/>
              </a:ext>
            </a:extLst>
          </p:cNvPr>
          <p:cNvSpPr>
            <a:spLocks noGrp="1"/>
          </p:cNvSpPr>
          <p:nvPr>
            <p:ph type="body" sz="quarter" idx="11" hasCustomPrompt="1"/>
          </p:nvPr>
        </p:nvSpPr>
        <p:spPr>
          <a:xfrm>
            <a:off x="4824790"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6" name="Text Placeholder 14">
            <a:extLst>
              <a:ext uri="{FF2B5EF4-FFF2-40B4-BE49-F238E27FC236}">
                <a16:creationId xmlns:a16="http://schemas.microsoft.com/office/drawing/2014/main" id="{62266E29-F54E-B440-AF5F-879228C799F0}"/>
              </a:ext>
            </a:extLst>
          </p:cNvPr>
          <p:cNvSpPr>
            <a:spLocks noGrp="1"/>
          </p:cNvSpPr>
          <p:nvPr>
            <p:ph type="body" sz="quarter" idx="12" hasCustomPrompt="1"/>
          </p:nvPr>
        </p:nvSpPr>
        <p:spPr>
          <a:xfrm>
            <a:off x="8624518"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7" name="Text Placeholder 14">
            <a:extLst>
              <a:ext uri="{FF2B5EF4-FFF2-40B4-BE49-F238E27FC236}">
                <a16:creationId xmlns:a16="http://schemas.microsoft.com/office/drawing/2014/main" id="{7AD87359-B857-344A-A298-14C9B616B185}"/>
              </a:ext>
            </a:extLst>
          </p:cNvPr>
          <p:cNvSpPr>
            <a:spLocks noGrp="1"/>
          </p:cNvSpPr>
          <p:nvPr>
            <p:ph type="body" sz="quarter" idx="13" hasCustomPrompt="1"/>
          </p:nvPr>
        </p:nvSpPr>
        <p:spPr>
          <a:xfrm>
            <a:off x="912278"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8" name="Text Placeholder 14">
            <a:extLst>
              <a:ext uri="{FF2B5EF4-FFF2-40B4-BE49-F238E27FC236}">
                <a16:creationId xmlns:a16="http://schemas.microsoft.com/office/drawing/2014/main" id="{7AD0B8A8-40C9-F444-A6CD-1D762CFC761B}"/>
              </a:ext>
            </a:extLst>
          </p:cNvPr>
          <p:cNvSpPr>
            <a:spLocks noGrp="1"/>
          </p:cNvSpPr>
          <p:nvPr>
            <p:ph type="body" sz="quarter" idx="14" hasCustomPrompt="1"/>
          </p:nvPr>
        </p:nvSpPr>
        <p:spPr>
          <a:xfrm>
            <a:off x="4865430"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9" name="Text Placeholder 14">
            <a:extLst>
              <a:ext uri="{FF2B5EF4-FFF2-40B4-BE49-F238E27FC236}">
                <a16:creationId xmlns:a16="http://schemas.microsoft.com/office/drawing/2014/main" id="{AB4A83EB-A741-2F4D-8F1D-50582E5D8B73}"/>
              </a:ext>
            </a:extLst>
          </p:cNvPr>
          <p:cNvSpPr>
            <a:spLocks noGrp="1"/>
          </p:cNvSpPr>
          <p:nvPr>
            <p:ph type="body" sz="quarter" idx="15" hasCustomPrompt="1"/>
          </p:nvPr>
        </p:nvSpPr>
        <p:spPr>
          <a:xfrm>
            <a:off x="8624513"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30" name="Text Placeholder 24">
            <a:extLst>
              <a:ext uri="{FF2B5EF4-FFF2-40B4-BE49-F238E27FC236}">
                <a16:creationId xmlns:a16="http://schemas.microsoft.com/office/drawing/2014/main" id="{6E50711D-E0A0-164B-9FB5-F4DA95B82CFB}"/>
              </a:ext>
            </a:extLst>
          </p:cNvPr>
          <p:cNvSpPr>
            <a:spLocks noGrp="1"/>
          </p:cNvSpPr>
          <p:nvPr>
            <p:ph type="body" sz="quarter" idx="17" hasCustomPrompt="1"/>
          </p:nvPr>
        </p:nvSpPr>
        <p:spPr>
          <a:xfrm>
            <a:off x="912829" y="4185881"/>
            <a:ext cx="5589638" cy="368300"/>
          </a:xfrm>
        </p:spPr>
        <p:txBody>
          <a:bodyPr/>
          <a:lstStyle>
            <a:lvl1pPr marL="0" indent="0">
              <a:buFontTx/>
              <a:buNone/>
              <a:defRPr sz="1800" b="1">
                <a:solidFill>
                  <a:schemeClr val="accent2"/>
                </a:solidFill>
              </a:defRPr>
            </a:lvl1pPr>
          </a:lstStyle>
          <a:p>
            <a:pPr lvl="0"/>
            <a:r>
              <a:rPr lang="en-US"/>
              <a:t>Partnering team, if applicable</a:t>
            </a:r>
          </a:p>
        </p:txBody>
      </p:sp>
      <p:sp>
        <p:nvSpPr>
          <p:cNvPr id="2" name="Rectangle 1">
            <a:extLst>
              <a:ext uri="{FF2B5EF4-FFF2-40B4-BE49-F238E27FC236}">
                <a16:creationId xmlns:a16="http://schemas.microsoft.com/office/drawing/2014/main" id="{09C1E0B3-180F-5844-A622-526E1C05AAA9}"/>
              </a:ext>
            </a:extLst>
          </p:cNvPr>
          <p:cNvSpPr/>
          <p:nvPr userDrawn="1"/>
        </p:nvSpPr>
        <p:spPr>
          <a:xfrm>
            <a:off x="905396" y="1465022"/>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3069515-D6FA-A548-A279-69338A89767D}"/>
              </a:ext>
            </a:extLst>
          </p:cNvPr>
          <p:cNvSpPr/>
          <p:nvPr userDrawn="1"/>
        </p:nvSpPr>
        <p:spPr>
          <a:xfrm>
            <a:off x="905396" y="4571463"/>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737158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29849-1D3E-F411-3495-52379D46DA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Content Placeholder 2">
            <a:extLst>
              <a:ext uri="{FF2B5EF4-FFF2-40B4-BE49-F238E27FC236}">
                <a16:creationId xmlns:a16="http://schemas.microsoft.com/office/drawing/2014/main" id="{5EEF0E30-AFE0-87B1-6679-99458CB7266E}"/>
              </a:ext>
            </a:extLst>
          </p:cNvPr>
          <p:cNvSpPr>
            <a:spLocks noGrp="1"/>
          </p:cNvSpPr>
          <p:nvPr>
            <p:ph idx="1" hasCustomPrompt="1"/>
          </p:nvPr>
        </p:nvSpPr>
        <p:spPr>
          <a:xfrm>
            <a:off x="3933713" y="928556"/>
            <a:ext cx="6837919" cy="5065436"/>
          </a:xfrm>
        </p:spPr>
        <p:txBody>
          <a:bodyPr>
            <a:noAutofit/>
          </a:bodyPr>
          <a:lstStyle>
            <a:lvl1pPr indent="-182880">
              <a:lnSpc>
                <a:spcPts val="3100"/>
              </a:lnSpc>
              <a:defRPr sz="2000" b="0">
                <a:solidFill>
                  <a:schemeClr val="tx1"/>
                </a:solidFill>
              </a:defRPr>
            </a:lvl1pPr>
            <a:lvl2pPr indent="-182880">
              <a:lnSpc>
                <a:spcPts val="3100"/>
              </a:lnSpc>
              <a:defRPr sz="2000">
                <a:solidFill>
                  <a:schemeClr val="tx1"/>
                </a:solidFill>
              </a:defRPr>
            </a:lvl2pPr>
            <a:lvl3pPr indent="-182880">
              <a:lnSpc>
                <a:spcPts val="3100"/>
              </a:lnSpc>
              <a:defRPr sz="2000">
                <a:solidFill>
                  <a:schemeClr val="tx1"/>
                </a:solidFill>
              </a:defRPr>
            </a:lvl3pPr>
            <a:lvl4pPr indent="-182880">
              <a:lnSpc>
                <a:spcPts val="3100"/>
              </a:lnSpc>
              <a:defRPr sz="2000">
                <a:solidFill>
                  <a:schemeClr val="tx1"/>
                </a:solidFill>
              </a:defRPr>
            </a:lvl4pPr>
            <a:lvl5pPr indent="-182880">
              <a:lnSpc>
                <a:spcPts val="3100"/>
              </a:lnSpc>
              <a:defRPr sz="2000">
                <a:solidFill>
                  <a:schemeClr val="tx1"/>
                </a:solidFill>
              </a:defRPr>
            </a:lvl5pPr>
          </a:lstStyle>
          <a:p>
            <a:pPr lvl="0"/>
            <a:r>
              <a:rPr lang="en-US"/>
              <a:t>Click to edit slide text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2A46C9F6-3810-43C4-4AA4-4F6783866F2B}"/>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solidFill>
                <a:latin typeface="Arial" charset="0"/>
                <a:ea typeface="Arial" charset="0"/>
                <a:cs typeface="Arial" charset="0"/>
              </a:rPr>
              <a:pPr algn="r"/>
              <a:t>‹#›</a:t>
            </a:fld>
            <a:endParaRPr lang="en-US" sz="1100">
              <a:solidFill>
                <a:schemeClr val="bg1"/>
              </a:solidFill>
              <a:latin typeface="Arial" charset="0"/>
              <a:ea typeface="Arial" charset="0"/>
              <a:cs typeface="Arial" charset="0"/>
            </a:endParaRPr>
          </a:p>
        </p:txBody>
      </p:sp>
    </p:spTree>
    <p:extLst>
      <p:ext uri="{BB962C8B-B14F-4D97-AF65-F5344CB8AC3E}">
        <p14:creationId xmlns:p14="http://schemas.microsoft.com/office/powerpoint/2010/main" val="23608372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Q&amp;A">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5501CC0-8F4A-0215-1A0A-77D848403B4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16142786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1082675"/>
            <a:ext cx="11017392" cy="48860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919748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Values">
    <p:bg>
      <p:bgPr>
        <a:solidFill>
          <a:schemeClr val="accent1">
            <a:lumMod val="5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BF2CE2-34B0-7AB7-DCEA-E6A8A2CFA92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98533740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blank" preserve="1">
  <p:cSld name="Concluding Slide">
    <p:bg>
      <p:bgPr>
        <a:solidFill>
          <a:srgbClr val="D3461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35D488-F192-134D-9DFC-B3840DF7114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595562" y="2502912"/>
            <a:ext cx="5000877" cy="1852177"/>
          </a:xfrm>
          <a:prstGeom prst="rect">
            <a:avLst/>
          </a:prstGeom>
        </p:spPr>
      </p:pic>
    </p:spTree>
    <p:extLst>
      <p:ext uri="{BB962C8B-B14F-4D97-AF65-F5344CB8AC3E}">
        <p14:creationId xmlns:p14="http://schemas.microsoft.com/office/powerpoint/2010/main" val="322357178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544237" indent="0" algn="ctr">
              <a:buNone/>
              <a:defRPr>
                <a:solidFill>
                  <a:schemeClr val="tx1">
                    <a:tint val="75000"/>
                  </a:schemeClr>
                </a:solidFill>
              </a:defRPr>
            </a:lvl2pPr>
            <a:lvl3pPr marL="1088473" indent="0" algn="ctr">
              <a:buNone/>
              <a:defRPr>
                <a:solidFill>
                  <a:schemeClr val="tx1">
                    <a:tint val="75000"/>
                  </a:schemeClr>
                </a:solidFill>
              </a:defRPr>
            </a:lvl3pPr>
            <a:lvl4pPr marL="1632711" indent="0" algn="ctr">
              <a:buNone/>
              <a:defRPr>
                <a:solidFill>
                  <a:schemeClr val="tx1">
                    <a:tint val="75000"/>
                  </a:schemeClr>
                </a:solidFill>
              </a:defRPr>
            </a:lvl4pPr>
            <a:lvl5pPr marL="2176947" indent="0" algn="ctr">
              <a:buNone/>
              <a:defRPr>
                <a:solidFill>
                  <a:schemeClr val="tx1">
                    <a:tint val="75000"/>
                  </a:schemeClr>
                </a:solidFill>
              </a:defRPr>
            </a:lvl5pPr>
            <a:lvl6pPr marL="2721184" indent="0" algn="ctr">
              <a:buNone/>
              <a:defRPr>
                <a:solidFill>
                  <a:schemeClr val="tx1">
                    <a:tint val="75000"/>
                  </a:schemeClr>
                </a:solidFill>
              </a:defRPr>
            </a:lvl6pPr>
            <a:lvl7pPr marL="3265420" indent="0" algn="ctr">
              <a:buNone/>
              <a:defRPr>
                <a:solidFill>
                  <a:schemeClr val="tx1">
                    <a:tint val="75000"/>
                  </a:schemeClr>
                </a:solidFill>
              </a:defRPr>
            </a:lvl7pPr>
            <a:lvl8pPr marL="3809657" indent="0" algn="ctr">
              <a:buNone/>
              <a:defRPr>
                <a:solidFill>
                  <a:schemeClr val="tx1">
                    <a:tint val="75000"/>
                  </a:schemeClr>
                </a:solidFill>
              </a:defRPr>
            </a:lvl8pPr>
            <a:lvl9pPr marL="435389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573D7F0-69FF-0B4F-BDEF-25B5926AE78B}" type="datetimeFigureOut">
              <a:rPr lang="en-US" smtClean="0"/>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422708-15D2-8D45-8B2C-6CD2EA1E8498}" type="slidenum">
              <a:rPr lang="en-US" smtClean="0"/>
              <a:t>‹#›</a:t>
            </a:fld>
            <a:endParaRPr lang="en-US"/>
          </a:p>
        </p:txBody>
      </p:sp>
    </p:spTree>
    <p:extLst>
      <p:ext uri="{BB962C8B-B14F-4D97-AF65-F5344CB8AC3E}">
        <p14:creationId xmlns:p14="http://schemas.microsoft.com/office/powerpoint/2010/main" val="9195330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Footer Placeholder 1"/>
          <p:cNvSpPr>
            <a:spLocks noGrp="1"/>
          </p:cNvSpPr>
          <p:nvPr>
            <p:ph type="ftr" sz="quarter" idx="14"/>
          </p:nvPr>
        </p:nvSpPr>
        <p:spPr/>
        <p:txBody>
          <a:bodyPr/>
          <a:lstStyle>
            <a:lvl1pPr>
              <a:defRPr>
                <a:solidFill>
                  <a:schemeClr val="tx2"/>
                </a:solidFill>
              </a:defRPr>
            </a:lvl1pPr>
          </a:lstStyle>
          <a:p>
            <a:r>
              <a:rPr lang="en-US" kern="0"/>
              <a:t>Ionis Pharmaceuticals | Confidential</a:t>
            </a:r>
          </a:p>
        </p:txBody>
      </p:sp>
      <p:sp>
        <p:nvSpPr>
          <p:cNvPr id="3" name="Slide Number Placeholder 2"/>
          <p:cNvSpPr>
            <a:spLocks noGrp="1"/>
          </p:cNvSpPr>
          <p:nvPr>
            <p:ph type="sldNum" sz="quarter" idx="15"/>
          </p:nvPr>
        </p:nvSpPr>
        <p:spPr/>
        <p:txBody>
          <a:bodyPr/>
          <a:lstStyle>
            <a:lvl1pPr>
              <a:defRPr>
                <a:solidFill>
                  <a:schemeClr val="tx2"/>
                </a:solidFill>
              </a:defRPr>
            </a:lvl1pPr>
          </a:lstStyle>
          <a:p>
            <a:fld id="{57E68A81-A63B-7E42-A4BA-DED9126C48E6}" type="slidenum">
              <a:rPr lang="en-US" smtClean="0"/>
              <a:pPr/>
              <a:t>‹#›</a:t>
            </a:fld>
            <a:endParaRPr lang="en-US"/>
          </a:p>
        </p:txBody>
      </p:sp>
      <p:sp>
        <p:nvSpPr>
          <p:cNvPr id="6" name="Title 5"/>
          <p:cNvSpPr>
            <a:spLocks noGrp="1"/>
          </p:cNvSpPr>
          <p:nvPr>
            <p:ph type="title"/>
          </p:nvPr>
        </p:nvSpPr>
        <p:spPr/>
        <p:txBody>
          <a:bodyPr/>
          <a:lstStyle>
            <a:lvl1pPr>
              <a:defRPr>
                <a:solidFill>
                  <a:schemeClr val="bg2">
                    <a:lumMod val="50000"/>
                  </a:schemeClr>
                </a:solidFill>
              </a:defRPr>
            </a:lvl1pPr>
          </a:lstStyle>
          <a:p>
            <a:r>
              <a:rPr lang="en-US"/>
              <a:t>Click to edit Master title style</a:t>
            </a:r>
          </a:p>
        </p:txBody>
      </p:sp>
      <p:sp>
        <p:nvSpPr>
          <p:cNvPr id="9" name="Content Placeholder 8"/>
          <p:cNvSpPr>
            <a:spLocks noGrp="1"/>
          </p:cNvSpPr>
          <p:nvPr>
            <p:ph sz="quarter" idx="16"/>
          </p:nvPr>
        </p:nvSpPr>
        <p:spPr>
          <a:xfrm>
            <a:off x="469901" y="1420813"/>
            <a:ext cx="11239499" cy="4799012"/>
          </a:xfrm>
        </p:spPr>
        <p:txBody>
          <a:bodyPr/>
          <a:lstStyle>
            <a:lvl1pPr>
              <a:defRPr>
                <a:solidFill>
                  <a:schemeClr val="bg2">
                    <a:lumMod val="50000"/>
                  </a:schemeClr>
                </a:solidFill>
              </a:defRPr>
            </a:lvl1pPr>
            <a:lvl2pPr>
              <a:defRPr>
                <a:solidFill>
                  <a:schemeClr val="bg2">
                    <a:lumMod val="50000"/>
                  </a:schemeClr>
                </a:solidFill>
              </a:defRPr>
            </a:lvl2pPr>
            <a:lvl3pPr>
              <a:defRPr>
                <a:solidFill>
                  <a:schemeClr val="bg2">
                    <a:lumMod val="50000"/>
                  </a:schemeClr>
                </a:solidFill>
              </a:defRPr>
            </a:lvl3pPr>
            <a:lvl4pPr>
              <a:defRPr>
                <a:solidFill>
                  <a:schemeClr val="bg2">
                    <a:lumMod val="50000"/>
                  </a:schemeClr>
                </a:solidFill>
              </a:defRPr>
            </a:lvl4pPr>
            <a:lvl5pPr>
              <a:defRPr>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4BD8053F-DEF4-48EF-B92B-9B963936659A}"/>
              </a:ext>
            </a:extLst>
          </p:cNvPr>
          <p:cNvCxnSpPr>
            <a:cxnSpLocks/>
          </p:cNvCxnSpPr>
          <p:nvPr userDrawn="1"/>
        </p:nvCxnSpPr>
        <p:spPr>
          <a:xfrm>
            <a:off x="428625" y="1336344"/>
            <a:ext cx="11763375" cy="0"/>
          </a:xfrm>
          <a:prstGeom prst="line">
            <a:avLst/>
          </a:prstGeom>
          <a:ln w="127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75258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C55A4-9A31-DF52-A8FE-2D6D0803F56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1D55A0-32D1-CE31-52F9-904C8ECC704F}"/>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C450DD54-A1F4-41C1-6D0F-D309F986F056}"/>
              </a:ext>
            </a:extLst>
          </p:cNvPr>
          <p:cNvSpPr>
            <a:spLocks noGrp="1"/>
          </p:cNvSpPr>
          <p:nvPr>
            <p:ph type="ftr" sz="quarter" idx="11"/>
          </p:nvPr>
        </p:nvSpPr>
        <p:spPr/>
        <p:txBody>
          <a:bodyPr/>
          <a:lstStyle/>
          <a:p>
            <a:r>
              <a:rPr lang="en-US"/>
              <a:t>Ionis Confidential</a:t>
            </a:r>
          </a:p>
        </p:txBody>
      </p:sp>
      <p:sp>
        <p:nvSpPr>
          <p:cNvPr id="5" name="Slide Number Placeholder 4">
            <a:extLst>
              <a:ext uri="{FF2B5EF4-FFF2-40B4-BE49-F238E27FC236}">
                <a16:creationId xmlns:a16="http://schemas.microsoft.com/office/drawing/2014/main" id="{D8A1151B-FCA7-45A7-14EE-99CFD5D1E455}"/>
              </a:ext>
            </a:extLst>
          </p:cNvPr>
          <p:cNvSpPr>
            <a:spLocks noGrp="1"/>
          </p:cNvSpPr>
          <p:nvPr>
            <p:ph type="sldNum" sz="quarter" idx="12"/>
          </p:nvPr>
        </p:nvSpPr>
        <p:spPr/>
        <p:txBody>
          <a:bodyPr/>
          <a:lstStyle/>
          <a:p>
            <a:fld id="{165B1FDA-96D9-4B6C-93F0-41FFECC96347}" type="slidenum">
              <a:rPr lang="en-US" smtClean="0"/>
              <a:t>‹#›</a:t>
            </a:fld>
            <a:endParaRPr lang="en-US"/>
          </a:p>
        </p:txBody>
      </p:sp>
    </p:spTree>
    <p:extLst>
      <p:ext uri="{BB962C8B-B14F-4D97-AF65-F5344CB8AC3E}">
        <p14:creationId xmlns:p14="http://schemas.microsoft.com/office/powerpoint/2010/main" val="165263291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15" name="Content Placeholder 14"/>
          <p:cNvSpPr>
            <a:spLocks noGrp="1"/>
          </p:cNvSpPr>
          <p:nvPr>
            <p:ph sz="quarter" idx="13"/>
          </p:nvPr>
        </p:nvSpPr>
        <p:spPr>
          <a:xfrm>
            <a:off x="469903" y="2174879"/>
            <a:ext cx="5550840" cy="4048123"/>
          </a:xfrm>
        </p:spPr>
        <p:txBody>
          <a:bodyPr/>
          <a:lstStyle>
            <a:lvl1pPr>
              <a:defRPr sz="2200">
                <a:solidFill>
                  <a:schemeClr val="bg2">
                    <a:lumMod val="50000"/>
                  </a:schemeClr>
                </a:solidFill>
              </a:defRPr>
            </a:lvl1pPr>
            <a:lvl2pPr>
              <a:defRPr sz="1800">
                <a:solidFill>
                  <a:schemeClr val="bg2">
                    <a:lumMod val="50000"/>
                  </a:schemeClr>
                </a:solidFill>
              </a:defRPr>
            </a:lvl2pPr>
            <a:lvl3pPr>
              <a:defRPr sz="1600">
                <a:solidFill>
                  <a:schemeClr val="bg2">
                    <a:lumMod val="50000"/>
                  </a:schemeClr>
                </a:solidFill>
              </a:defRPr>
            </a:lvl3pPr>
            <a:lvl4pPr>
              <a:defRPr sz="1600">
                <a:solidFill>
                  <a:schemeClr val="bg2">
                    <a:lumMod val="50000"/>
                  </a:schemeClr>
                </a:solidFill>
              </a:defRPr>
            </a:lvl4pPr>
            <a:lvl5pPr>
              <a:defRPr sz="160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4"/>
          <p:cNvSpPr>
            <a:spLocks noGrp="1"/>
          </p:cNvSpPr>
          <p:nvPr>
            <p:ph sz="quarter" idx="14"/>
          </p:nvPr>
        </p:nvSpPr>
        <p:spPr>
          <a:xfrm>
            <a:off x="6158560" y="2174877"/>
            <a:ext cx="5550840" cy="4048124"/>
          </a:xfrm>
        </p:spPr>
        <p:txBody>
          <a:bodyPr/>
          <a:lstStyle>
            <a:lvl1pPr>
              <a:defRPr sz="2200">
                <a:solidFill>
                  <a:schemeClr val="bg2">
                    <a:lumMod val="50000"/>
                  </a:schemeClr>
                </a:solidFill>
              </a:defRPr>
            </a:lvl1pPr>
            <a:lvl2pPr>
              <a:defRPr sz="1800">
                <a:solidFill>
                  <a:schemeClr val="bg2">
                    <a:lumMod val="50000"/>
                  </a:schemeClr>
                </a:solidFill>
              </a:defRPr>
            </a:lvl2pPr>
            <a:lvl3pPr>
              <a:defRPr sz="1600">
                <a:solidFill>
                  <a:schemeClr val="bg2">
                    <a:lumMod val="50000"/>
                  </a:schemeClr>
                </a:solidFill>
              </a:defRPr>
            </a:lvl3pPr>
            <a:lvl4pPr>
              <a:defRPr sz="1600">
                <a:solidFill>
                  <a:schemeClr val="bg2">
                    <a:lumMod val="50000"/>
                  </a:schemeClr>
                </a:solidFill>
              </a:defRPr>
            </a:lvl4pPr>
            <a:lvl5pPr>
              <a:defRPr sz="160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idx="1"/>
          </p:nvPr>
        </p:nvSpPr>
        <p:spPr>
          <a:xfrm>
            <a:off x="471202" y="1436336"/>
            <a:ext cx="5525316" cy="639762"/>
          </a:xfrm>
        </p:spPr>
        <p:txBody>
          <a:bodyPr anchor="b">
            <a:noAutofit/>
          </a:bodyPr>
          <a:lstStyle>
            <a:lvl1pPr marL="0" indent="0" algn="ctr">
              <a:buNone/>
              <a:defRPr sz="2200" b="1">
                <a:solidFill>
                  <a:schemeClr val="bg2">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2"/>
          <p:cNvSpPr>
            <a:spLocks noGrp="1"/>
          </p:cNvSpPr>
          <p:nvPr>
            <p:ph type="body" idx="15"/>
          </p:nvPr>
        </p:nvSpPr>
        <p:spPr>
          <a:xfrm>
            <a:off x="6158560" y="1436336"/>
            <a:ext cx="5550840" cy="639762"/>
          </a:xfrm>
        </p:spPr>
        <p:txBody>
          <a:bodyPr anchor="b">
            <a:noAutofit/>
          </a:bodyPr>
          <a:lstStyle>
            <a:lvl1pPr marL="0" indent="0" algn="ctr">
              <a:buNone/>
              <a:defRPr sz="2200" b="1">
                <a:solidFill>
                  <a:schemeClr val="bg2">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Footer Placeholder 1"/>
          <p:cNvSpPr>
            <a:spLocks noGrp="1"/>
          </p:cNvSpPr>
          <p:nvPr>
            <p:ph type="ftr" sz="quarter" idx="16"/>
          </p:nvPr>
        </p:nvSpPr>
        <p:spPr/>
        <p:txBody>
          <a:bodyPr/>
          <a:lstStyle>
            <a:lvl1pPr>
              <a:defRPr>
                <a:solidFill>
                  <a:schemeClr val="tx2"/>
                </a:solidFill>
              </a:defRPr>
            </a:lvl1pPr>
          </a:lstStyle>
          <a:p>
            <a:r>
              <a:rPr lang="en-US" kern="0"/>
              <a:t>Ionis Pharmaceuticals | Confidential</a:t>
            </a:r>
          </a:p>
        </p:txBody>
      </p:sp>
      <p:sp>
        <p:nvSpPr>
          <p:cNvPr id="3" name="Slide Number Placeholder 2"/>
          <p:cNvSpPr>
            <a:spLocks noGrp="1"/>
          </p:cNvSpPr>
          <p:nvPr>
            <p:ph type="sldNum" sz="quarter" idx="17"/>
          </p:nvPr>
        </p:nvSpPr>
        <p:spPr/>
        <p:txBody>
          <a:bodyPr/>
          <a:lstStyle>
            <a:lvl1pPr>
              <a:defRPr>
                <a:solidFill>
                  <a:schemeClr val="tx2"/>
                </a:solidFill>
              </a:defRPr>
            </a:lvl1pPr>
          </a:lstStyle>
          <a:p>
            <a:fld id="{57E68A81-A63B-7E42-A4BA-DED9126C48E6}" type="slidenum">
              <a:rPr lang="en-US" smtClean="0"/>
              <a:pPr/>
              <a:t>‹#›</a:t>
            </a:fld>
            <a:endParaRPr lang="en-US"/>
          </a:p>
        </p:txBody>
      </p:sp>
      <p:sp>
        <p:nvSpPr>
          <p:cNvPr id="4" name="Title 3"/>
          <p:cNvSpPr>
            <a:spLocks noGrp="1"/>
          </p:cNvSpPr>
          <p:nvPr>
            <p:ph type="title"/>
          </p:nvPr>
        </p:nvSpPr>
        <p:spPr/>
        <p:txBody>
          <a:bodyPr/>
          <a:lstStyle/>
          <a:p>
            <a:r>
              <a:rPr lang="en-US"/>
              <a:t>Click to edit Master title style</a:t>
            </a:r>
          </a:p>
        </p:txBody>
      </p:sp>
      <p:cxnSp>
        <p:nvCxnSpPr>
          <p:cNvPr id="9" name="Straight Connector 8">
            <a:extLst>
              <a:ext uri="{FF2B5EF4-FFF2-40B4-BE49-F238E27FC236}">
                <a16:creationId xmlns:a16="http://schemas.microsoft.com/office/drawing/2014/main" id="{953FEB70-43B4-4E2F-B2F3-210007572DE4}"/>
              </a:ext>
            </a:extLst>
          </p:cNvPr>
          <p:cNvCxnSpPr>
            <a:cxnSpLocks/>
          </p:cNvCxnSpPr>
          <p:nvPr userDrawn="1"/>
        </p:nvCxnSpPr>
        <p:spPr>
          <a:xfrm>
            <a:off x="428625" y="1336344"/>
            <a:ext cx="11763375" cy="0"/>
          </a:xfrm>
          <a:prstGeom prst="line">
            <a:avLst/>
          </a:prstGeom>
          <a:ln w="127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2428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451DCE2-A3FA-7420-23AC-7B01D637DC26}"/>
              </a:ext>
            </a:extLst>
          </p:cNvPr>
          <p:cNvSpPr>
            <a:spLocks noGrp="1"/>
          </p:cNvSpPr>
          <p:nvPr>
            <p:ph type="body" idx="1"/>
          </p:nvPr>
        </p:nvSpPr>
        <p:spPr>
          <a:xfrm>
            <a:off x="304800" y="1257300"/>
            <a:ext cx="5692775" cy="700198"/>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AE51EE-5BE0-FAFB-3149-11870AA02780}"/>
              </a:ext>
            </a:extLst>
          </p:cNvPr>
          <p:cNvSpPr>
            <a:spLocks noGrp="1"/>
          </p:cNvSpPr>
          <p:nvPr>
            <p:ph sz="half" idx="2"/>
          </p:nvPr>
        </p:nvSpPr>
        <p:spPr>
          <a:xfrm>
            <a:off x="304800" y="2041451"/>
            <a:ext cx="5692775" cy="43212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C038FE7-7A75-51C1-E6CF-A9532F63EAF9}"/>
              </a:ext>
            </a:extLst>
          </p:cNvPr>
          <p:cNvSpPr>
            <a:spLocks noGrp="1"/>
          </p:cNvSpPr>
          <p:nvPr>
            <p:ph type="body" sz="quarter" idx="3"/>
          </p:nvPr>
        </p:nvSpPr>
        <p:spPr>
          <a:xfrm>
            <a:off x="6166389" y="1257300"/>
            <a:ext cx="5720811" cy="700198"/>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A3DD3E-7A95-DE31-82FB-E37D1D48FC16}"/>
              </a:ext>
            </a:extLst>
          </p:cNvPr>
          <p:cNvSpPr>
            <a:spLocks noGrp="1"/>
          </p:cNvSpPr>
          <p:nvPr>
            <p:ph sz="quarter" idx="4"/>
          </p:nvPr>
        </p:nvSpPr>
        <p:spPr>
          <a:xfrm>
            <a:off x="6166389" y="2041451"/>
            <a:ext cx="5720811" cy="43212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AFB7B6-B4DB-C57C-7197-14C711E4984C}"/>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B6E1543C-BAA2-4BBD-5F4A-1A522C78056A}"/>
              </a:ext>
            </a:extLst>
          </p:cNvPr>
          <p:cNvSpPr>
            <a:spLocks noGrp="1"/>
          </p:cNvSpPr>
          <p:nvPr>
            <p:ph type="ftr" sz="quarter" idx="11"/>
          </p:nvPr>
        </p:nvSpPr>
        <p:spPr/>
        <p:txBody>
          <a:bodyPr/>
          <a:lstStyle/>
          <a:p>
            <a:r>
              <a:rPr lang="en-US"/>
              <a:t>Ionis Confidential</a:t>
            </a:r>
          </a:p>
        </p:txBody>
      </p:sp>
      <p:sp>
        <p:nvSpPr>
          <p:cNvPr id="9" name="Slide Number Placeholder 8">
            <a:extLst>
              <a:ext uri="{FF2B5EF4-FFF2-40B4-BE49-F238E27FC236}">
                <a16:creationId xmlns:a16="http://schemas.microsoft.com/office/drawing/2014/main" id="{17820D22-DAF5-4BC2-2E43-6FE99BE59539}"/>
              </a:ext>
            </a:extLst>
          </p:cNvPr>
          <p:cNvSpPr>
            <a:spLocks noGrp="1"/>
          </p:cNvSpPr>
          <p:nvPr>
            <p:ph type="sldNum" sz="quarter" idx="12"/>
          </p:nvPr>
        </p:nvSpPr>
        <p:spPr/>
        <p:txBody>
          <a:bodyPr/>
          <a:lstStyle/>
          <a:p>
            <a:fld id="{165B1FDA-96D9-4B6C-93F0-41FFECC96347}" type="slidenum">
              <a:rPr lang="en-US" smtClean="0"/>
              <a:t>‹#›</a:t>
            </a:fld>
            <a:endParaRPr lang="en-US"/>
          </a:p>
        </p:txBody>
      </p:sp>
      <p:sp>
        <p:nvSpPr>
          <p:cNvPr id="10" name="Title 9">
            <a:extLst>
              <a:ext uri="{FF2B5EF4-FFF2-40B4-BE49-F238E27FC236}">
                <a16:creationId xmlns:a16="http://schemas.microsoft.com/office/drawing/2014/main" id="{456B0600-EC8D-9439-15A2-FCCF8A8CA979}"/>
              </a:ext>
            </a:extLst>
          </p:cNvPr>
          <p:cNvSpPr>
            <a:spLocks noGrp="1"/>
          </p:cNvSpPr>
          <p:nvPr>
            <p:ph type="title"/>
          </p:nvPr>
        </p:nvSpPr>
        <p:spPr>
          <a:xfrm>
            <a:off x="304800" y="304800"/>
            <a:ext cx="11582400" cy="790738"/>
          </a:xfrm>
        </p:spPr>
        <p:txBody>
          <a:bodyPr/>
          <a:lstStyle/>
          <a:p>
            <a:r>
              <a:rPr lang="en-US"/>
              <a:t>Click to edit Master title style</a:t>
            </a:r>
          </a:p>
        </p:txBody>
      </p:sp>
    </p:spTree>
    <p:extLst>
      <p:ext uri="{BB962C8B-B14F-4D97-AF65-F5344CB8AC3E}">
        <p14:creationId xmlns:p14="http://schemas.microsoft.com/office/powerpoint/2010/main" val="5123927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Footer Placeholder 1"/>
          <p:cNvSpPr>
            <a:spLocks noGrp="1"/>
          </p:cNvSpPr>
          <p:nvPr>
            <p:ph type="ftr" sz="quarter" idx="14"/>
          </p:nvPr>
        </p:nvSpPr>
        <p:spPr>
          <a:xfrm>
            <a:off x="1752600" y="6238141"/>
            <a:ext cx="3653536" cy="273784"/>
          </a:xfrm>
        </p:spPr>
        <p:txBody>
          <a:bodyPr vert="horz" wrap="none" lIns="0" tIns="0" rIns="0" bIns="0" rtlCol="0" anchor="b"/>
          <a:lstStyle>
            <a:lvl1pPr>
              <a:defRPr lang="en-US" kern="0" smtClean="0"/>
            </a:lvl1pPr>
          </a:lstStyle>
          <a:p>
            <a:pPr algn="l"/>
            <a:r>
              <a:rPr lang="en-US"/>
              <a:t>IONIS PHARMACEUTICALS   ///   CONFIDENTIAL</a:t>
            </a:r>
          </a:p>
        </p:txBody>
      </p:sp>
      <p:sp>
        <p:nvSpPr>
          <p:cNvPr id="3" name="Slide Number Placeholder 2"/>
          <p:cNvSpPr>
            <a:spLocks noGrp="1"/>
          </p:cNvSpPr>
          <p:nvPr>
            <p:ph type="sldNum" sz="quarter" idx="15"/>
          </p:nvPr>
        </p:nvSpPr>
        <p:spPr/>
        <p:txBody>
          <a:bodyPr/>
          <a:lstStyle/>
          <a:p>
            <a:fld id="{57E68A81-A63B-7E42-A4BA-DED9126C48E6}" type="slidenum">
              <a:rPr lang="en-US" smtClean="0"/>
              <a:pPr/>
              <a:t>‹#›</a:t>
            </a:fld>
            <a:endParaRPr lang="en-US"/>
          </a:p>
        </p:txBody>
      </p:sp>
      <p:sp>
        <p:nvSpPr>
          <p:cNvPr id="6" name="Title 5"/>
          <p:cNvSpPr>
            <a:spLocks noGrp="1"/>
          </p:cNvSpPr>
          <p:nvPr>
            <p:ph type="title"/>
          </p:nvPr>
        </p:nvSpPr>
        <p:spPr>
          <a:xfrm>
            <a:off x="355600" y="76808"/>
            <a:ext cx="11399839" cy="1172872"/>
          </a:xfrm>
        </p:spPr>
        <p:txBody>
          <a:bodyPr/>
          <a:lstStyle>
            <a:lvl1pPr>
              <a:defRPr b="1"/>
            </a:lvl1pPr>
          </a:lstStyle>
          <a:p>
            <a:r>
              <a:rPr lang="en-US"/>
              <a:t>Click to edit Master title style</a:t>
            </a:r>
          </a:p>
        </p:txBody>
      </p:sp>
      <p:sp>
        <p:nvSpPr>
          <p:cNvPr id="9" name="Content Placeholder 8"/>
          <p:cNvSpPr>
            <a:spLocks noGrp="1"/>
          </p:cNvSpPr>
          <p:nvPr>
            <p:ph sz="quarter" idx="16"/>
          </p:nvPr>
        </p:nvSpPr>
        <p:spPr>
          <a:xfrm>
            <a:off x="355600" y="1371601"/>
            <a:ext cx="11399839" cy="47037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D32DDACE-D5F3-4AD7-A540-412C3A2900FF}"/>
              </a:ext>
            </a:extLst>
          </p:cNvPr>
          <p:cNvCxnSpPr>
            <a:cxnSpLocks/>
          </p:cNvCxnSpPr>
          <p:nvPr userDrawn="1"/>
        </p:nvCxnSpPr>
        <p:spPr>
          <a:xfrm>
            <a:off x="428625" y="1336344"/>
            <a:ext cx="11763375" cy="0"/>
          </a:xfrm>
          <a:prstGeom prst="line">
            <a:avLst/>
          </a:prstGeom>
          <a:ln w="127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642882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lvl1pPr>
              <a:defRPr>
                <a:solidFill>
                  <a:schemeClr val="tx2"/>
                </a:solidFill>
              </a:defRPr>
            </a:lvl1pPr>
          </a:lstStyle>
          <a:p>
            <a:r>
              <a:rPr lang="en-US" kern="0"/>
              <a:t>Ionis Pharmaceuticals | Confidential</a:t>
            </a:r>
          </a:p>
        </p:txBody>
      </p:sp>
      <p:sp>
        <p:nvSpPr>
          <p:cNvPr id="3" name="Slide Number Placeholder 2"/>
          <p:cNvSpPr>
            <a:spLocks noGrp="1"/>
          </p:cNvSpPr>
          <p:nvPr>
            <p:ph type="sldNum" sz="quarter" idx="16"/>
          </p:nvPr>
        </p:nvSpPr>
        <p:spPr/>
        <p:txBody>
          <a:bodyPr/>
          <a:lstStyle>
            <a:lvl1pPr>
              <a:defRPr>
                <a:solidFill>
                  <a:schemeClr val="tx2"/>
                </a:solidFill>
              </a:defRPr>
            </a:lvl1pPr>
          </a:lstStyle>
          <a:p>
            <a:fld id="{57E68A81-A63B-7E42-A4BA-DED9126C48E6}" type="slidenum">
              <a:rPr lang="en-US" smtClean="0"/>
              <a:pPr/>
              <a:t>‹#›</a:t>
            </a:fld>
            <a:endParaRPr lang="en-US"/>
          </a:p>
        </p:txBody>
      </p:sp>
      <p:sp>
        <p:nvSpPr>
          <p:cNvPr id="4" name="Title 3"/>
          <p:cNvSpPr>
            <a:spLocks noGrp="1"/>
          </p:cNvSpPr>
          <p:nvPr>
            <p:ph type="title"/>
          </p:nvPr>
        </p:nvSpPr>
        <p:spPr/>
        <p:txBody>
          <a:bodyPr/>
          <a:lstStyle/>
          <a:p>
            <a:r>
              <a:rPr lang="en-US"/>
              <a:t>Click to edit Master title style</a:t>
            </a:r>
          </a:p>
        </p:txBody>
      </p:sp>
      <p:sp>
        <p:nvSpPr>
          <p:cNvPr id="6" name="Content Placeholder 5"/>
          <p:cNvSpPr>
            <a:spLocks noGrp="1"/>
          </p:cNvSpPr>
          <p:nvPr>
            <p:ph sz="quarter" idx="17"/>
          </p:nvPr>
        </p:nvSpPr>
        <p:spPr>
          <a:xfrm>
            <a:off x="469901" y="1420635"/>
            <a:ext cx="5553059" cy="4800600"/>
          </a:xfrm>
        </p:spPr>
        <p:txBody>
          <a:bodyPr/>
          <a:lstStyle>
            <a:lvl1pPr>
              <a:defRPr>
                <a:solidFill>
                  <a:schemeClr val="bg2">
                    <a:lumMod val="50000"/>
                  </a:schemeClr>
                </a:solidFill>
              </a:defRPr>
            </a:lvl1pPr>
            <a:lvl2pPr>
              <a:defRPr>
                <a:solidFill>
                  <a:schemeClr val="bg2">
                    <a:lumMod val="50000"/>
                  </a:schemeClr>
                </a:solidFill>
              </a:defRPr>
            </a:lvl2pPr>
            <a:lvl3pPr>
              <a:defRPr>
                <a:solidFill>
                  <a:schemeClr val="bg2">
                    <a:lumMod val="50000"/>
                  </a:schemeClr>
                </a:solidFill>
              </a:defRPr>
            </a:lvl3pPr>
            <a:lvl4pPr>
              <a:defRPr>
                <a:solidFill>
                  <a:schemeClr val="bg2">
                    <a:lumMod val="50000"/>
                  </a:schemeClr>
                </a:solidFill>
              </a:defRPr>
            </a:lvl4pPr>
            <a:lvl5pPr>
              <a:defRPr>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5"/>
          <p:cNvSpPr>
            <a:spLocks noGrp="1"/>
          </p:cNvSpPr>
          <p:nvPr>
            <p:ph sz="quarter" idx="18"/>
          </p:nvPr>
        </p:nvSpPr>
        <p:spPr>
          <a:xfrm>
            <a:off x="6156341" y="1420636"/>
            <a:ext cx="5553059" cy="4800600"/>
          </a:xfrm>
        </p:spPr>
        <p:txBody>
          <a:bodyPr/>
          <a:lstStyle>
            <a:lvl1pPr>
              <a:defRPr>
                <a:solidFill>
                  <a:schemeClr val="bg2">
                    <a:lumMod val="50000"/>
                  </a:schemeClr>
                </a:solidFill>
              </a:defRPr>
            </a:lvl1pPr>
            <a:lvl2pPr>
              <a:defRPr>
                <a:solidFill>
                  <a:schemeClr val="bg2">
                    <a:lumMod val="50000"/>
                  </a:schemeClr>
                </a:solidFill>
              </a:defRPr>
            </a:lvl2pPr>
            <a:lvl3pPr>
              <a:defRPr>
                <a:solidFill>
                  <a:schemeClr val="bg2">
                    <a:lumMod val="50000"/>
                  </a:schemeClr>
                </a:solidFill>
              </a:defRPr>
            </a:lvl3pPr>
            <a:lvl4pPr>
              <a:defRPr>
                <a:solidFill>
                  <a:schemeClr val="bg2">
                    <a:lumMod val="50000"/>
                  </a:schemeClr>
                </a:solidFill>
              </a:defRPr>
            </a:lvl4pPr>
            <a:lvl5pPr>
              <a:defRPr>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6228F2D5-2B0E-4910-809D-B47F82243C8B}"/>
              </a:ext>
            </a:extLst>
          </p:cNvPr>
          <p:cNvCxnSpPr>
            <a:cxnSpLocks/>
          </p:cNvCxnSpPr>
          <p:nvPr userDrawn="1"/>
        </p:nvCxnSpPr>
        <p:spPr>
          <a:xfrm>
            <a:off x="428625" y="1336344"/>
            <a:ext cx="11763375" cy="0"/>
          </a:xfrm>
          <a:prstGeom prst="line">
            <a:avLst/>
          </a:prstGeom>
          <a:ln w="127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56449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Titeldia">
    <p:spTree>
      <p:nvGrpSpPr>
        <p:cNvPr id="1" name=""/>
        <p:cNvGrpSpPr/>
        <p:nvPr/>
      </p:nvGrpSpPr>
      <p:grpSpPr>
        <a:xfrm>
          <a:off x="0" y="0"/>
          <a:ext cx="0" cy="0"/>
          <a:chOff x="0" y="0"/>
          <a:chExt cx="0" cy="0"/>
        </a:xfrm>
      </p:grpSpPr>
      <p:pic>
        <p:nvPicPr>
          <p:cNvPr id="5" name="Afbeelding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3200" cy="6864771"/>
          </a:xfrm>
          <a:prstGeom prst="rect">
            <a:avLst/>
          </a:prstGeom>
        </p:spPr>
      </p:pic>
      <p:sp>
        <p:nvSpPr>
          <p:cNvPr id="9" name="Tijdelijke aanduiding voor afbeelding 8"/>
          <p:cNvSpPr>
            <a:spLocks noGrp="1"/>
          </p:cNvSpPr>
          <p:nvPr>
            <p:ph type="pic" sz="quarter" idx="13"/>
          </p:nvPr>
        </p:nvSpPr>
        <p:spPr>
          <a:xfrm>
            <a:off x="0" y="1386000"/>
            <a:ext cx="12192000" cy="5490000"/>
          </a:xfrm>
        </p:spPr>
        <p:txBody>
          <a:bodyPr/>
          <a:lstStyle/>
          <a:p>
            <a:r>
              <a:rPr lang="nl-NL"/>
              <a:t>Klik op het pictogram als u een afbeelding wilt toevoegen</a:t>
            </a:r>
            <a:endParaRPr lang="nl-NL" dirty="0"/>
          </a:p>
        </p:txBody>
      </p:sp>
      <p:sp>
        <p:nvSpPr>
          <p:cNvPr id="2" name="Title 1"/>
          <p:cNvSpPr>
            <a:spLocks noGrp="1"/>
          </p:cNvSpPr>
          <p:nvPr>
            <p:ph type="ctrTitle"/>
          </p:nvPr>
        </p:nvSpPr>
        <p:spPr>
          <a:xfrm>
            <a:off x="480000" y="4320000"/>
            <a:ext cx="10363200" cy="2387600"/>
          </a:xfrm>
        </p:spPr>
        <p:txBody>
          <a:bodyPr lIns="0" tIns="0" rIns="0" bIns="0" anchor="t" anchorCtr="0">
            <a:noAutofit/>
          </a:bodyPr>
          <a:lstStyle>
            <a:lvl1pPr algn="l">
              <a:lnSpc>
                <a:spcPts val="6500"/>
              </a:lnSpc>
              <a:defRPr sz="5500" b="1" baseline="0">
                <a:solidFill>
                  <a:srgbClr val="FFFFFF"/>
                </a:solidFill>
                <a:latin typeface="+mn-lt"/>
              </a:defRPr>
            </a:lvl1pPr>
          </a:lstStyle>
          <a:p>
            <a:r>
              <a:rPr lang="nl-NL"/>
              <a:t>Klik om de stijl te bewerken</a:t>
            </a:r>
            <a:endParaRPr lang="en-US" dirty="0"/>
          </a:p>
        </p:txBody>
      </p:sp>
      <p:sp>
        <p:nvSpPr>
          <p:cNvPr id="3" name="Subtitle 2"/>
          <p:cNvSpPr>
            <a:spLocks noGrp="1"/>
          </p:cNvSpPr>
          <p:nvPr>
            <p:ph type="subTitle" idx="1"/>
          </p:nvPr>
        </p:nvSpPr>
        <p:spPr>
          <a:xfrm>
            <a:off x="480000" y="270000"/>
            <a:ext cx="7296000" cy="540000"/>
          </a:xfrm>
        </p:spPr>
        <p:txBody>
          <a:bodyPr lIns="0" tIns="0" rIns="0" bIns="0" anchor="b" anchorCtr="0">
            <a:noAutofit/>
          </a:bodyPr>
          <a:lstStyle>
            <a:lvl1pPr marL="0" indent="0" algn="l">
              <a:lnSpc>
                <a:spcPts val="2200"/>
              </a:lnSpc>
              <a:spcBef>
                <a:spcPts val="0"/>
              </a:spcBef>
              <a:buNone/>
              <a:defRPr sz="1700" baseline="0">
                <a:solidFill>
                  <a:srgbClr val="144196"/>
                </a:solidFill>
                <a:latin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en-US" dirty="0"/>
          </a:p>
        </p:txBody>
      </p:sp>
      <p:sp>
        <p:nvSpPr>
          <p:cNvPr id="14" name="Tijdelijke aanduiding voor afbeelding 12"/>
          <p:cNvSpPr>
            <a:spLocks noGrp="1"/>
          </p:cNvSpPr>
          <p:nvPr>
            <p:ph type="pic" sz="quarter" idx="15" hasCustomPrompt="1"/>
          </p:nvPr>
        </p:nvSpPr>
        <p:spPr>
          <a:xfrm>
            <a:off x="10080000" y="4878000"/>
            <a:ext cx="1620000" cy="1620000"/>
          </a:xfrm>
          <a:blipFill>
            <a:blip r:embed="rId3"/>
            <a:stretch>
              <a:fillRect/>
            </a:stretch>
          </a:blipFill>
        </p:spPr>
        <p:txBody>
          <a:bodyPr/>
          <a:lstStyle>
            <a:lvl1pPr marL="0" indent="0">
              <a:buFontTx/>
              <a:buNone/>
              <a:defRPr sz="800" baseline="0"/>
            </a:lvl1pPr>
          </a:lstStyle>
          <a:p>
            <a:r>
              <a:rPr lang="nl-NL" dirty="0"/>
              <a:t> </a:t>
            </a:r>
          </a:p>
        </p:txBody>
      </p:sp>
    </p:spTree>
    <p:extLst>
      <p:ext uri="{BB962C8B-B14F-4D97-AF65-F5344CB8AC3E}">
        <p14:creationId xmlns:p14="http://schemas.microsoft.com/office/powerpoint/2010/main" val="586717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2175567"/>
            <a:ext cx="5257800" cy="3793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a:extLst>
              <a:ext uri="{FF2B5EF4-FFF2-40B4-BE49-F238E27FC236}">
                <a16:creationId xmlns:a16="http://schemas.microsoft.com/office/drawing/2014/main" id="{A2B577B1-0A9C-FB4E-A51A-A04A3ED4C49B}"/>
              </a:ext>
            </a:extLst>
          </p:cNvPr>
          <p:cNvSpPr>
            <a:spLocks noGrp="1"/>
          </p:cNvSpPr>
          <p:nvPr>
            <p:ph type="body" idx="10"/>
          </p:nvPr>
        </p:nvSpPr>
        <p:spPr>
          <a:xfrm>
            <a:off x="839788" y="1093023"/>
            <a:ext cx="5256212" cy="82391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ext Placeholder 4">
            <a:extLst>
              <a:ext uri="{FF2B5EF4-FFF2-40B4-BE49-F238E27FC236}">
                <a16:creationId xmlns:a16="http://schemas.microsoft.com/office/drawing/2014/main" id="{0686383A-3E4F-A347-9005-04025094F4CF}"/>
              </a:ext>
            </a:extLst>
          </p:cNvPr>
          <p:cNvSpPr>
            <a:spLocks noGrp="1"/>
          </p:cNvSpPr>
          <p:nvPr>
            <p:ph type="body" sz="quarter" idx="3"/>
          </p:nvPr>
        </p:nvSpPr>
        <p:spPr>
          <a:xfrm>
            <a:off x="6599379" y="1093023"/>
            <a:ext cx="5256212" cy="82391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Content Placeholder 5">
            <a:extLst>
              <a:ext uri="{FF2B5EF4-FFF2-40B4-BE49-F238E27FC236}">
                <a16:creationId xmlns:a16="http://schemas.microsoft.com/office/drawing/2014/main" id="{82FE4F92-3714-AE4B-8164-A4E1F3E7D284}"/>
              </a:ext>
            </a:extLst>
          </p:cNvPr>
          <p:cNvSpPr>
            <a:spLocks noGrp="1"/>
          </p:cNvSpPr>
          <p:nvPr>
            <p:ph sz="quarter" idx="4"/>
          </p:nvPr>
        </p:nvSpPr>
        <p:spPr>
          <a:xfrm>
            <a:off x="6599379" y="2175567"/>
            <a:ext cx="5256212" cy="3793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802027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dirty="0"/>
          </a:p>
        </p:txBody>
      </p:sp>
      <p:sp>
        <p:nvSpPr>
          <p:cNvPr id="3" name="Content Placeholder 2"/>
          <p:cNvSpPr>
            <a:spLocks noGrp="1"/>
          </p:cNvSpPr>
          <p:nvPr>
            <p:ph idx="1"/>
          </p:nvPr>
        </p:nvSpPr>
        <p:spPr>
          <a:xfrm>
            <a:off x="480000" y="1692000"/>
            <a:ext cx="5376000" cy="480600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8" name="Tijdelijke aanduiding voor afbeelding 7"/>
          <p:cNvSpPr>
            <a:spLocks noGrp="1"/>
          </p:cNvSpPr>
          <p:nvPr>
            <p:ph type="pic" sz="quarter" idx="10"/>
          </p:nvPr>
        </p:nvSpPr>
        <p:spPr>
          <a:xfrm>
            <a:off x="6336000" y="1692276"/>
            <a:ext cx="5376000" cy="4805363"/>
          </a:xfrm>
          <a:prstGeom prst="roundRect">
            <a:avLst>
              <a:gd name="adj" fmla="val 2304"/>
            </a:avLst>
          </a:prstGeom>
          <a:ln cap="rnd">
            <a:solidFill>
              <a:schemeClr val="bg1"/>
            </a:solidFill>
          </a:ln>
          <a:effectLst/>
        </p:spPr>
        <p:txBody>
          <a:bodyPr/>
          <a:lstStyle/>
          <a:p>
            <a:r>
              <a:rPr lang="nl-NL"/>
              <a:t>Klik op het pictogram als u een afbeelding wilt toevoegen</a:t>
            </a:r>
          </a:p>
        </p:txBody>
      </p:sp>
      <p:sp>
        <p:nvSpPr>
          <p:cNvPr id="6" name="Tijdelijke aanduiding voor dianummer 3"/>
          <p:cNvSpPr>
            <a:spLocks noGrp="1"/>
          </p:cNvSpPr>
          <p:nvPr>
            <p:ph type="sldNum" sz="quarter" idx="4"/>
          </p:nvPr>
        </p:nvSpPr>
        <p:spPr>
          <a:xfrm>
            <a:off x="478800" y="6516000"/>
            <a:ext cx="360000" cy="216000"/>
          </a:xfrm>
          <a:prstGeom prst="rect">
            <a:avLst/>
          </a:prstGeom>
        </p:spPr>
        <p:txBody>
          <a:bodyPr vert="horz" lIns="0" tIns="0" rIns="0" bIns="0" rtlCol="0" anchor="t" anchorCtr="0"/>
          <a:lstStyle>
            <a:lvl1pPr algn="l">
              <a:defRPr sz="1600" baseline="0">
                <a:solidFill>
                  <a:srgbClr val="969187"/>
                </a:solidFill>
              </a:defRPr>
            </a:lvl1pPr>
          </a:lstStyle>
          <a:p>
            <a:fld id="{A723241F-5B6B-4100-BE5A-F21894325AA6}" type="slidenum">
              <a:rPr lang="nl-NL" smtClean="0"/>
              <a:pPr/>
              <a:t>‹#›</a:t>
            </a:fld>
            <a:endParaRPr lang="nl-NL" dirty="0"/>
          </a:p>
        </p:txBody>
      </p:sp>
      <p:sp>
        <p:nvSpPr>
          <p:cNvPr id="7" name="Tijdelijke aanduiding voor voettekst 4"/>
          <p:cNvSpPr>
            <a:spLocks noGrp="1"/>
          </p:cNvSpPr>
          <p:nvPr>
            <p:ph type="ftr" sz="quarter" idx="3"/>
          </p:nvPr>
        </p:nvSpPr>
        <p:spPr>
          <a:xfrm>
            <a:off x="928800" y="6516000"/>
            <a:ext cx="5400000" cy="216000"/>
          </a:xfrm>
          <a:prstGeom prst="rect">
            <a:avLst/>
          </a:prstGeom>
        </p:spPr>
        <p:txBody>
          <a:bodyPr vert="horz" lIns="0" tIns="0" rIns="0" bIns="0" rtlCol="0" anchor="t" anchorCtr="0"/>
          <a:lstStyle>
            <a:lvl1pPr algn="l">
              <a:defRPr sz="1600" baseline="0">
                <a:solidFill>
                  <a:srgbClr val="969187"/>
                </a:solidFill>
              </a:defRPr>
            </a:lvl1pPr>
          </a:lstStyle>
          <a:p>
            <a:r>
              <a:rPr lang="nl-NL" dirty="0"/>
              <a:t>Voettekst is aan te passen via Invoegen, Koptekst en voettekst</a:t>
            </a:r>
          </a:p>
        </p:txBody>
      </p:sp>
    </p:spTree>
    <p:extLst>
      <p:ext uri="{BB962C8B-B14F-4D97-AF65-F5344CB8AC3E}">
        <p14:creationId xmlns:p14="http://schemas.microsoft.com/office/powerpoint/2010/main" val="31152156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Slotdia">
    <p:spTree>
      <p:nvGrpSpPr>
        <p:cNvPr id="1" name=""/>
        <p:cNvGrpSpPr/>
        <p:nvPr/>
      </p:nvGrpSpPr>
      <p:grpSpPr>
        <a:xfrm>
          <a:off x="0" y="0"/>
          <a:ext cx="0" cy="0"/>
          <a:chOff x="0" y="0"/>
          <a:chExt cx="0" cy="0"/>
        </a:xfrm>
      </p:grpSpPr>
      <p:pic>
        <p:nvPicPr>
          <p:cNvPr id="4" name="Afbeelding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3200" cy="6864771"/>
          </a:xfrm>
          <a:prstGeom prst="rect">
            <a:avLst/>
          </a:prstGeom>
        </p:spPr>
      </p:pic>
      <p:sp>
        <p:nvSpPr>
          <p:cNvPr id="9" name="Tijdelijke aanduiding voor afbeelding 8"/>
          <p:cNvSpPr>
            <a:spLocks noGrp="1"/>
          </p:cNvSpPr>
          <p:nvPr>
            <p:ph type="pic" sz="quarter" idx="13"/>
          </p:nvPr>
        </p:nvSpPr>
        <p:spPr>
          <a:xfrm>
            <a:off x="0" y="1386000"/>
            <a:ext cx="12192000" cy="5490000"/>
          </a:xfrm>
        </p:spPr>
        <p:txBody>
          <a:bodyPr/>
          <a:lstStyle/>
          <a:p>
            <a:r>
              <a:rPr lang="nl-NL"/>
              <a:t>Klik op het pictogram als u een afbeelding wilt toevoegen</a:t>
            </a:r>
            <a:endParaRPr lang="nl-NL" dirty="0"/>
          </a:p>
        </p:txBody>
      </p:sp>
      <p:sp>
        <p:nvSpPr>
          <p:cNvPr id="2" name="Title 1"/>
          <p:cNvSpPr>
            <a:spLocks noGrp="1"/>
          </p:cNvSpPr>
          <p:nvPr>
            <p:ph type="ctrTitle"/>
          </p:nvPr>
        </p:nvSpPr>
        <p:spPr>
          <a:xfrm>
            <a:off x="480000" y="6138000"/>
            <a:ext cx="4560000" cy="360000"/>
          </a:xfrm>
        </p:spPr>
        <p:txBody>
          <a:bodyPr lIns="0" tIns="0" rIns="0" bIns="0" anchor="b" anchorCtr="0">
            <a:noAutofit/>
          </a:bodyPr>
          <a:lstStyle>
            <a:lvl1pPr algn="l">
              <a:lnSpc>
                <a:spcPts val="2100"/>
              </a:lnSpc>
              <a:defRPr sz="2100" b="1" baseline="0">
                <a:solidFill>
                  <a:srgbClr val="FFFFFF"/>
                </a:solidFill>
                <a:latin typeface="+mn-lt"/>
              </a:defRPr>
            </a:lvl1pPr>
          </a:lstStyle>
          <a:p>
            <a:r>
              <a:rPr lang="nl-NL"/>
              <a:t>Klik om de stijl te bewerken</a:t>
            </a:r>
            <a:endParaRPr lang="en-US" dirty="0"/>
          </a:p>
        </p:txBody>
      </p:sp>
      <p:sp>
        <p:nvSpPr>
          <p:cNvPr id="14" name="Tijdelijke aanduiding voor afbeelding 12"/>
          <p:cNvSpPr>
            <a:spLocks noGrp="1"/>
          </p:cNvSpPr>
          <p:nvPr>
            <p:ph type="pic" sz="quarter" idx="15" hasCustomPrompt="1"/>
          </p:nvPr>
        </p:nvSpPr>
        <p:spPr>
          <a:xfrm>
            <a:off x="10080000" y="4878000"/>
            <a:ext cx="1620000" cy="1620000"/>
          </a:xfrm>
          <a:blipFill>
            <a:blip r:embed="rId3"/>
            <a:stretch>
              <a:fillRect/>
            </a:stretch>
          </a:blipFill>
        </p:spPr>
        <p:txBody>
          <a:bodyPr/>
          <a:lstStyle>
            <a:lvl1pPr marL="0" indent="0">
              <a:buFontTx/>
              <a:buNone/>
              <a:defRPr sz="800" baseline="0"/>
            </a:lvl1pPr>
          </a:lstStyle>
          <a:p>
            <a:r>
              <a:rPr lang="nl-NL" dirty="0"/>
              <a:t> </a:t>
            </a:r>
          </a:p>
        </p:txBody>
      </p:sp>
    </p:spTree>
    <p:extLst>
      <p:ext uri="{BB962C8B-B14F-4D97-AF65-F5344CB8AC3E}">
        <p14:creationId xmlns:p14="http://schemas.microsoft.com/office/powerpoint/2010/main" val="517864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06" name="Picture 10" descr="Picture 10"/>
          <p:cNvPicPr>
            <a:picLocks noChangeAspect="1"/>
          </p:cNvPicPr>
          <p:nvPr/>
        </p:nvPicPr>
        <p:blipFill>
          <a:blip r:embed="rId3"/>
          <a:stretch>
            <a:fillRect/>
          </a:stretch>
        </p:blipFill>
        <p:spPr>
          <a:xfrm>
            <a:off x="0" y="0"/>
            <a:ext cx="2286000" cy="6858001"/>
          </a:xfrm>
          <a:prstGeom prst="rect">
            <a:avLst/>
          </a:prstGeom>
          <a:ln w="12700">
            <a:miter lim="400000"/>
          </a:ln>
        </p:spPr>
      </p:pic>
      <p:grpSp>
        <p:nvGrpSpPr>
          <p:cNvPr id="109" name="Group 9"/>
          <p:cNvGrpSpPr/>
          <p:nvPr/>
        </p:nvGrpSpPr>
        <p:grpSpPr>
          <a:xfrm>
            <a:off x="10068023" y="5996539"/>
            <a:ext cx="2123979" cy="861463"/>
            <a:chOff x="-1" y="0"/>
            <a:chExt cx="2123978" cy="861462"/>
          </a:xfrm>
        </p:grpSpPr>
        <p:sp>
          <p:nvSpPr>
            <p:cNvPr id="107" name="Rectangle 6"/>
            <p:cNvSpPr/>
            <p:nvPr/>
          </p:nvSpPr>
          <p:spPr>
            <a:xfrm>
              <a:off x="-2" y="-1"/>
              <a:ext cx="2123979" cy="861464"/>
            </a:xfrm>
            <a:prstGeom prst="rect">
              <a:avLst/>
            </a:prstGeom>
            <a:solidFill>
              <a:srgbClr val="EC1B2F"/>
            </a:solidFill>
            <a:ln w="3175" cap="flat">
              <a:noFill/>
              <a:miter lim="400000"/>
            </a:ln>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endParaRPr/>
            </a:p>
          </p:txBody>
        </p:sp>
        <p:pic>
          <p:nvPicPr>
            <p:cNvPr id="108" name="Picture 8" descr="Picture 8"/>
            <p:cNvPicPr>
              <a:picLocks noChangeAspect="1"/>
            </p:cNvPicPr>
            <p:nvPr/>
          </p:nvPicPr>
          <p:blipFill>
            <a:blip r:embed="rId4"/>
            <a:stretch>
              <a:fillRect/>
            </a:stretch>
          </p:blipFill>
          <p:spPr>
            <a:xfrm>
              <a:off x="162023" y="137970"/>
              <a:ext cx="1799928" cy="585520"/>
            </a:xfrm>
            <a:prstGeom prst="rect">
              <a:avLst/>
            </a:prstGeom>
            <a:ln w="12700" cap="flat">
              <a:noFill/>
              <a:miter lim="400000"/>
            </a:ln>
            <a:effectLst/>
          </p:spPr>
        </p:pic>
      </p:grpSp>
      <p:sp>
        <p:nvSpPr>
          <p:cNvPr id="110" name="Rectangle 12"/>
          <p:cNvSpPr/>
          <p:nvPr/>
        </p:nvSpPr>
        <p:spPr>
          <a:xfrm>
            <a:off x="1997243" y="960698"/>
            <a:ext cx="288759" cy="4700856"/>
          </a:xfrm>
          <a:prstGeom prst="rect">
            <a:avLst/>
          </a:prstGeom>
          <a:solidFill>
            <a:srgbClr val="FFFFFF"/>
          </a:solidFill>
          <a:ln w="3175">
            <a:miter lim="400000"/>
          </a:ln>
        </p:spPr>
        <p:txBody>
          <a:bodyPr lIns="45718" tIns="45718" rIns="45718" bIns="45718" anchor="ctr"/>
          <a:lstStyle/>
          <a:p>
            <a:pPr algn="ctr">
              <a:defRPr>
                <a:solidFill>
                  <a:srgbClr val="FFFFFF"/>
                </a:solidFill>
                <a:latin typeface="Arial"/>
                <a:ea typeface="Arial"/>
                <a:cs typeface="Arial"/>
                <a:sym typeface="Arial"/>
              </a:defRPr>
            </a:pPr>
            <a:endParaRPr/>
          </a:p>
        </p:txBody>
      </p:sp>
      <p:pic>
        <p:nvPicPr>
          <p:cNvPr id="111" name="Picture 2" descr="Picture 2"/>
          <p:cNvPicPr>
            <a:picLocks noChangeAspect="1"/>
          </p:cNvPicPr>
          <p:nvPr/>
        </p:nvPicPr>
        <p:blipFill>
          <a:blip r:embed="rId5"/>
          <a:stretch>
            <a:fillRect/>
          </a:stretch>
        </p:blipFill>
        <p:spPr>
          <a:xfrm>
            <a:off x="0" y="0"/>
            <a:ext cx="12192000" cy="6858001"/>
          </a:xfrm>
          <a:prstGeom prst="rect">
            <a:avLst/>
          </a:prstGeom>
          <a:ln w="12700">
            <a:miter lim="400000"/>
          </a:ln>
        </p:spPr>
      </p:pic>
      <p:sp>
        <p:nvSpPr>
          <p:cNvPr id="112" name="Straight Connector 3"/>
          <p:cNvSpPr/>
          <p:nvPr/>
        </p:nvSpPr>
        <p:spPr>
          <a:xfrm>
            <a:off x="5158451" y="2650602"/>
            <a:ext cx="1635888" cy="1"/>
          </a:xfrm>
          <a:prstGeom prst="line">
            <a:avLst/>
          </a:prstGeom>
          <a:ln w="76200">
            <a:solidFill>
              <a:srgbClr val="E31B2F"/>
            </a:solidFill>
            <a:miter/>
          </a:ln>
        </p:spPr>
        <p:txBody>
          <a:bodyPr lIns="45718" tIns="45718" rIns="45718" bIns="45718"/>
          <a:lstStyle/>
          <a:p>
            <a:pPr>
              <a:defRPr>
                <a:latin typeface="Calibri"/>
                <a:ea typeface="Calibri"/>
                <a:cs typeface="Calibri"/>
                <a:sym typeface="Calibri"/>
              </a:defRPr>
            </a:pPr>
            <a:endParaRPr/>
          </a:p>
        </p:txBody>
      </p:sp>
      <p:sp>
        <p:nvSpPr>
          <p:cNvPr id="113" name="Titre de la présentationSous-titre ou autre texte"/>
          <p:cNvSpPr txBox="1">
            <a:spLocks noGrp="1"/>
          </p:cNvSpPr>
          <p:nvPr>
            <p:ph type="title" hasCustomPrompt="1"/>
          </p:nvPr>
        </p:nvSpPr>
        <p:spPr>
          <a:xfrm>
            <a:off x="5158451" y="3023717"/>
            <a:ext cx="6740323" cy="2555280"/>
          </a:xfrm>
          <a:prstGeom prst="rect">
            <a:avLst/>
          </a:prstGeom>
        </p:spPr>
        <p:txBody>
          <a:bodyPr lIns="0" tIns="0" rIns="0" bIns="0" anchor="t"/>
          <a:lstStyle>
            <a:lvl1pPr>
              <a:defRPr b="1">
                <a:solidFill>
                  <a:srgbClr val="FFFFFF"/>
                </a:solidFill>
                <a:latin typeface="Arial"/>
                <a:ea typeface="Arial"/>
                <a:cs typeface="Arial"/>
                <a:sym typeface="Arial"/>
              </a:defRPr>
            </a:lvl1pPr>
          </a:lstStyle>
          <a:p>
            <a:r>
              <a:t>Titre de la présentationSous-titre ou autre texte</a:t>
            </a:r>
          </a:p>
        </p:txBody>
      </p:sp>
      <p:grpSp>
        <p:nvGrpSpPr>
          <p:cNvPr id="116" name="Group 5"/>
          <p:cNvGrpSpPr/>
          <p:nvPr/>
        </p:nvGrpSpPr>
        <p:grpSpPr>
          <a:xfrm>
            <a:off x="9522196" y="5775158"/>
            <a:ext cx="2669805" cy="1082846"/>
            <a:chOff x="-1" y="-1"/>
            <a:chExt cx="2669804" cy="1082845"/>
          </a:xfrm>
        </p:grpSpPr>
        <p:sp>
          <p:nvSpPr>
            <p:cNvPr id="114" name="Rectangle 6"/>
            <p:cNvSpPr/>
            <p:nvPr/>
          </p:nvSpPr>
          <p:spPr>
            <a:xfrm>
              <a:off x="-2" y="-2"/>
              <a:ext cx="2669805" cy="1082847"/>
            </a:xfrm>
            <a:prstGeom prst="rect">
              <a:avLst/>
            </a:prstGeom>
            <a:solidFill>
              <a:srgbClr val="EC1B2F"/>
            </a:solidFill>
            <a:ln w="3175" cap="flat">
              <a:noFill/>
              <a:miter lim="400000"/>
            </a:ln>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endParaRPr/>
            </a:p>
          </p:txBody>
        </p:sp>
        <p:pic>
          <p:nvPicPr>
            <p:cNvPr id="115" name="Picture 7" descr="Picture 7"/>
            <p:cNvPicPr>
              <a:picLocks noChangeAspect="1"/>
            </p:cNvPicPr>
            <p:nvPr/>
          </p:nvPicPr>
          <p:blipFill>
            <a:blip r:embed="rId4"/>
            <a:stretch>
              <a:fillRect/>
            </a:stretch>
          </p:blipFill>
          <p:spPr>
            <a:xfrm>
              <a:off x="203661" y="173427"/>
              <a:ext cx="2262479" cy="735988"/>
            </a:xfrm>
            <a:prstGeom prst="rect">
              <a:avLst/>
            </a:prstGeom>
            <a:ln w="12700" cap="flat">
              <a:noFill/>
              <a:miter lim="400000"/>
            </a:ln>
            <a:effectLst/>
          </p:spPr>
        </p:pic>
      </p:grpSp>
      <p:sp>
        <p:nvSpPr>
          <p:cNvPr id="117" name="Slide Number"/>
          <p:cNvSpPr txBox="1">
            <a:spLocks noGrp="1"/>
          </p:cNvSpPr>
          <p:nvPr>
            <p:ph type="sldNum" sz="quarter" idx="2"/>
          </p:nvPr>
        </p:nvSpPr>
        <p:spPr>
          <a:xfrm>
            <a:off x="8463946" y="6224224"/>
            <a:ext cx="273654" cy="264253"/>
          </a:xfrm>
          <a:prstGeom prst="rect">
            <a:avLst/>
          </a:prstGeom>
        </p:spPr>
        <p:txBody>
          <a:bodyPr lIns="45718" tIns="45718" rIns="45718" bIns="45718"/>
          <a:lstStyle>
            <a:lvl1pPr>
              <a:defRPr>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519698017"/>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TITLE_AND_BODY">
    <p:spTree>
      <p:nvGrpSpPr>
        <p:cNvPr id="1" name=""/>
        <p:cNvGrpSpPr/>
        <p:nvPr/>
      </p:nvGrpSpPr>
      <p:grpSpPr>
        <a:xfrm>
          <a:off x="0" y="0"/>
          <a:ext cx="0" cy="0"/>
          <a:chOff x="0" y="0"/>
          <a:chExt cx="0" cy="0"/>
        </a:xfrm>
      </p:grpSpPr>
      <p:sp>
        <p:nvSpPr>
          <p:cNvPr id="272" name="Title Text"/>
          <p:cNvSpPr txBox="1">
            <a:spLocks noGrp="1"/>
          </p:cNvSpPr>
          <p:nvPr>
            <p:ph type="title"/>
          </p:nvPr>
        </p:nvSpPr>
        <p:spPr>
          <a:xfrm>
            <a:off x="415599" y="593366"/>
            <a:ext cx="11360802" cy="763601"/>
          </a:xfrm>
          <a:prstGeom prst="rect">
            <a:avLst/>
          </a:prstGeom>
        </p:spPr>
        <p:txBody>
          <a:bodyPr lIns="121899" tIns="121899" rIns="121899" bIns="121899" anchor="t"/>
          <a:lstStyle>
            <a:lvl1pPr defTabSz="1219200">
              <a:lnSpc>
                <a:spcPct val="100000"/>
              </a:lnSpc>
              <a:defRPr sz="3600">
                <a:latin typeface="Arial"/>
                <a:ea typeface="Arial"/>
                <a:cs typeface="Arial"/>
                <a:sym typeface="Arial"/>
              </a:defRPr>
            </a:lvl1pPr>
          </a:lstStyle>
          <a:p>
            <a:r>
              <a:t>Title Text</a:t>
            </a:r>
          </a:p>
        </p:txBody>
      </p:sp>
      <p:sp>
        <p:nvSpPr>
          <p:cNvPr id="273" name="Body Level One…"/>
          <p:cNvSpPr txBox="1">
            <a:spLocks noGrp="1"/>
          </p:cNvSpPr>
          <p:nvPr>
            <p:ph type="body" idx="1"/>
          </p:nvPr>
        </p:nvSpPr>
        <p:spPr>
          <a:xfrm>
            <a:off x="415599" y="1536633"/>
            <a:ext cx="11360802" cy="4555201"/>
          </a:xfrm>
          <a:prstGeom prst="rect">
            <a:avLst/>
          </a:prstGeom>
        </p:spPr>
        <p:txBody>
          <a:bodyPr lIns="121899" tIns="121899" rIns="121899" bIns="121899"/>
          <a:lstStyle>
            <a:lvl1pPr marL="571500" indent="-457200" defTabSz="1219200">
              <a:lnSpc>
                <a:spcPct val="115000"/>
              </a:lnSpc>
              <a:spcBef>
                <a:spcPts val="0"/>
              </a:spcBef>
              <a:buClr>
                <a:srgbClr val="595959"/>
              </a:buClr>
              <a:buSzPts val="2400"/>
              <a:buChar char="●"/>
              <a:defRPr sz="2400">
                <a:solidFill>
                  <a:srgbClr val="595959"/>
                </a:solidFill>
                <a:latin typeface="Arial"/>
                <a:ea typeface="Arial"/>
                <a:cs typeface="Arial"/>
                <a:sym typeface="Arial"/>
              </a:defRPr>
            </a:lvl1pPr>
            <a:lvl2pPr marL="1141185" indent="-544285" defTabSz="1219200">
              <a:lnSpc>
                <a:spcPct val="115000"/>
              </a:lnSpc>
              <a:spcBef>
                <a:spcPts val="0"/>
              </a:spcBef>
              <a:buClr>
                <a:srgbClr val="595959"/>
              </a:buClr>
              <a:buSzPts val="2400"/>
              <a:buChar char="○"/>
              <a:defRPr sz="2400">
                <a:solidFill>
                  <a:srgbClr val="595959"/>
                </a:solidFill>
                <a:latin typeface="Arial"/>
                <a:ea typeface="Arial"/>
                <a:cs typeface="Arial"/>
                <a:sym typeface="Arial"/>
              </a:defRPr>
            </a:lvl2pPr>
            <a:lvl3pPr marL="1598385" indent="-544285" defTabSz="1219200">
              <a:lnSpc>
                <a:spcPct val="115000"/>
              </a:lnSpc>
              <a:spcBef>
                <a:spcPts val="0"/>
              </a:spcBef>
              <a:buClr>
                <a:srgbClr val="595959"/>
              </a:buClr>
              <a:buSzPts val="2400"/>
              <a:buChar char="■"/>
              <a:defRPr sz="2400">
                <a:solidFill>
                  <a:srgbClr val="595959"/>
                </a:solidFill>
                <a:latin typeface="Arial"/>
                <a:ea typeface="Arial"/>
                <a:cs typeface="Arial"/>
                <a:sym typeface="Arial"/>
              </a:defRPr>
            </a:lvl3pPr>
            <a:lvl4pPr marL="2055585" indent="-544285" defTabSz="1219200">
              <a:lnSpc>
                <a:spcPct val="115000"/>
              </a:lnSpc>
              <a:spcBef>
                <a:spcPts val="0"/>
              </a:spcBef>
              <a:buClr>
                <a:srgbClr val="595959"/>
              </a:buClr>
              <a:buSzPts val="2400"/>
              <a:buChar char="●"/>
              <a:defRPr sz="2400">
                <a:solidFill>
                  <a:srgbClr val="595959"/>
                </a:solidFill>
                <a:latin typeface="Arial"/>
                <a:ea typeface="Arial"/>
                <a:cs typeface="Arial"/>
                <a:sym typeface="Arial"/>
              </a:defRPr>
            </a:lvl4pPr>
            <a:lvl5pPr marL="2512785" indent="-544285" defTabSz="1219200">
              <a:lnSpc>
                <a:spcPct val="115000"/>
              </a:lnSpc>
              <a:spcBef>
                <a:spcPts val="0"/>
              </a:spcBef>
              <a:buClr>
                <a:srgbClr val="595959"/>
              </a:buClr>
              <a:buSzPts val="2400"/>
              <a:buChar char="○"/>
              <a:defRPr sz="2400">
                <a:solidFill>
                  <a:srgbClr val="595959"/>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74" name="Slide Number"/>
          <p:cNvSpPr txBox="1">
            <a:spLocks noGrp="1"/>
          </p:cNvSpPr>
          <p:nvPr>
            <p:ph type="sldNum" sz="quarter" idx="2"/>
          </p:nvPr>
        </p:nvSpPr>
        <p:spPr>
          <a:xfrm>
            <a:off x="11602195" y="6271715"/>
            <a:ext cx="426016" cy="416615"/>
          </a:xfrm>
          <a:prstGeom prst="rect">
            <a:avLst/>
          </a:prstGeom>
        </p:spPr>
        <p:txBody>
          <a:bodyPr lIns="121899" tIns="121899" rIns="121899" bIns="121899">
            <a:normAutofit/>
          </a:bodyPr>
          <a:lstStyle>
            <a:lvl1pPr defTabSz="1219200">
              <a:defRPr>
                <a:solidFill>
                  <a:srgbClr val="595959"/>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073678406"/>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Leer">
    <p:spTree>
      <p:nvGrpSpPr>
        <p:cNvPr id="1" name=""/>
        <p:cNvGrpSpPr/>
        <p:nvPr/>
      </p:nvGrpSpPr>
      <p:grpSpPr>
        <a:xfrm>
          <a:off x="0" y="0"/>
          <a:ext cx="0" cy="0"/>
          <a:chOff x="0" y="0"/>
          <a:chExt cx="0" cy="0"/>
        </a:xfrm>
      </p:grpSpPr>
      <p:sp>
        <p:nvSpPr>
          <p:cNvPr id="365" name="Picture Placeholder 11"/>
          <p:cNvSpPr>
            <a:spLocks noGrp="1"/>
          </p:cNvSpPr>
          <p:nvPr>
            <p:ph type="pic" idx="21"/>
          </p:nvPr>
        </p:nvSpPr>
        <p:spPr>
          <a:xfrm>
            <a:off x="0" y="-3348"/>
            <a:ext cx="12192000" cy="6861349"/>
          </a:xfrm>
          <a:prstGeom prst="rect">
            <a:avLst/>
          </a:prstGeom>
        </p:spPr>
        <p:txBody>
          <a:bodyPr lIns="91439" rIns="91439">
            <a:noAutofit/>
          </a:bodyPr>
          <a:lstStyle/>
          <a:p>
            <a:endParaRPr/>
          </a:p>
        </p:txBody>
      </p:sp>
      <p:sp>
        <p:nvSpPr>
          <p:cNvPr id="366" name="Body Level One…"/>
          <p:cNvSpPr txBox="1">
            <a:spLocks noGrp="1"/>
          </p:cNvSpPr>
          <p:nvPr>
            <p:ph type="body" sz="quarter" idx="1"/>
          </p:nvPr>
        </p:nvSpPr>
        <p:spPr>
          <a:xfrm>
            <a:off x="1105382" y="1443935"/>
            <a:ext cx="9097703" cy="917298"/>
          </a:xfrm>
          <a:prstGeom prst="rect">
            <a:avLst/>
          </a:prstGeom>
        </p:spPr>
        <p:txBody>
          <a:bodyPr lIns="0" tIns="0" rIns="0" bIns="0"/>
          <a:lstStyle>
            <a:lvl1pPr marL="0" indent="0">
              <a:lnSpc>
                <a:spcPct val="150000"/>
              </a:lnSpc>
              <a:spcBef>
                <a:spcPts val="0"/>
              </a:spcBef>
              <a:buSzTx/>
              <a:buFontTx/>
              <a:buNone/>
              <a:defRPr sz="1800">
                <a:latin typeface="Arial"/>
                <a:ea typeface="Arial"/>
                <a:cs typeface="Arial"/>
                <a:sym typeface="Arial"/>
              </a:defRPr>
            </a:lvl1pPr>
            <a:lvl2pPr marL="0" indent="0">
              <a:lnSpc>
                <a:spcPct val="150000"/>
              </a:lnSpc>
              <a:spcBef>
                <a:spcPts val="0"/>
              </a:spcBef>
              <a:buSzTx/>
              <a:buFontTx/>
              <a:buNone/>
              <a:defRPr sz="1800">
                <a:latin typeface="Arial"/>
                <a:ea typeface="Arial"/>
                <a:cs typeface="Arial"/>
                <a:sym typeface="Arial"/>
              </a:defRPr>
            </a:lvl2pPr>
            <a:lvl3pPr marL="0" indent="0">
              <a:lnSpc>
                <a:spcPct val="150000"/>
              </a:lnSpc>
              <a:spcBef>
                <a:spcPts val="0"/>
              </a:spcBef>
              <a:buSzTx/>
              <a:buFontTx/>
              <a:buNone/>
              <a:defRPr sz="1800">
                <a:latin typeface="Arial"/>
                <a:ea typeface="Arial"/>
                <a:cs typeface="Arial"/>
                <a:sym typeface="Arial"/>
              </a:defRPr>
            </a:lvl3pPr>
            <a:lvl4pPr marL="0" indent="0">
              <a:lnSpc>
                <a:spcPct val="150000"/>
              </a:lnSpc>
              <a:spcBef>
                <a:spcPts val="0"/>
              </a:spcBef>
              <a:buSzTx/>
              <a:buFontTx/>
              <a:buNone/>
              <a:defRPr sz="1800">
                <a:latin typeface="Arial"/>
                <a:ea typeface="Arial"/>
                <a:cs typeface="Arial"/>
                <a:sym typeface="Arial"/>
              </a:defRPr>
            </a:lvl4pPr>
            <a:lvl5pPr marL="0" indent="0">
              <a:lnSpc>
                <a:spcPct val="150000"/>
              </a:lnSpc>
              <a:spcBef>
                <a:spcPts val="0"/>
              </a:spcBef>
              <a:buSzTx/>
              <a:buFontTx/>
              <a:buNone/>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367" name="Title Text"/>
          <p:cNvSpPr txBox="1">
            <a:spLocks noGrp="1"/>
          </p:cNvSpPr>
          <p:nvPr>
            <p:ph type="title"/>
          </p:nvPr>
        </p:nvSpPr>
        <p:spPr>
          <a:xfrm>
            <a:off x="1105383" y="902822"/>
            <a:ext cx="9097700" cy="622140"/>
          </a:xfrm>
          <a:prstGeom prst="rect">
            <a:avLst/>
          </a:prstGeom>
        </p:spPr>
        <p:txBody>
          <a:bodyPr lIns="45718" tIns="45718" rIns="45718" bIns="45718" anchor="t"/>
          <a:lstStyle>
            <a:lvl1pPr>
              <a:defRPr sz="3600">
                <a:solidFill>
                  <a:srgbClr val="E31B2F"/>
                </a:solidFill>
                <a:latin typeface="Arial"/>
                <a:ea typeface="Arial"/>
                <a:cs typeface="Arial"/>
                <a:sym typeface="Arial"/>
              </a:defRPr>
            </a:lvl1pPr>
          </a:lstStyle>
          <a:p>
            <a:r>
              <a:t>Title Text</a:t>
            </a:r>
          </a:p>
        </p:txBody>
      </p:sp>
      <p:sp>
        <p:nvSpPr>
          <p:cNvPr id="368" name="Straight Connector 4"/>
          <p:cNvSpPr/>
          <p:nvPr/>
        </p:nvSpPr>
        <p:spPr>
          <a:xfrm>
            <a:off x="1116957" y="515248"/>
            <a:ext cx="821803" cy="1"/>
          </a:xfrm>
          <a:prstGeom prst="line">
            <a:avLst/>
          </a:prstGeom>
          <a:ln w="76200">
            <a:solidFill>
              <a:srgbClr val="E31B2F"/>
            </a:solidFill>
          </a:ln>
        </p:spPr>
        <p:txBody>
          <a:bodyPr lIns="45718" tIns="45718" rIns="45718" bIns="45718"/>
          <a:lstStyle/>
          <a:p>
            <a:pPr>
              <a:defRPr>
                <a:latin typeface="+mn-lt"/>
                <a:ea typeface="+mn-ea"/>
                <a:cs typeface="+mn-cs"/>
                <a:sym typeface="Helvetica"/>
              </a:defRPr>
            </a:pPr>
            <a:endParaRPr/>
          </a:p>
        </p:txBody>
      </p:sp>
      <p:pic>
        <p:nvPicPr>
          <p:cNvPr id="369" name="Picture 5" descr="Picture 5"/>
          <p:cNvPicPr>
            <a:picLocks noChangeAspect="1"/>
          </p:cNvPicPr>
          <p:nvPr/>
        </p:nvPicPr>
        <p:blipFill>
          <a:blip r:embed="rId2"/>
          <a:stretch>
            <a:fillRect/>
          </a:stretch>
        </p:blipFill>
        <p:spPr>
          <a:xfrm>
            <a:off x="10076505" y="6010583"/>
            <a:ext cx="2115495" cy="847419"/>
          </a:xfrm>
          <a:prstGeom prst="rect">
            <a:avLst/>
          </a:prstGeom>
          <a:ln w="12700">
            <a:miter lim="400000"/>
          </a:ln>
        </p:spPr>
      </p:pic>
      <p:pic>
        <p:nvPicPr>
          <p:cNvPr id="370" name="Picture 6" descr="Picture 6"/>
          <p:cNvPicPr>
            <a:picLocks noChangeAspect="1"/>
          </p:cNvPicPr>
          <p:nvPr/>
        </p:nvPicPr>
        <p:blipFill>
          <a:blip r:embed="rId2"/>
          <a:stretch>
            <a:fillRect/>
          </a:stretch>
        </p:blipFill>
        <p:spPr>
          <a:xfrm>
            <a:off x="10078293" y="6010583"/>
            <a:ext cx="2115497" cy="847419"/>
          </a:xfrm>
          <a:prstGeom prst="rect">
            <a:avLst/>
          </a:prstGeom>
          <a:ln w="12700">
            <a:miter lim="400000"/>
          </a:ln>
        </p:spPr>
      </p:pic>
      <p:pic>
        <p:nvPicPr>
          <p:cNvPr id="371" name="Picture 7" descr="Picture 7"/>
          <p:cNvPicPr>
            <a:picLocks noChangeAspect="1"/>
          </p:cNvPicPr>
          <p:nvPr/>
        </p:nvPicPr>
        <p:blipFill>
          <a:blip r:embed="rId3"/>
          <a:srcRect t="44930" b="18172"/>
          <a:stretch>
            <a:fillRect/>
          </a:stretch>
        </p:blipFill>
        <p:spPr>
          <a:xfrm>
            <a:off x="0" y="6008966"/>
            <a:ext cx="12192000" cy="849034"/>
          </a:xfrm>
          <a:prstGeom prst="rect">
            <a:avLst/>
          </a:prstGeom>
          <a:ln w="12700">
            <a:miter lim="400000"/>
          </a:ln>
        </p:spPr>
      </p:pic>
      <p:sp>
        <p:nvSpPr>
          <p:cNvPr id="372" name="Slide Number"/>
          <p:cNvSpPr txBox="1">
            <a:spLocks noGrp="1"/>
          </p:cNvSpPr>
          <p:nvPr>
            <p:ph type="sldNum" sz="quarter" idx="2"/>
          </p:nvPr>
        </p:nvSpPr>
        <p:spPr>
          <a:xfrm>
            <a:off x="11080148" y="6406787"/>
            <a:ext cx="273652" cy="264251"/>
          </a:xfrm>
          <a:prstGeom prst="rect">
            <a:avLst/>
          </a:prstGeom>
        </p:spPr>
        <p:txBody>
          <a:bodyPr lIns="45718" tIns="45718" rIns="45718" bIns="45718"/>
          <a:lstStyle>
            <a:lvl1pPr>
              <a:defRPr>
                <a:solidFill>
                  <a:srgbClr val="888888"/>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885009604"/>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Empty blue">
    <p:bg>
      <p:bgPr>
        <a:solidFill>
          <a:srgbClr val="0C2344"/>
        </a:solidFill>
        <a:effectLst/>
      </p:bgPr>
    </p:bg>
    <p:spTree>
      <p:nvGrpSpPr>
        <p:cNvPr id="1" name=""/>
        <p:cNvGrpSpPr/>
        <p:nvPr/>
      </p:nvGrpSpPr>
      <p:grpSpPr>
        <a:xfrm>
          <a:off x="0" y="0"/>
          <a:ext cx="0" cy="0"/>
          <a:chOff x="0" y="0"/>
          <a:chExt cx="0" cy="0"/>
        </a:xfrm>
      </p:grpSpPr>
      <p:sp>
        <p:nvSpPr>
          <p:cNvPr id="349" name="Slide Number"/>
          <p:cNvSpPr txBox="1">
            <a:spLocks noGrp="1"/>
          </p:cNvSpPr>
          <p:nvPr>
            <p:ph type="sldNum" sz="quarter" idx="2"/>
          </p:nvPr>
        </p:nvSpPr>
        <p:spPr>
          <a:xfrm>
            <a:off x="5892800" y="6172200"/>
            <a:ext cx="2844800" cy="368301"/>
          </a:xfrm>
          <a:prstGeom prst="rect">
            <a:avLst/>
          </a:prstGeom>
        </p:spPr>
        <p:txBody>
          <a:bodyPr/>
          <a:lstStyle>
            <a:lvl1pPr>
              <a:defRPr>
                <a:solidFill>
                  <a:srgbClr val="0C2344"/>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440176528"/>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4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8" name="Title Text"/>
          <p:cNvSpPr txBox="1">
            <a:spLocks noGrp="1"/>
          </p:cNvSpPr>
          <p:nvPr>
            <p:ph type="title"/>
          </p:nvPr>
        </p:nvSpPr>
        <p:spPr>
          <a:xfrm>
            <a:off x="838200" y="688157"/>
            <a:ext cx="10515600" cy="848413"/>
          </a:xfrm>
          <a:prstGeom prst="rect">
            <a:avLst/>
          </a:prstGeom>
        </p:spPr>
        <p:txBody>
          <a:bodyPr/>
          <a:lstStyle>
            <a:lvl1pPr>
              <a:defRPr sz="3200" b="1" cap="all">
                <a:latin typeface="Arial"/>
                <a:ea typeface="Arial"/>
                <a:cs typeface="Arial"/>
                <a:sym typeface="Arial"/>
              </a:defRPr>
            </a:lvl1pPr>
          </a:lstStyle>
          <a:p>
            <a:r>
              <a:t>Title Text</a:t>
            </a:r>
          </a:p>
        </p:txBody>
      </p:sp>
      <p:sp>
        <p:nvSpPr>
          <p:cNvPr id="149" name="Picture Placeholder 3"/>
          <p:cNvSpPr>
            <a:spLocks noGrp="1"/>
          </p:cNvSpPr>
          <p:nvPr>
            <p:ph type="pic" idx="21"/>
          </p:nvPr>
        </p:nvSpPr>
        <p:spPr>
          <a:xfrm>
            <a:off x="957197" y="1825625"/>
            <a:ext cx="10755379" cy="3798888"/>
          </a:xfrm>
          <a:prstGeom prst="rect">
            <a:avLst/>
          </a:prstGeom>
        </p:spPr>
        <p:txBody>
          <a:bodyPr lIns="91439" rIns="91439">
            <a:noAutofit/>
          </a:bodyPr>
          <a:lstStyle/>
          <a:p>
            <a:endParaRPr/>
          </a:p>
        </p:txBody>
      </p:sp>
      <p:sp>
        <p:nvSpPr>
          <p:cNvPr id="150" name="Straight Connector 1"/>
          <p:cNvSpPr/>
          <p:nvPr/>
        </p:nvSpPr>
        <p:spPr>
          <a:xfrm>
            <a:off x="957197" y="1536569"/>
            <a:ext cx="871201" cy="1"/>
          </a:xfrm>
          <a:prstGeom prst="line">
            <a:avLst/>
          </a:prstGeom>
          <a:ln w="76200">
            <a:solidFill>
              <a:srgbClr val="515687"/>
            </a:solidFill>
            <a:miter/>
          </a:ln>
        </p:spPr>
        <p:txBody>
          <a:bodyPr lIns="45719" rIns="45719"/>
          <a:lstStyle/>
          <a:p>
            <a:pPr>
              <a:defRPr>
                <a:latin typeface="Arial"/>
                <a:ea typeface="Arial"/>
                <a:cs typeface="Arial"/>
                <a:sym typeface="Arial"/>
              </a:defRPr>
            </a:pPr>
            <a:endParaRPr/>
          </a:p>
        </p:txBody>
      </p:sp>
      <p:sp>
        <p:nvSpPr>
          <p:cNvPr id="151" name="Slide Number"/>
          <p:cNvSpPr txBox="1">
            <a:spLocks noGrp="1"/>
          </p:cNvSpPr>
          <p:nvPr>
            <p:ph type="sldNum" sz="quarter" idx="2"/>
          </p:nvPr>
        </p:nvSpPr>
        <p:spPr>
          <a:xfrm>
            <a:off x="5892800" y="6172200"/>
            <a:ext cx="2844800" cy="368301"/>
          </a:xfrm>
          <a:prstGeom prst="rect">
            <a:avLst/>
          </a:prstGeom>
        </p:spPr>
        <p:txBody>
          <a:bodyPr/>
          <a:lstStyle>
            <a:lvl1pPr>
              <a:defRPr>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555261355"/>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46F5B-D08F-B490-CD09-6C4CC2E6FF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34FA93-EE79-EA02-E8B4-84D5EDC983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C09DDFE-77A0-AE80-D032-32506ED26CB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869C252-ED99-2FAD-D18A-5CC6750A58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8813BB-161C-5A55-C68B-D31FD535EC80}"/>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8041863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FD9FE-A640-43F7-459A-719D80790E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B27F27-832C-B51C-1DC9-E493E22CA1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7E076D-A901-C3F9-1668-CE85F0083B4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8019CA6-2A63-51CA-FE1E-4727675DD1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D7D422-D360-1F44-0A05-2B27004C2D94}"/>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36983687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3C837-5B69-CFAD-64C0-8C13C13414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FBA0CE-4775-EBE9-5701-D3128CC91B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4E49F1D-BF15-81A9-6D08-23853D37C53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4EDEC41-DC84-CEBC-5693-BDF4FDC8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4013D1-2266-9D99-E4E4-AE0DAD2865F0}"/>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376204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amp; Gene Strip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73262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9F04F-F68A-485F-3FE8-E915FCC802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08EE5E-F1AC-93A9-7F4E-EA494A5BB0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718667A-23A1-990F-4748-8965BE2642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A896A9-B038-4363-E957-6C1A1AB15A7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A842490-E8BD-4FAF-623E-B14AABADE4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5DEE27-1A86-3A6B-123C-787CD207D3DF}"/>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246811414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77EE4-CBE2-25E1-9360-3364E246C7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334A3A-FE4C-366F-9C01-30BDD285AB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211202-0322-A437-3686-970CBF1517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8ABF74-7C43-CD25-5C0F-CA0F00FF26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E0724B-1EAA-EC43-CBA8-446DD32D1E4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DA5DB8A-986B-04F3-BAFA-26367CB00375}"/>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BB1FD6FC-B008-6948-86DC-3ED80311D1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6B0D261-5151-E107-73C4-70E59792AEE6}"/>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38100111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F7EF-D2EB-6297-4236-47E3E43C81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3398D2-9D83-5C19-9C59-C7CD974C7C6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1BBBC3E6-B218-A5DC-AC82-950746947B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D46024-71F0-656A-045D-22FB3D9474E8}"/>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144281912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135193-4174-8456-D7EB-1DFFBB8C439F}"/>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6B166C1B-0106-190F-500C-3B05EF36A5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7369C6-CEF4-5AB6-53A2-A707F1BA1A08}"/>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7192875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CF5B0-EC6A-C1C9-1331-F7BD0C4086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7AE913-88CC-4F18-E0C7-E4053129A3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B2996E-38A3-87C8-AD22-2E6AC63DDB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75171-1500-5128-05EB-532127171C0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FEF8098B-718B-BB40-6F91-C4A3B87DCF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C41D6A-147A-DA5C-EE30-2488A631CC85}"/>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104449826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D8C6A-84C7-06F6-7A89-AECDDAC601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9BA021-FA7C-2795-D168-1055F85709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C2C0B7B-A416-9F07-AB21-8088ED94C4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883D32-747E-5DBA-A923-0FA29E2516A3}"/>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6A1B8C9-ED54-FD34-CC49-906FD5D44A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62AC20-E3BD-CE34-AE8E-91FF3016C9A1}"/>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416902328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CCD11-7D70-9A03-5B0D-7AE03C1EC02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0DB9914-D7A8-20DD-6FB4-F5A4D6A8AB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A04124-FFD0-2E77-28D8-8D39CC73870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420A3A2-9E0D-972F-604F-983ADE8C1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4A1DB2-7CA9-F6D6-5327-B0182F91A8ED}"/>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218396846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EC49D4-1B5C-6583-BE2F-1BF6308CDFC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026389C-CD98-D5AB-E9B2-0BB13EEEF4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2579FE-A478-26F5-0065-E71FF8D66DC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B315C0E-D662-1C07-A203-0395652CB0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BC749F-998D-78E0-372D-E0C2ECD5B948}"/>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322631054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5EE67D3-DBE1-4DD6-92AA-DECCEBDCF651}"/>
              </a:ext>
            </a:extLst>
          </p:cNvPr>
          <p:cNvSpPr>
            <a:spLocks noGrp="1"/>
          </p:cNvSpPr>
          <p:nvPr>
            <p:ph type="title" hasCustomPrompt="1"/>
          </p:nvPr>
        </p:nvSpPr>
        <p:spPr>
          <a:xfrm>
            <a:off x="838200" y="159385"/>
            <a:ext cx="11017392" cy="675005"/>
          </a:xfrm>
        </p:spPr>
        <p:txBody>
          <a:bodyPr lIns="0" anchor="ctr"/>
          <a:lstStyle>
            <a:lvl1pPr>
              <a:defRPr>
                <a:solidFill>
                  <a:schemeClr val="tx1">
                    <a:lumMod val="50000"/>
                  </a:schemeClr>
                </a:solidFill>
              </a:defRPr>
            </a:lvl1pPr>
          </a:lstStyle>
          <a:p>
            <a:r>
              <a:rPr lang="en-US"/>
              <a:t>Agenda Title</a:t>
            </a:r>
          </a:p>
        </p:txBody>
      </p:sp>
      <p:graphicFrame>
        <p:nvGraphicFramePr>
          <p:cNvPr id="4" name="Table 2">
            <a:extLst>
              <a:ext uri="{FF2B5EF4-FFF2-40B4-BE49-F238E27FC236}">
                <a16:creationId xmlns:a16="http://schemas.microsoft.com/office/drawing/2014/main" id="{8CEC111E-C669-4197-9DA0-885B8E59A34E}"/>
              </a:ext>
            </a:extLst>
          </p:cNvPr>
          <p:cNvGraphicFramePr>
            <a:graphicFrameLocks noGrp="1"/>
          </p:cNvGraphicFramePr>
          <p:nvPr userDrawn="1">
            <p:extLst>
              <p:ext uri="{D42A27DB-BD31-4B8C-83A1-F6EECF244321}">
                <p14:modId xmlns:p14="http://schemas.microsoft.com/office/powerpoint/2010/main" val="566494222"/>
              </p:ext>
            </p:extLst>
          </p:nvPr>
        </p:nvGraphicFramePr>
        <p:xfrm>
          <a:off x="740297" y="937895"/>
          <a:ext cx="11017392" cy="5408676"/>
        </p:xfrm>
        <a:graphic>
          <a:graphicData uri="http://schemas.openxmlformats.org/drawingml/2006/table">
            <a:tbl>
              <a:tblPr>
                <a:tableStyleId>{2D5ABB26-0587-4C30-8999-92F81FD0307C}</a:tableStyleId>
              </a:tblPr>
              <a:tblGrid>
                <a:gridCol w="902236">
                  <a:extLst>
                    <a:ext uri="{9D8B030D-6E8A-4147-A177-3AD203B41FA5}">
                      <a16:colId xmlns:a16="http://schemas.microsoft.com/office/drawing/2014/main" val="2019306321"/>
                    </a:ext>
                  </a:extLst>
                </a:gridCol>
                <a:gridCol w="10115156">
                  <a:extLst>
                    <a:ext uri="{9D8B030D-6E8A-4147-A177-3AD203B41FA5}">
                      <a16:colId xmlns:a16="http://schemas.microsoft.com/office/drawing/2014/main" val="3765295623"/>
                    </a:ext>
                  </a:extLst>
                </a:gridCol>
              </a:tblGrid>
              <a:tr h="757806">
                <a:tc>
                  <a:txBody>
                    <a:bodyPr/>
                    <a:lstStyle/>
                    <a:p>
                      <a:pPr>
                        <a:lnSpc>
                          <a:spcPct val="90000"/>
                        </a:lnSpc>
                      </a:pPr>
                      <a:r>
                        <a:rPr lang="en-US" sz="5500" b="1">
                          <a:solidFill>
                            <a:schemeClr val="accent4">
                              <a:lumMod val="40000"/>
                              <a:lumOff val="60000"/>
                            </a:schemeClr>
                          </a:solidFill>
                        </a:rPr>
                        <a:t>1</a:t>
                      </a:r>
                    </a:p>
                  </a:txBody>
                  <a:tcPr marT="18288" marB="0" anchor="b">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b="0"/>
                        <a:t>Update items </a:t>
                      </a:r>
                      <a:r>
                        <a:rPr lang="en-US" sz="2200"/>
                        <a:t>and/or delete table rows as needed.</a:t>
                      </a:r>
                    </a:p>
                  </a:txBody>
                  <a:tcPr anchor="ctr">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163110222"/>
                  </a:ext>
                </a:extLst>
              </a:tr>
              <a:tr h="757806">
                <a:tc>
                  <a:txBody>
                    <a:bodyPr/>
                    <a:lstStyle/>
                    <a:p>
                      <a:pPr>
                        <a:lnSpc>
                          <a:spcPct val="90000"/>
                        </a:lnSpc>
                      </a:pPr>
                      <a:r>
                        <a:rPr lang="en-US" sz="5500" b="1">
                          <a:solidFill>
                            <a:schemeClr val="accent4">
                              <a:lumMod val="40000"/>
                              <a:lumOff val="60000"/>
                            </a:schemeClr>
                          </a:solidFill>
                        </a:rPr>
                        <a:t>2</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2</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009332255"/>
                  </a:ext>
                </a:extLst>
              </a:tr>
              <a:tr h="757806">
                <a:tc>
                  <a:txBody>
                    <a:bodyPr/>
                    <a:lstStyle/>
                    <a:p>
                      <a:pPr>
                        <a:lnSpc>
                          <a:spcPct val="90000"/>
                        </a:lnSpc>
                      </a:pPr>
                      <a:r>
                        <a:rPr lang="en-US" sz="5500" b="1">
                          <a:solidFill>
                            <a:schemeClr val="accent4">
                              <a:lumMod val="40000"/>
                              <a:lumOff val="60000"/>
                            </a:schemeClr>
                          </a:solidFill>
                        </a:rPr>
                        <a:t>3</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a:t>Agenda Item 3</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813457930"/>
                  </a:ext>
                </a:extLst>
              </a:tr>
              <a:tr h="757806">
                <a:tc>
                  <a:txBody>
                    <a:bodyPr/>
                    <a:lstStyle/>
                    <a:p>
                      <a:pPr>
                        <a:lnSpc>
                          <a:spcPct val="90000"/>
                        </a:lnSpc>
                      </a:pPr>
                      <a:r>
                        <a:rPr lang="en-US" sz="5500" b="1">
                          <a:solidFill>
                            <a:schemeClr val="accent4">
                              <a:lumMod val="40000"/>
                              <a:lumOff val="60000"/>
                            </a:schemeClr>
                          </a:solidFill>
                        </a:rPr>
                        <a:t>4</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4</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480894535"/>
                  </a:ext>
                </a:extLst>
              </a:tr>
              <a:tr h="757806">
                <a:tc>
                  <a:txBody>
                    <a:bodyPr/>
                    <a:lstStyle/>
                    <a:p>
                      <a:pPr>
                        <a:lnSpc>
                          <a:spcPct val="90000"/>
                        </a:lnSpc>
                      </a:pPr>
                      <a:r>
                        <a:rPr lang="en-US" sz="5500" b="1">
                          <a:solidFill>
                            <a:schemeClr val="accent4">
                              <a:lumMod val="40000"/>
                              <a:lumOff val="60000"/>
                            </a:schemeClr>
                          </a:solidFill>
                        </a:rPr>
                        <a:t>5</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a:t>Agenda Item 5</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904038478"/>
                  </a:ext>
                </a:extLst>
              </a:tr>
              <a:tr h="757806">
                <a:tc>
                  <a:txBody>
                    <a:bodyPr/>
                    <a:lstStyle/>
                    <a:p>
                      <a:pPr>
                        <a:lnSpc>
                          <a:spcPct val="90000"/>
                        </a:lnSpc>
                      </a:pPr>
                      <a:r>
                        <a:rPr lang="en-US" sz="5500" b="1">
                          <a:solidFill>
                            <a:schemeClr val="accent4">
                              <a:lumMod val="40000"/>
                              <a:lumOff val="60000"/>
                            </a:schemeClr>
                          </a:solidFill>
                        </a:rPr>
                        <a:t>6</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6</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347688498"/>
                  </a:ext>
                </a:extLst>
              </a:tr>
              <a:tr h="757806">
                <a:tc>
                  <a:txBody>
                    <a:bodyPr/>
                    <a:lstStyle/>
                    <a:p>
                      <a:pPr>
                        <a:lnSpc>
                          <a:spcPct val="90000"/>
                        </a:lnSpc>
                      </a:pPr>
                      <a:r>
                        <a:rPr lang="en-US" sz="5500" b="1">
                          <a:solidFill>
                            <a:schemeClr val="accent4">
                              <a:lumMod val="40000"/>
                              <a:lumOff val="60000"/>
                            </a:schemeClr>
                          </a:solidFill>
                        </a:rPr>
                        <a:t>7</a:t>
                      </a:r>
                    </a:p>
                  </a:txBody>
                  <a:tcPr marT="18288" marB="0" anchor="b">
                    <a:lnT w="3175" cap="flat" cmpd="sng" algn="ctr">
                      <a:solidFill>
                        <a:schemeClr val="tx1">
                          <a:lumMod val="60000"/>
                          <a:lumOff val="40000"/>
                        </a:schemeClr>
                      </a:solidFill>
                      <a:prstDash val="solid"/>
                      <a:round/>
                      <a:headEnd type="none" w="med" len="med"/>
                      <a:tailEnd type="none" w="med" len="med"/>
                    </a:lnT>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7</a:t>
                      </a:r>
                    </a:p>
                  </a:txBody>
                  <a:tcPr anchor="ctr">
                    <a:lnT w="3175" cap="flat" cmpd="sng" algn="ctr">
                      <a:solidFill>
                        <a:schemeClr val="tx1">
                          <a:lumMod val="60000"/>
                          <a:lumOff val="40000"/>
                        </a:schemeClr>
                      </a:solidFill>
                      <a:prstDash val="solid"/>
                      <a:round/>
                      <a:headEnd type="none" w="med" len="med"/>
                      <a:tailEnd type="none" w="med" len="med"/>
                    </a:lnT>
                  </a:tcPr>
                </a:tc>
                <a:extLst>
                  <a:ext uri="{0D108BD9-81ED-4DB2-BD59-A6C34878D82A}">
                    <a16:rowId xmlns:a16="http://schemas.microsoft.com/office/drawing/2014/main" val="1740942400"/>
                  </a:ext>
                </a:extLst>
              </a:tr>
            </a:tbl>
          </a:graphicData>
        </a:graphic>
      </p:graphicFrame>
    </p:spTree>
    <p:extLst>
      <p:ext uri="{BB962C8B-B14F-4D97-AF65-F5344CB8AC3E}">
        <p14:creationId xmlns:p14="http://schemas.microsoft.com/office/powerpoint/2010/main" val="15553381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41A08975-CF82-D748-B4A5-027558FE12B0}"/>
              </a:ext>
            </a:extLst>
          </p:cNvPr>
          <p:cNvSpPr>
            <a:spLocks noGrp="1"/>
          </p:cNvSpPr>
          <p:nvPr>
            <p:ph type="title"/>
          </p:nvPr>
        </p:nvSpPr>
        <p:spPr>
          <a:xfrm>
            <a:off x="838707" y="160055"/>
            <a:ext cx="10362693" cy="675005"/>
          </a:xfrm>
        </p:spPr>
        <p:txBody>
          <a:bodyPr lIns="0" rIns="91440">
            <a:noAutofit/>
          </a:bodyPr>
          <a:lstStyle/>
          <a:p>
            <a:r>
              <a:rPr lang="en-US"/>
              <a:t>Click to edit Master title style</a:t>
            </a:r>
          </a:p>
        </p:txBody>
      </p:sp>
    </p:spTree>
    <p:extLst>
      <p:ext uri="{BB962C8B-B14F-4D97-AF65-F5344CB8AC3E}">
        <p14:creationId xmlns:p14="http://schemas.microsoft.com/office/powerpoint/2010/main" val="8105451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FD74A0F-656A-32E6-2D03-E3AD320DCD42}"/>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
        <p:nvSpPr>
          <p:cNvPr id="5" name="TextBox 30">
            <a:extLst>
              <a:ext uri="{FF2B5EF4-FFF2-40B4-BE49-F238E27FC236}">
                <a16:creationId xmlns:a16="http://schemas.microsoft.com/office/drawing/2014/main" id="{F88AF18E-70C3-2966-0EFC-806F7FA93B82}"/>
              </a:ext>
            </a:extLst>
          </p:cNvPr>
          <p:cNvSpPr txBox="1"/>
          <p:nvPr userDrawn="1"/>
        </p:nvSpPr>
        <p:spPr>
          <a:xfrm>
            <a:off x="395727" y="6467829"/>
            <a:ext cx="1777437" cy="20005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a:solidFill>
                  <a:schemeClr val="bg1">
                    <a:lumMod val="50000"/>
                  </a:schemeClr>
                </a:solidFill>
              </a:rPr>
              <a:t>|   CONFIDENTIAL &amp; PROPRIETARY</a:t>
            </a:r>
          </a:p>
        </p:txBody>
      </p:sp>
    </p:spTree>
    <p:extLst>
      <p:ext uri="{BB962C8B-B14F-4D97-AF65-F5344CB8AC3E}">
        <p14:creationId xmlns:p14="http://schemas.microsoft.com/office/powerpoint/2010/main" val="130235662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lIns="0" rIns="91440"/>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1082675"/>
            <a:ext cx="11017392" cy="4886046"/>
          </a:xfrm>
        </p:spPr>
        <p:txBody>
          <a:bodyPr lIns="0" r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15169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lIns="0"/>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2175567"/>
            <a:ext cx="5257800" cy="3793154"/>
          </a:xfrm>
        </p:spPr>
        <p:txBody>
          <a:bodyPr l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a:extLst>
              <a:ext uri="{FF2B5EF4-FFF2-40B4-BE49-F238E27FC236}">
                <a16:creationId xmlns:a16="http://schemas.microsoft.com/office/drawing/2014/main" id="{A2B577B1-0A9C-FB4E-A51A-A04A3ED4C49B}"/>
              </a:ext>
            </a:extLst>
          </p:cNvPr>
          <p:cNvSpPr>
            <a:spLocks noGrp="1"/>
          </p:cNvSpPr>
          <p:nvPr>
            <p:ph type="body" idx="10"/>
          </p:nvPr>
        </p:nvSpPr>
        <p:spPr>
          <a:xfrm>
            <a:off x="839788" y="1093023"/>
            <a:ext cx="5256212" cy="823912"/>
          </a:xfrm>
        </p:spPr>
        <p:txBody>
          <a:bodyPr lIns="0"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ext Placeholder 4">
            <a:extLst>
              <a:ext uri="{FF2B5EF4-FFF2-40B4-BE49-F238E27FC236}">
                <a16:creationId xmlns:a16="http://schemas.microsoft.com/office/drawing/2014/main" id="{0686383A-3E4F-A347-9005-04025094F4CF}"/>
              </a:ext>
            </a:extLst>
          </p:cNvPr>
          <p:cNvSpPr>
            <a:spLocks noGrp="1"/>
          </p:cNvSpPr>
          <p:nvPr>
            <p:ph type="body" sz="quarter" idx="3"/>
          </p:nvPr>
        </p:nvSpPr>
        <p:spPr>
          <a:xfrm>
            <a:off x="6599379" y="1093023"/>
            <a:ext cx="5256212" cy="823912"/>
          </a:xfrm>
        </p:spPr>
        <p:txBody>
          <a:bodyPr lIns="0"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Content Placeholder 5">
            <a:extLst>
              <a:ext uri="{FF2B5EF4-FFF2-40B4-BE49-F238E27FC236}">
                <a16:creationId xmlns:a16="http://schemas.microsoft.com/office/drawing/2014/main" id="{82FE4F92-3714-AE4B-8164-A4E1F3E7D284}"/>
              </a:ext>
            </a:extLst>
          </p:cNvPr>
          <p:cNvSpPr>
            <a:spLocks noGrp="1"/>
          </p:cNvSpPr>
          <p:nvPr>
            <p:ph sz="quarter" idx="4"/>
          </p:nvPr>
        </p:nvSpPr>
        <p:spPr>
          <a:xfrm>
            <a:off x="6599379" y="2175567"/>
            <a:ext cx="5256212" cy="3793153"/>
          </a:xfrm>
        </p:spPr>
        <p:txBody>
          <a:bodyPr l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58526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33071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FD74A0F-656A-32E6-2D03-E3AD320DCD42}"/>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
        <p:nvSpPr>
          <p:cNvPr id="2" name="TextBox 30">
            <a:extLst>
              <a:ext uri="{FF2B5EF4-FFF2-40B4-BE49-F238E27FC236}">
                <a16:creationId xmlns:a16="http://schemas.microsoft.com/office/drawing/2014/main" id="{B1628E64-1AB3-F4C7-0AA5-FFD183CA9E24}"/>
              </a:ext>
            </a:extLst>
          </p:cNvPr>
          <p:cNvSpPr txBox="1"/>
          <p:nvPr userDrawn="1"/>
        </p:nvSpPr>
        <p:spPr>
          <a:xfrm>
            <a:off x="395727" y="6467829"/>
            <a:ext cx="1238925" cy="20005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a:solidFill>
                  <a:schemeClr val="bg1">
                    <a:lumMod val="50000"/>
                  </a:schemeClr>
                </a:solidFill>
              </a:rPr>
              <a:t>|   RESTRICTED</a:t>
            </a:r>
          </a:p>
        </p:txBody>
      </p:sp>
    </p:spTree>
    <p:extLst>
      <p:ext uri="{BB962C8B-B14F-4D97-AF65-F5344CB8AC3E}">
        <p14:creationId xmlns:p14="http://schemas.microsoft.com/office/powerpoint/2010/main" val="25203379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Acknowledgemen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094EFAA-BE69-184E-A3AA-C8BA4D895DDA}"/>
              </a:ext>
            </a:extLst>
          </p:cNvPr>
          <p:cNvSpPr txBox="1">
            <a:spLocks/>
          </p:cNvSpPr>
          <p:nvPr userDrawn="1"/>
        </p:nvSpPr>
        <p:spPr>
          <a:xfrm>
            <a:off x="823920" y="179705"/>
            <a:ext cx="11018520" cy="6750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kern="1200">
                <a:solidFill>
                  <a:srgbClr val="CF3C16"/>
                </a:solidFill>
                <a:latin typeface="Arial" panose="020B0604020202020204" pitchFamily="34" charset="0"/>
                <a:ea typeface="+mj-ea"/>
                <a:cs typeface="Arial" panose="020B0604020202020204" pitchFamily="34" charset="0"/>
              </a:defRPr>
            </a:lvl1pPr>
          </a:lstStyle>
          <a:p>
            <a:r>
              <a:rPr lang="en-US" b="1">
                <a:solidFill>
                  <a:schemeClr val="tx1">
                    <a:lumMod val="50000"/>
                  </a:schemeClr>
                </a:solidFill>
              </a:rPr>
              <a:t>Acknowledgements</a:t>
            </a:r>
          </a:p>
        </p:txBody>
      </p:sp>
      <p:sp>
        <p:nvSpPr>
          <p:cNvPr id="13" name="TextBox 12">
            <a:extLst>
              <a:ext uri="{FF2B5EF4-FFF2-40B4-BE49-F238E27FC236}">
                <a16:creationId xmlns:a16="http://schemas.microsoft.com/office/drawing/2014/main" id="{16B344F8-2112-B94D-B090-51E99A66FA63}"/>
              </a:ext>
            </a:extLst>
          </p:cNvPr>
          <p:cNvSpPr txBox="1"/>
          <p:nvPr userDrawn="1"/>
        </p:nvSpPr>
        <p:spPr>
          <a:xfrm>
            <a:off x="905395" y="1095690"/>
            <a:ext cx="2779207" cy="369332"/>
          </a:xfrm>
          <a:prstGeom prst="rect">
            <a:avLst/>
          </a:prstGeom>
          <a:noFill/>
        </p:spPr>
        <p:txBody>
          <a:bodyPr wrap="none" lIns="0" rIns="91440" rtlCol="0">
            <a:noAutofit/>
          </a:bodyPr>
          <a:lstStyle/>
          <a:p>
            <a:pPr algn="l">
              <a:spcAft>
                <a:spcPts val="1100"/>
              </a:spcAft>
            </a:pPr>
            <a:r>
              <a:rPr lang="en-US" b="1">
                <a:solidFill>
                  <a:schemeClr val="accent2"/>
                </a:solidFill>
              </a:rPr>
              <a:t>Intellia team</a:t>
            </a:r>
          </a:p>
        </p:txBody>
      </p:sp>
      <p:sp>
        <p:nvSpPr>
          <p:cNvPr id="14" name="Text Placeholder 14">
            <a:extLst>
              <a:ext uri="{FF2B5EF4-FFF2-40B4-BE49-F238E27FC236}">
                <a16:creationId xmlns:a16="http://schemas.microsoft.com/office/drawing/2014/main" id="{26854060-6E2E-2118-E2C4-5604F017D23D}"/>
              </a:ext>
            </a:extLst>
          </p:cNvPr>
          <p:cNvSpPr>
            <a:spLocks noGrp="1"/>
          </p:cNvSpPr>
          <p:nvPr>
            <p:ph type="body" sz="quarter" idx="10" hasCustomPrompt="1"/>
          </p:nvPr>
        </p:nvSpPr>
        <p:spPr>
          <a:xfrm>
            <a:off x="913649" y="1706880"/>
            <a:ext cx="2794000" cy="2200329"/>
          </a:xfrm>
        </p:spPr>
        <p:txBody>
          <a:bodyPr lIns="0"/>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16" name="Text Placeholder 14">
            <a:extLst>
              <a:ext uri="{FF2B5EF4-FFF2-40B4-BE49-F238E27FC236}">
                <a16:creationId xmlns:a16="http://schemas.microsoft.com/office/drawing/2014/main" id="{A43AF2B1-77FA-8EFB-E781-D1F7DB525C56}"/>
              </a:ext>
            </a:extLst>
          </p:cNvPr>
          <p:cNvSpPr>
            <a:spLocks noGrp="1"/>
          </p:cNvSpPr>
          <p:nvPr>
            <p:ph type="body" sz="quarter" idx="11" hasCustomPrompt="1"/>
          </p:nvPr>
        </p:nvSpPr>
        <p:spPr>
          <a:xfrm>
            <a:off x="4824790" y="1706880"/>
            <a:ext cx="2794000" cy="2200329"/>
          </a:xfrm>
        </p:spPr>
        <p:txBody>
          <a:bodyPr lIns="0"/>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17" name="Text Placeholder 14">
            <a:extLst>
              <a:ext uri="{FF2B5EF4-FFF2-40B4-BE49-F238E27FC236}">
                <a16:creationId xmlns:a16="http://schemas.microsoft.com/office/drawing/2014/main" id="{D612D9C0-4307-5947-9AE6-6B40D8E26A26}"/>
              </a:ext>
            </a:extLst>
          </p:cNvPr>
          <p:cNvSpPr>
            <a:spLocks noGrp="1"/>
          </p:cNvSpPr>
          <p:nvPr>
            <p:ph type="body" sz="quarter" idx="12" hasCustomPrompt="1"/>
          </p:nvPr>
        </p:nvSpPr>
        <p:spPr>
          <a:xfrm>
            <a:off x="8624518" y="1706880"/>
            <a:ext cx="2794000" cy="2200329"/>
          </a:xfrm>
        </p:spPr>
        <p:txBody>
          <a:bodyPr lIns="0"/>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18" name="Text Placeholder 14">
            <a:extLst>
              <a:ext uri="{FF2B5EF4-FFF2-40B4-BE49-F238E27FC236}">
                <a16:creationId xmlns:a16="http://schemas.microsoft.com/office/drawing/2014/main" id="{AD8708F1-C5F5-30A2-4294-80D943277F71}"/>
              </a:ext>
            </a:extLst>
          </p:cNvPr>
          <p:cNvSpPr>
            <a:spLocks noGrp="1"/>
          </p:cNvSpPr>
          <p:nvPr>
            <p:ph type="body" sz="quarter" idx="13" hasCustomPrompt="1"/>
          </p:nvPr>
        </p:nvSpPr>
        <p:spPr>
          <a:xfrm>
            <a:off x="912278" y="4796039"/>
            <a:ext cx="2794000" cy="1168400"/>
          </a:xfrm>
        </p:spPr>
        <p:txBody>
          <a:bodyPr lIns="0"/>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0" name="Text Placeholder 14">
            <a:extLst>
              <a:ext uri="{FF2B5EF4-FFF2-40B4-BE49-F238E27FC236}">
                <a16:creationId xmlns:a16="http://schemas.microsoft.com/office/drawing/2014/main" id="{988DA19E-54EA-58FB-6B3C-34680A491AB0}"/>
              </a:ext>
            </a:extLst>
          </p:cNvPr>
          <p:cNvSpPr>
            <a:spLocks noGrp="1"/>
          </p:cNvSpPr>
          <p:nvPr>
            <p:ph type="body" sz="quarter" idx="14" hasCustomPrompt="1"/>
          </p:nvPr>
        </p:nvSpPr>
        <p:spPr>
          <a:xfrm>
            <a:off x="4865430" y="4796039"/>
            <a:ext cx="2794000" cy="1168400"/>
          </a:xfrm>
        </p:spPr>
        <p:txBody>
          <a:bodyPr lIns="0"/>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1" name="Text Placeholder 14">
            <a:extLst>
              <a:ext uri="{FF2B5EF4-FFF2-40B4-BE49-F238E27FC236}">
                <a16:creationId xmlns:a16="http://schemas.microsoft.com/office/drawing/2014/main" id="{9762BB68-0EA9-671D-CD75-22B7D61B5766}"/>
              </a:ext>
            </a:extLst>
          </p:cNvPr>
          <p:cNvSpPr>
            <a:spLocks noGrp="1"/>
          </p:cNvSpPr>
          <p:nvPr>
            <p:ph type="body" sz="quarter" idx="15" hasCustomPrompt="1"/>
          </p:nvPr>
        </p:nvSpPr>
        <p:spPr>
          <a:xfrm>
            <a:off x="8624513" y="4796039"/>
            <a:ext cx="2794000" cy="1168400"/>
          </a:xfrm>
        </p:spPr>
        <p:txBody>
          <a:bodyPr lIns="0"/>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2" name="Text Placeholder 24">
            <a:extLst>
              <a:ext uri="{FF2B5EF4-FFF2-40B4-BE49-F238E27FC236}">
                <a16:creationId xmlns:a16="http://schemas.microsoft.com/office/drawing/2014/main" id="{10496937-70C8-9F2B-F94C-56D8231BAA46}"/>
              </a:ext>
            </a:extLst>
          </p:cNvPr>
          <p:cNvSpPr>
            <a:spLocks noGrp="1"/>
          </p:cNvSpPr>
          <p:nvPr>
            <p:ph type="body" sz="quarter" idx="17" hasCustomPrompt="1"/>
          </p:nvPr>
        </p:nvSpPr>
        <p:spPr>
          <a:xfrm>
            <a:off x="912829" y="4185881"/>
            <a:ext cx="5589638" cy="368300"/>
          </a:xfrm>
        </p:spPr>
        <p:txBody>
          <a:bodyPr lIns="0"/>
          <a:lstStyle>
            <a:lvl1pPr marL="0" indent="0">
              <a:buFontTx/>
              <a:buNone/>
              <a:defRPr sz="1800" b="1">
                <a:solidFill>
                  <a:schemeClr val="accent2"/>
                </a:solidFill>
              </a:defRPr>
            </a:lvl1pPr>
          </a:lstStyle>
          <a:p>
            <a:pPr lvl="0"/>
            <a:r>
              <a:rPr lang="en-US"/>
              <a:t>Partnering team, if applicable</a:t>
            </a:r>
          </a:p>
        </p:txBody>
      </p:sp>
      <p:sp>
        <p:nvSpPr>
          <p:cNvPr id="31" name="Rectangle 30">
            <a:extLst>
              <a:ext uri="{FF2B5EF4-FFF2-40B4-BE49-F238E27FC236}">
                <a16:creationId xmlns:a16="http://schemas.microsoft.com/office/drawing/2014/main" id="{99DA99CB-304C-43C6-1E44-24D1BB099283}"/>
              </a:ext>
            </a:extLst>
          </p:cNvPr>
          <p:cNvSpPr/>
          <p:nvPr userDrawn="1"/>
        </p:nvSpPr>
        <p:spPr>
          <a:xfrm>
            <a:off x="905396" y="1465022"/>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F10AA40-CD90-91CC-3E62-1FEC0A1B62D7}"/>
              </a:ext>
            </a:extLst>
          </p:cNvPr>
          <p:cNvSpPr/>
          <p:nvPr userDrawn="1"/>
        </p:nvSpPr>
        <p:spPr>
          <a:xfrm>
            <a:off x="905396" y="4571463"/>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27429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494DC9-0FF3-A1AB-DF82-9C4A68C00DC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Content Placeholder 2">
            <a:extLst>
              <a:ext uri="{FF2B5EF4-FFF2-40B4-BE49-F238E27FC236}">
                <a16:creationId xmlns:a16="http://schemas.microsoft.com/office/drawing/2014/main" id="{51B9C3CF-3DF1-CC4F-845E-311CF2A3FB30}"/>
              </a:ext>
            </a:extLst>
          </p:cNvPr>
          <p:cNvSpPr>
            <a:spLocks noGrp="1"/>
          </p:cNvSpPr>
          <p:nvPr>
            <p:ph idx="1" hasCustomPrompt="1"/>
          </p:nvPr>
        </p:nvSpPr>
        <p:spPr>
          <a:xfrm>
            <a:off x="3924300" y="954364"/>
            <a:ext cx="6858000" cy="4989236"/>
          </a:xfrm>
        </p:spPr>
        <p:txBody>
          <a:bodyPr>
            <a:noAutofit/>
          </a:bodyPr>
          <a:lstStyle>
            <a:lvl1pPr>
              <a:lnSpc>
                <a:spcPts val="3100"/>
              </a:lnSpc>
              <a:defRPr sz="2400" b="0">
                <a:solidFill>
                  <a:schemeClr val="tx1"/>
                </a:solidFill>
              </a:defRPr>
            </a:lvl1pPr>
            <a:lvl2pPr>
              <a:lnSpc>
                <a:spcPts val="3100"/>
              </a:lnSpc>
              <a:defRPr sz="2000">
                <a:solidFill>
                  <a:schemeClr val="tx1"/>
                </a:solidFill>
              </a:defRPr>
            </a:lvl2pPr>
            <a:lvl3pPr>
              <a:lnSpc>
                <a:spcPts val="3100"/>
              </a:lnSpc>
              <a:defRPr sz="1800">
                <a:solidFill>
                  <a:schemeClr val="tx1"/>
                </a:solidFill>
              </a:defRPr>
            </a:lvl3pPr>
            <a:lvl4pPr>
              <a:lnSpc>
                <a:spcPts val="3100"/>
              </a:lnSpc>
              <a:defRPr sz="1600">
                <a:solidFill>
                  <a:schemeClr val="tx1"/>
                </a:solidFill>
              </a:defRPr>
            </a:lvl4pPr>
            <a:lvl5pPr>
              <a:lnSpc>
                <a:spcPts val="3100"/>
              </a:lnSpc>
              <a:defRPr sz="1400">
                <a:solidFill>
                  <a:schemeClr val="tx1"/>
                </a:solidFill>
              </a:defRPr>
            </a:lvl5pPr>
          </a:lstStyle>
          <a:p>
            <a:pPr lvl="0"/>
            <a:r>
              <a:rPr lang="en-US"/>
              <a:t>Click to edit slide text</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8B887472-9A3B-ADEF-D9BF-249DF5D59876}"/>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solidFill>
                <a:latin typeface="Arial" charset="0"/>
                <a:ea typeface="Arial" charset="0"/>
                <a:cs typeface="Arial" charset="0"/>
              </a:rPr>
              <a:pPr algn="r"/>
              <a:t>‹#›</a:t>
            </a:fld>
            <a:endParaRPr lang="en-US" sz="1100">
              <a:solidFill>
                <a:schemeClr val="bg1"/>
              </a:solidFill>
              <a:latin typeface="Arial" charset="0"/>
              <a:ea typeface="Arial" charset="0"/>
              <a:cs typeface="Arial" charset="0"/>
            </a:endParaRPr>
          </a:p>
        </p:txBody>
      </p:sp>
      <p:sp>
        <p:nvSpPr>
          <p:cNvPr id="6" name="TextBox 30">
            <a:extLst>
              <a:ext uri="{FF2B5EF4-FFF2-40B4-BE49-F238E27FC236}">
                <a16:creationId xmlns:a16="http://schemas.microsoft.com/office/drawing/2014/main" id="{63CE4603-843D-E5B7-7904-13C4F20140C5}"/>
              </a:ext>
            </a:extLst>
          </p:cNvPr>
          <p:cNvSpPr txBox="1"/>
          <p:nvPr userDrawn="1"/>
        </p:nvSpPr>
        <p:spPr>
          <a:xfrm>
            <a:off x="395727" y="6467829"/>
            <a:ext cx="1238925" cy="20005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a:solidFill>
                  <a:schemeClr val="bg1"/>
                </a:solidFill>
              </a:rPr>
              <a:t>|   RESTRICTED</a:t>
            </a:r>
          </a:p>
        </p:txBody>
      </p:sp>
    </p:spTree>
    <p:extLst>
      <p:ext uri="{BB962C8B-B14F-4D97-AF65-F5344CB8AC3E}">
        <p14:creationId xmlns:p14="http://schemas.microsoft.com/office/powerpoint/2010/main" val="28716492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2F46B0-82C1-1855-D067-2E21197BAEB1}"/>
              </a:ext>
            </a:extLst>
          </p:cNvPr>
          <p:cNvPicPr/>
          <p:nvPr userDrawn="1"/>
        </p:nvPicPr>
        <p:blipFill>
          <a:blip r:embed="rId2">
            <a:extLst>
              <a:ext uri="{28A0092B-C50C-407E-A947-70E740481C1C}">
                <a14:useLocalDpi xmlns:a14="http://schemas.microsoft.com/office/drawing/2010/main" val="0"/>
              </a:ext>
            </a:extLst>
          </a:blip>
          <a:srcRect/>
          <a:stretch/>
        </p:blipFill>
        <p:spPr>
          <a:xfrm>
            <a:off x="0" y="0"/>
            <a:ext cx="12206176" cy="6865974"/>
          </a:xfrm>
          <a:prstGeom prst="rect">
            <a:avLst/>
          </a:prstGeom>
        </p:spPr>
      </p:pic>
      <p:sp>
        <p:nvSpPr>
          <p:cNvPr id="2" name="Title 1">
            <a:extLst>
              <a:ext uri="{FF2B5EF4-FFF2-40B4-BE49-F238E27FC236}">
                <a16:creationId xmlns:a16="http://schemas.microsoft.com/office/drawing/2014/main" id="{05A83CA9-5EF0-8398-23AA-08DFA69C2E28}"/>
              </a:ext>
            </a:extLst>
          </p:cNvPr>
          <p:cNvSpPr>
            <a:spLocks noGrp="1"/>
          </p:cNvSpPr>
          <p:nvPr>
            <p:ph type="title" hasCustomPrompt="1"/>
          </p:nvPr>
        </p:nvSpPr>
        <p:spPr>
          <a:xfrm>
            <a:off x="301825" y="2564780"/>
            <a:ext cx="2893196" cy="2319541"/>
          </a:xfrm>
        </p:spPr>
        <p:txBody>
          <a:bodyPr anchor="b"/>
          <a:lstStyle>
            <a:lvl1pPr>
              <a:lnSpc>
                <a:spcPct val="100000"/>
              </a:lnSpc>
              <a:defRPr sz="3200" b="1">
                <a:solidFill>
                  <a:schemeClr val="bg1"/>
                </a:solidFill>
              </a:defRPr>
            </a:lvl1pPr>
          </a:lstStyle>
          <a:p>
            <a:r>
              <a:rPr lang="en-US"/>
              <a:t>Click to edit text</a:t>
            </a:r>
          </a:p>
        </p:txBody>
      </p:sp>
      <p:sp>
        <p:nvSpPr>
          <p:cNvPr id="11" name="Text Placeholder 10">
            <a:extLst>
              <a:ext uri="{FF2B5EF4-FFF2-40B4-BE49-F238E27FC236}">
                <a16:creationId xmlns:a16="http://schemas.microsoft.com/office/drawing/2014/main" id="{C3C826A0-95D1-962E-022C-8DBE5F1D09DD}"/>
              </a:ext>
            </a:extLst>
          </p:cNvPr>
          <p:cNvSpPr>
            <a:spLocks noGrp="1"/>
          </p:cNvSpPr>
          <p:nvPr>
            <p:ph type="body" sz="quarter" idx="10" hasCustomPrompt="1"/>
          </p:nvPr>
        </p:nvSpPr>
        <p:spPr>
          <a:xfrm>
            <a:off x="301825" y="5126137"/>
            <a:ext cx="3269709" cy="1332833"/>
          </a:xfrm>
        </p:spPr>
        <p:txBody>
          <a:bodyPr/>
          <a:lstStyle>
            <a:lvl1pPr marL="0" indent="0">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text</a:t>
            </a:r>
          </a:p>
        </p:txBody>
      </p:sp>
    </p:spTree>
    <p:extLst>
      <p:ext uri="{BB962C8B-B14F-4D97-AF65-F5344CB8AC3E}">
        <p14:creationId xmlns:p14="http://schemas.microsoft.com/office/powerpoint/2010/main" val="266947586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2 - Shanna">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C7F17A-46F8-AD9B-76E1-11126B0CB9CF}"/>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14175" y="-9857"/>
            <a:ext cx="12206176" cy="6865974"/>
          </a:xfrm>
          <a:prstGeom prst="rect">
            <a:avLst/>
          </a:prstGeom>
        </p:spPr>
      </p:pic>
      <p:sp>
        <p:nvSpPr>
          <p:cNvPr id="8" name="Title 1">
            <a:extLst>
              <a:ext uri="{FF2B5EF4-FFF2-40B4-BE49-F238E27FC236}">
                <a16:creationId xmlns:a16="http://schemas.microsoft.com/office/drawing/2014/main" id="{731EF451-57D8-7242-6E9E-CFE79E3125CF}"/>
              </a:ext>
            </a:extLst>
          </p:cNvPr>
          <p:cNvSpPr>
            <a:spLocks noGrp="1"/>
          </p:cNvSpPr>
          <p:nvPr>
            <p:ph type="ctrTitle"/>
          </p:nvPr>
        </p:nvSpPr>
        <p:spPr>
          <a:xfrm>
            <a:off x="7755075" y="213340"/>
            <a:ext cx="4087306" cy="2889114"/>
          </a:xfrm>
        </p:spPr>
        <p:txBody>
          <a:bodyPr anchor="b">
            <a:normAutofit/>
          </a:bodyPr>
          <a:lstStyle>
            <a:lvl1pPr>
              <a:defRPr sz="3200" b="1">
                <a:solidFill>
                  <a:schemeClr val="bg1"/>
                </a:solidFill>
              </a:defRPr>
            </a:lvl1pPr>
          </a:lstStyle>
          <a:p>
            <a:pPr algn="l"/>
            <a:r>
              <a:rPr lang="en-US" sz="3200">
                <a:latin typeface="Arial" panose="020B0604020202020204" pitchFamily="34" charset="0"/>
                <a:cs typeface="Arial" panose="020B0604020202020204" pitchFamily="34" charset="0"/>
              </a:rPr>
              <a:t>Click to edit Master title style</a:t>
            </a:r>
          </a:p>
        </p:txBody>
      </p:sp>
      <p:sp>
        <p:nvSpPr>
          <p:cNvPr id="9" name="Subtitle 2">
            <a:extLst>
              <a:ext uri="{FF2B5EF4-FFF2-40B4-BE49-F238E27FC236}">
                <a16:creationId xmlns:a16="http://schemas.microsoft.com/office/drawing/2014/main" id="{8FD9F5DE-AC5D-5277-F0AD-BA42FFBC4347}"/>
              </a:ext>
            </a:extLst>
          </p:cNvPr>
          <p:cNvSpPr>
            <a:spLocks noGrp="1"/>
          </p:cNvSpPr>
          <p:nvPr>
            <p:ph type="subTitle" idx="1"/>
          </p:nvPr>
        </p:nvSpPr>
        <p:spPr>
          <a:xfrm>
            <a:off x="7755073" y="3180274"/>
            <a:ext cx="4087305" cy="1147863"/>
          </a:xfrm>
        </p:spPr>
        <p:txBody>
          <a:bodyPr anchor="t">
            <a:normAutofit/>
          </a:bodyPr>
          <a:lstStyle>
            <a:lvl1pPr marL="0" indent="0">
              <a:buNone/>
              <a:defRPr lang="en-US" sz="2000" kern="1200" dirty="0">
                <a:solidFill>
                  <a:schemeClr val="bg1"/>
                </a:solidFill>
                <a:latin typeface="Arial" panose="020B0604020202020204" pitchFamily="34" charset="0"/>
                <a:ea typeface="+mj-ea"/>
                <a:cs typeface="Arial" panose="020B0604020202020204" pitchFamily="34" charset="0"/>
              </a:defRPr>
            </a:lvl1pPr>
          </a:lstStyle>
          <a:p>
            <a:pPr algn="l"/>
            <a:r>
              <a:rPr lang="en-US" sz="2000"/>
              <a:t>Click to edit Master subtitle style</a:t>
            </a:r>
          </a:p>
        </p:txBody>
      </p:sp>
    </p:spTree>
    <p:extLst>
      <p:ext uri="{BB962C8B-B14F-4D97-AF65-F5344CB8AC3E}">
        <p14:creationId xmlns:p14="http://schemas.microsoft.com/office/powerpoint/2010/main" val="352478005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3 - Nancy">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C7F17A-46F8-AD9B-76E1-11126B0CB9CF}"/>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14175" y="-9857"/>
            <a:ext cx="12206176" cy="6865974"/>
          </a:xfrm>
          <a:prstGeom prst="rect">
            <a:avLst/>
          </a:prstGeom>
        </p:spPr>
      </p:pic>
      <p:sp>
        <p:nvSpPr>
          <p:cNvPr id="8" name="Title 1">
            <a:extLst>
              <a:ext uri="{FF2B5EF4-FFF2-40B4-BE49-F238E27FC236}">
                <a16:creationId xmlns:a16="http://schemas.microsoft.com/office/drawing/2014/main" id="{731EF451-57D8-7242-6E9E-CFE79E3125CF}"/>
              </a:ext>
            </a:extLst>
          </p:cNvPr>
          <p:cNvSpPr>
            <a:spLocks noGrp="1"/>
          </p:cNvSpPr>
          <p:nvPr>
            <p:ph type="ctrTitle"/>
          </p:nvPr>
        </p:nvSpPr>
        <p:spPr>
          <a:xfrm>
            <a:off x="313495" y="213340"/>
            <a:ext cx="4087306" cy="2889114"/>
          </a:xfrm>
        </p:spPr>
        <p:txBody>
          <a:bodyPr anchor="b">
            <a:normAutofit/>
          </a:bodyPr>
          <a:lstStyle>
            <a:lvl1pPr>
              <a:defRPr sz="3200" b="1">
                <a:solidFill>
                  <a:schemeClr val="bg1"/>
                </a:solidFill>
              </a:defRPr>
            </a:lvl1pPr>
          </a:lstStyle>
          <a:p>
            <a:pPr algn="l"/>
            <a:r>
              <a:rPr lang="en-US" sz="3200">
                <a:latin typeface="Arial" panose="020B0604020202020204" pitchFamily="34" charset="0"/>
                <a:cs typeface="Arial" panose="020B0604020202020204" pitchFamily="34" charset="0"/>
              </a:rPr>
              <a:t>Click to edit Master title style</a:t>
            </a:r>
          </a:p>
        </p:txBody>
      </p:sp>
      <p:sp>
        <p:nvSpPr>
          <p:cNvPr id="9" name="Subtitle 2">
            <a:extLst>
              <a:ext uri="{FF2B5EF4-FFF2-40B4-BE49-F238E27FC236}">
                <a16:creationId xmlns:a16="http://schemas.microsoft.com/office/drawing/2014/main" id="{8FD9F5DE-AC5D-5277-F0AD-BA42FFBC4347}"/>
              </a:ext>
            </a:extLst>
          </p:cNvPr>
          <p:cNvSpPr>
            <a:spLocks noGrp="1"/>
          </p:cNvSpPr>
          <p:nvPr>
            <p:ph type="subTitle" idx="1"/>
          </p:nvPr>
        </p:nvSpPr>
        <p:spPr>
          <a:xfrm>
            <a:off x="313493" y="3180274"/>
            <a:ext cx="4087305" cy="2097970"/>
          </a:xfrm>
        </p:spPr>
        <p:txBody>
          <a:bodyPr anchor="t">
            <a:normAutofit/>
          </a:bodyPr>
          <a:lstStyle>
            <a:lvl1pPr marL="0" indent="0">
              <a:buNone/>
              <a:defRPr lang="en-US" sz="2000" kern="1200" dirty="0">
                <a:solidFill>
                  <a:schemeClr val="bg1"/>
                </a:solidFill>
                <a:latin typeface="Arial" panose="020B0604020202020204" pitchFamily="34" charset="0"/>
                <a:ea typeface="+mj-ea"/>
                <a:cs typeface="Arial" panose="020B0604020202020204" pitchFamily="34" charset="0"/>
              </a:defRPr>
            </a:lvl1pPr>
          </a:lstStyle>
          <a:p>
            <a:pPr algn="l"/>
            <a:r>
              <a:rPr lang="en-US" sz="2000"/>
              <a:t>Click to edit Master subtitle style</a:t>
            </a:r>
          </a:p>
        </p:txBody>
      </p:sp>
    </p:spTree>
    <p:extLst>
      <p:ext uri="{BB962C8B-B14F-4D97-AF65-F5344CB8AC3E}">
        <p14:creationId xmlns:p14="http://schemas.microsoft.com/office/powerpoint/2010/main" val="222701097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3 - Milton">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C7F17A-46F8-AD9B-76E1-11126B0CB9CF}"/>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14175" y="-9857"/>
            <a:ext cx="12206176" cy="6865974"/>
          </a:xfrm>
          <a:prstGeom prst="rect">
            <a:avLst/>
          </a:prstGeom>
        </p:spPr>
      </p:pic>
      <p:sp>
        <p:nvSpPr>
          <p:cNvPr id="8" name="Title 1">
            <a:extLst>
              <a:ext uri="{FF2B5EF4-FFF2-40B4-BE49-F238E27FC236}">
                <a16:creationId xmlns:a16="http://schemas.microsoft.com/office/drawing/2014/main" id="{731EF451-57D8-7242-6E9E-CFE79E3125CF}"/>
              </a:ext>
            </a:extLst>
          </p:cNvPr>
          <p:cNvSpPr>
            <a:spLocks noGrp="1"/>
          </p:cNvSpPr>
          <p:nvPr>
            <p:ph type="ctrTitle"/>
          </p:nvPr>
        </p:nvSpPr>
        <p:spPr>
          <a:xfrm>
            <a:off x="7755075" y="213340"/>
            <a:ext cx="4087306" cy="2889114"/>
          </a:xfrm>
        </p:spPr>
        <p:txBody>
          <a:bodyPr anchor="b">
            <a:normAutofit/>
          </a:bodyPr>
          <a:lstStyle>
            <a:lvl1pPr>
              <a:defRPr sz="3200" b="1">
                <a:solidFill>
                  <a:schemeClr val="bg1"/>
                </a:solidFill>
              </a:defRPr>
            </a:lvl1pPr>
          </a:lstStyle>
          <a:p>
            <a:pPr algn="l"/>
            <a:r>
              <a:rPr lang="en-US" sz="3200">
                <a:latin typeface="Arial" panose="020B0604020202020204" pitchFamily="34" charset="0"/>
                <a:cs typeface="Arial" panose="020B0604020202020204" pitchFamily="34" charset="0"/>
              </a:rPr>
              <a:t>Click to edit Master title style</a:t>
            </a:r>
          </a:p>
        </p:txBody>
      </p:sp>
      <p:sp>
        <p:nvSpPr>
          <p:cNvPr id="9" name="Subtitle 2">
            <a:extLst>
              <a:ext uri="{FF2B5EF4-FFF2-40B4-BE49-F238E27FC236}">
                <a16:creationId xmlns:a16="http://schemas.microsoft.com/office/drawing/2014/main" id="{8FD9F5DE-AC5D-5277-F0AD-BA42FFBC4347}"/>
              </a:ext>
            </a:extLst>
          </p:cNvPr>
          <p:cNvSpPr>
            <a:spLocks noGrp="1"/>
          </p:cNvSpPr>
          <p:nvPr>
            <p:ph type="subTitle" idx="1"/>
          </p:nvPr>
        </p:nvSpPr>
        <p:spPr>
          <a:xfrm>
            <a:off x="7755073" y="3180274"/>
            <a:ext cx="4087305" cy="1147863"/>
          </a:xfrm>
        </p:spPr>
        <p:txBody>
          <a:bodyPr anchor="t">
            <a:normAutofit/>
          </a:bodyPr>
          <a:lstStyle>
            <a:lvl1pPr marL="0" indent="0">
              <a:buNone/>
              <a:defRPr lang="en-US" sz="2000" kern="1200" dirty="0">
                <a:solidFill>
                  <a:schemeClr val="bg1"/>
                </a:solidFill>
                <a:latin typeface="Arial" panose="020B0604020202020204" pitchFamily="34" charset="0"/>
                <a:ea typeface="+mj-ea"/>
                <a:cs typeface="Arial" panose="020B0604020202020204" pitchFamily="34" charset="0"/>
              </a:defRPr>
            </a:lvl1pPr>
          </a:lstStyle>
          <a:p>
            <a:pPr algn="l"/>
            <a:r>
              <a:rPr lang="en-US" sz="2000"/>
              <a:t>Click to edit Master subtitle style</a:t>
            </a:r>
          </a:p>
        </p:txBody>
      </p:sp>
    </p:spTree>
    <p:extLst>
      <p:ext uri="{BB962C8B-B14F-4D97-AF65-F5344CB8AC3E}">
        <p14:creationId xmlns:p14="http://schemas.microsoft.com/office/powerpoint/2010/main" val="168158214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cknowledgemen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094EFAA-BE69-184E-A3AA-C8BA4D895DDA}"/>
              </a:ext>
            </a:extLst>
          </p:cNvPr>
          <p:cNvSpPr txBox="1">
            <a:spLocks/>
          </p:cNvSpPr>
          <p:nvPr userDrawn="1"/>
        </p:nvSpPr>
        <p:spPr>
          <a:xfrm>
            <a:off x="823920" y="179705"/>
            <a:ext cx="11018520" cy="6750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kern="1200">
                <a:solidFill>
                  <a:srgbClr val="CF3C16"/>
                </a:solidFill>
                <a:latin typeface="Arial" panose="020B0604020202020204" pitchFamily="34" charset="0"/>
                <a:ea typeface="+mj-ea"/>
                <a:cs typeface="Arial" panose="020B0604020202020204" pitchFamily="34" charset="0"/>
              </a:defRPr>
            </a:lvl1pPr>
          </a:lstStyle>
          <a:p>
            <a:r>
              <a:rPr lang="en-US" b="1">
                <a:solidFill>
                  <a:schemeClr val="tx1">
                    <a:lumMod val="50000"/>
                  </a:schemeClr>
                </a:solidFill>
              </a:rPr>
              <a:t>Acknowledgements</a:t>
            </a:r>
          </a:p>
        </p:txBody>
      </p:sp>
      <p:sp>
        <p:nvSpPr>
          <p:cNvPr id="23" name="TextBox 22">
            <a:extLst>
              <a:ext uri="{FF2B5EF4-FFF2-40B4-BE49-F238E27FC236}">
                <a16:creationId xmlns:a16="http://schemas.microsoft.com/office/drawing/2014/main" id="{6F40E832-53E8-5E4F-A5CE-BB8209D7205F}"/>
              </a:ext>
            </a:extLst>
          </p:cNvPr>
          <p:cNvSpPr txBox="1"/>
          <p:nvPr userDrawn="1"/>
        </p:nvSpPr>
        <p:spPr>
          <a:xfrm>
            <a:off x="905395" y="1095690"/>
            <a:ext cx="2779207" cy="369332"/>
          </a:xfrm>
          <a:prstGeom prst="rect">
            <a:avLst/>
          </a:prstGeom>
          <a:noFill/>
        </p:spPr>
        <p:txBody>
          <a:bodyPr wrap="none" lIns="0" rIns="91440" rtlCol="0">
            <a:noAutofit/>
          </a:bodyPr>
          <a:lstStyle/>
          <a:p>
            <a:pPr algn="l">
              <a:spcAft>
                <a:spcPts val="1100"/>
              </a:spcAft>
            </a:pPr>
            <a:r>
              <a:rPr lang="en-US" b="1">
                <a:solidFill>
                  <a:schemeClr val="accent2"/>
                </a:solidFill>
              </a:rPr>
              <a:t>Intellia team</a:t>
            </a:r>
          </a:p>
        </p:txBody>
      </p:sp>
      <p:sp>
        <p:nvSpPr>
          <p:cNvPr id="24" name="Text Placeholder 14">
            <a:extLst>
              <a:ext uri="{FF2B5EF4-FFF2-40B4-BE49-F238E27FC236}">
                <a16:creationId xmlns:a16="http://schemas.microsoft.com/office/drawing/2014/main" id="{3A0D87AC-3FD1-364B-929C-7109648CEA57}"/>
              </a:ext>
            </a:extLst>
          </p:cNvPr>
          <p:cNvSpPr>
            <a:spLocks noGrp="1"/>
          </p:cNvSpPr>
          <p:nvPr>
            <p:ph type="body" sz="quarter" idx="10" hasCustomPrompt="1"/>
          </p:nvPr>
        </p:nvSpPr>
        <p:spPr>
          <a:xfrm>
            <a:off x="913649"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5" name="Text Placeholder 14">
            <a:extLst>
              <a:ext uri="{FF2B5EF4-FFF2-40B4-BE49-F238E27FC236}">
                <a16:creationId xmlns:a16="http://schemas.microsoft.com/office/drawing/2014/main" id="{2A426266-2C0A-6246-BE05-614628B80A4E}"/>
              </a:ext>
            </a:extLst>
          </p:cNvPr>
          <p:cNvSpPr>
            <a:spLocks noGrp="1"/>
          </p:cNvSpPr>
          <p:nvPr>
            <p:ph type="body" sz="quarter" idx="11" hasCustomPrompt="1"/>
          </p:nvPr>
        </p:nvSpPr>
        <p:spPr>
          <a:xfrm>
            <a:off x="4824790"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6" name="Text Placeholder 14">
            <a:extLst>
              <a:ext uri="{FF2B5EF4-FFF2-40B4-BE49-F238E27FC236}">
                <a16:creationId xmlns:a16="http://schemas.microsoft.com/office/drawing/2014/main" id="{62266E29-F54E-B440-AF5F-879228C799F0}"/>
              </a:ext>
            </a:extLst>
          </p:cNvPr>
          <p:cNvSpPr>
            <a:spLocks noGrp="1"/>
          </p:cNvSpPr>
          <p:nvPr>
            <p:ph type="body" sz="quarter" idx="12" hasCustomPrompt="1"/>
          </p:nvPr>
        </p:nvSpPr>
        <p:spPr>
          <a:xfrm>
            <a:off x="8624518"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7" name="Text Placeholder 14">
            <a:extLst>
              <a:ext uri="{FF2B5EF4-FFF2-40B4-BE49-F238E27FC236}">
                <a16:creationId xmlns:a16="http://schemas.microsoft.com/office/drawing/2014/main" id="{7AD87359-B857-344A-A298-14C9B616B185}"/>
              </a:ext>
            </a:extLst>
          </p:cNvPr>
          <p:cNvSpPr>
            <a:spLocks noGrp="1"/>
          </p:cNvSpPr>
          <p:nvPr>
            <p:ph type="body" sz="quarter" idx="13" hasCustomPrompt="1"/>
          </p:nvPr>
        </p:nvSpPr>
        <p:spPr>
          <a:xfrm>
            <a:off x="912278"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8" name="Text Placeholder 14">
            <a:extLst>
              <a:ext uri="{FF2B5EF4-FFF2-40B4-BE49-F238E27FC236}">
                <a16:creationId xmlns:a16="http://schemas.microsoft.com/office/drawing/2014/main" id="{7AD0B8A8-40C9-F444-A6CD-1D762CFC761B}"/>
              </a:ext>
            </a:extLst>
          </p:cNvPr>
          <p:cNvSpPr>
            <a:spLocks noGrp="1"/>
          </p:cNvSpPr>
          <p:nvPr>
            <p:ph type="body" sz="quarter" idx="14" hasCustomPrompt="1"/>
          </p:nvPr>
        </p:nvSpPr>
        <p:spPr>
          <a:xfrm>
            <a:off x="4865430"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9" name="Text Placeholder 14">
            <a:extLst>
              <a:ext uri="{FF2B5EF4-FFF2-40B4-BE49-F238E27FC236}">
                <a16:creationId xmlns:a16="http://schemas.microsoft.com/office/drawing/2014/main" id="{AB4A83EB-A741-2F4D-8F1D-50582E5D8B73}"/>
              </a:ext>
            </a:extLst>
          </p:cNvPr>
          <p:cNvSpPr>
            <a:spLocks noGrp="1"/>
          </p:cNvSpPr>
          <p:nvPr>
            <p:ph type="body" sz="quarter" idx="15" hasCustomPrompt="1"/>
          </p:nvPr>
        </p:nvSpPr>
        <p:spPr>
          <a:xfrm>
            <a:off x="8624513"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30" name="Text Placeholder 24">
            <a:extLst>
              <a:ext uri="{FF2B5EF4-FFF2-40B4-BE49-F238E27FC236}">
                <a16:creationId xmlns:a16="http://schemas.microsoft.com/office/drawing/2014/main" id="{6E50711D-E0A0-164B-9FB5-F4DA95B82CFB}"/>
              </a:ext>
            </a:extLst>
          </p:cNvPr>
          <p:cNvSpPr>
            <a:spLocks noGrp="1"/>
          </p:cNvSpPr>
          <p:nvPr>
            <p:ph type="body" sz="quarter" idx="17" hasCustomPrompt="1"/>
          </p:nvPr>
        </p:nvSpPr>
        <p:spPr>
          <a:xfrm>
            <a:off x="912829" y="4185881"/>
            <a:ext cx="5589638" cy="368300"/>
          </a:xfrm>
        </p:spPr>
        <p:txBody>
          <a:bodyPr/>
          <a:lstStyle>
            <a:lvl1pPr marL="0" indent="0">
              <a:buFontTx/>
              <a:buNone/>
              <a:defRPr sz="1800" b="1">
                <a:solidFill>
                  <a:schemeClr val="accent2"/>
                </a:solidFill>
              </a:defRPr>
            </a:lvl1pPr>
          </a:lstStyle>
          <a:p>
            <a:pPr lvl="0"/>
            <a:r>
              <a:rPr lang="en-US"/>
              <a:t>Partnering team, if applicable</a:t>
            </a:r>
          </a:p>
        </p:txBody>
      </p:sp>
      <p:sp>
        <p:nvSpPr>
          <p:cNvPr id="2" name="Rectangle 1">
            <a:extLst>
              <a:ext uri="{FF2B5EF4-FFF2-40B4-BE49-F238E27FC236}">
                <a16:creationId xmlns:a16="http://schemas.microsoft.com/office/drawing/2014/main" id="{09C1E0B3-180F-5844-A622-526E1C05AAA9}"/>
              </a:ext>
            </a:extLst>
          </p:cNvPr>
          <p:cNvSpPr/>
          <p:nvPr userDrawn="1"/>
        </p:nvSpPr>
        <p:spPr>
          <a:xfrm>
            <a:off x="905396" y="1465022"/>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3069515-D6FA-A548-A279-69338A89767D}"/>
              </a:ext>
            </a:extLst>
          </p:cNvPr>
          <p:cNvSpPr/>
          <p:nvPr userDrawn="1"/>
        </p:nvSpPr>
        <p:spPr>
          <a:xfrm>
            <a:off x="905396" y="4571463"/>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259128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5 - Milton">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04CE3F-4C60-D5E6-1C84-1BAC227CAB92}"/>
              </a:ext>
            </a:extLst>
          </p:cNvPr>
          <p:cNvPicPr>
            <a:picLocks noChangeAspect="1"/>
          </p:cNvPicPr>
          <p:nvPr userDrawn="1"/>
        </p:nvPicPr>
        <p:blipFill>
          <a:blip r:embed="rId2"/>
          <a:srcRect/>
          <a:stretch/>
        </p:blipFill>
        <p:spPr>
          <a:xfrm>
            <a:off x="0" y="0"/>
            <a:ext cx="12192000" cy="6858000"/>
          </a:xfrm>
          <a:prstGeom prst="rect">
            <a:avLst/>
          </a:prstGeom>
        </p:spPr>
      </p:pic>
      <p:sp>
        <p:nvSpPr>
          <p:cNvPr id="16" name="Text Placeholder 14">
            <a:extLst>
              <a:ext uri="{FF2B5EF4-FFF2-40B4-BE49-F238E27FC236}">
                <a16:creationId xmlns:a16="http://schemas.microsoft.com/office/drawing/2014/main" id="{EC207468-F9F2-4AFD-59AD-546272C85A7A}"/>
              </a:ext>
            </a:extLst>
          </p:cNvPr>
          <p:cNvSpPr>
            <a:spLocks noGrp="1"/>
          </p:cNvSpPr>
          <p:nvPr>
            <p:ph type="body" sz="quarter" idx="10" hasCustomPrompt="1"/>
          </p:nvPr>
        </p:nvSpPr>
        <p:spPr>
          <a:xfrm>
            <a:off x="577869" y="650722"/>
            <a:ext cx="4978403" cy="1754326"/>
          </a:xfrm>
        </p:spPr>
        <p:txBody>
          <a:bodyPr/>
          <a:lstStyle>
            <a:lvl1pPr marL="0" indent="0">
              <a:buNone/>
              <a:defRPr sz="3600" b="1">
                <a:solidFill>
                  <a:schemeClr val="bg1"/>
                </a:solidFill>
              </a:defRPr>
            </a:lvl1pPr>
          </a:lstStyle>
          <a:p>
            <a:r>
              <a:rPr lang="en-US" sz="3600" b="1" i="0" u="none" strike="noStrike">
                <a:solidFill>
                  <a:schemeClr val="bg1">
                    <a:lumMod val="95000"/>
                  </a:schemeClr>
                </a:solidFill>
                <a:effectLst/>
                <a:latin typeface="Arial" panose="020B0604020202020204" pitchFamily="34" charset="0"/>
                <a:cs typeface="Arial" panose="020B0604020202020204" pitchFamily="34" charset="0"/>
              </a:rPr>
              <a:t>Title Lorem ipsum dolor sit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amet</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Ea</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iure</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quasi id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doloribus</a:t>
            </a:r>
            <a:endParaRPr lang="en-US" sz="3600" b="1">
              <a:solidFill>
                <a:schemeClr val="bg1">
                  <a:lumMod val="95000"/>
                </a:schemeClr>
              </a:solidFill>
              <a:latin typeface="Arial" panose="020B0604020202020204" pitchFamily="34" charset="0"/>
              <a:cs typeface="Arial" panose="020B0604020202020204" pitchFamily="34" charset="0"/>
            </a:endParaRPr>
          </a:p>
        </p:txBody>
      </p:sp>
      <p:sp>
        <p:nvSpPr>
          <p:cNvPr id="22" name="Text Placeholder 21">
            <a:extLst>
              <a:ext uri="{FF2B5EF4-FFF2-40B4-BE49-F238E27FC236}">
                <a16:creationId xmlns:a16="http://schemas.microsoft.com/office/drawing/2014/main" id="{24A5431F-13A9-8E40-A281-3623F1F0FE55}"/>
              </a:ext>
            </a:extLst>
          </p:cNvPr>
          <p:cNvSpPr>
            <a:spLocks noGrp="1"/>
          </p:cNvSpPr>
          <p:nvPr>
            <p:ph type="body" sz="quarter" idx="13" hasCustomPrompt="1"/>
          </p:nvPr>
        </p:nvSpPr>
        <p:spPr>
          <a:xfrm>
            <a:off x="577869" y="2618203"/>
            <a:ext cx="4978403" cy="438150"/>
          </a:xfrm>
        </p:spPr>
        <p:txBody>
          <a:bodyPr/>
          <a:lstStyle>
            <a:lvl1pPr marL="0" indent="0">
              <a:buNone/>
              <a:defRPr sz="2000" b="1">
                <a:solidFill>
                  <a:schemeClr val="bg1"/>
                </a:solidFill>
              </a:defRPr>
            </a:lvl1pPr>
            <a:lvl2pPr marL="457200" indent="0">
              <a:buNone/>
              <a:defRPr sz="2000" b="1">
                <a:solidFill>
                  <a:schemeClr val="bg1"/>
                </a:solidFill>
              </a:defRPr>
            </a:lvl2pPr>
            <a:lvl3pPr marL="914400" indent="0">
              <a:buNone/>
              <a:defRPr sz="2000" b="1">
                <a:solidFill>
                  <a:schemeClr val="bg1"/>
                </a:solidFill>
              </a:defRPr>
            </a:lvl3pPr>
            <a:lvl4pPr marL="1371600" indent="0">
              <a:buNone/>
              <a:defRPr sz="2000" b="1">
                <a:solidFill>
                  <a:schemeClr val="bg1"/>
                </a:solidFill>
              </a:defRPr>
            </a:lvl4pPr>
            <a:lvl5pPr marL="1828800" indent="0">
              <a:buNone/>
              <a:defRPr sz="2000" b="1">
                <a:solidFill>
                  <a:schemeClr val="bg1"/>
                </a:solidFill>
              </a:defRPr>
            </a:lvl5pPr>
          </a:lstStyle>
          <a:p>
            <a:pPr lvl="0"/>
            <a:r>
              <a:rPr lang="en-US"/>
              <a:t>Document Title</a:t>
            </a:r>
          </a:p>
        </p:txBody>
      </p:sp>
      <p:sp>
        <p:nvSpPr>
          <p:cNvPr id="24" name="Text Placeholder 23">
            <a:extLst>
              <a:ext uri="{FF2B5EF4-FFF2-40B4-BE49-F238E27FC236}">
                <a16:creationId xmlns:a16="http://schemas.microsoft.com/office/drawing/2014/main" id="{57AD2648-DDB6-87BC-DE3E-359DEA804333}"/>
              </a:ext>
            </a:extLst>
          </p:cNvPr>
          <p:cNvSpPr>
            <a:spLocks noGrp="1"/>
          </p:cNvSpPr>
          <p:nvPr>
            <p:ph type="body" sz="quarter" idx="14" hasCustomPrompt="1"/>
          </p:nvPr>
        </p:nvSpPr>
        <p:spPr>
          <a:xfrm>
            <a:off x="577868" y="3074237"/>
            <a:ext cx="4978403" cy="438150"/>
          </a:xfrm>
        </p:spPr>
        <p:txBody>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a:t>Month, YYYY</a:t>
            </a:r>
          </a:p>
        </p:txBody>
      </p:sp>
    </p:spTree>
    <p:extLst>
      <p:ext uri="{BB962C8B-B14F-4D97-AF65-F5344CB8AC3E}">
        <p14:creationId xmlns:p14="http://schemas.microsoft.com/office/powerpoint/2010/main" val="19150656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5 - Nancy">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52F946-E5F9-3CA7-F340-6B25166766A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ext Placeholder 14">
            <a:extLst>
              <a:ext uri="{FF2B5EF4-FFF2-40B4-BE49-F238E27FC236}">
                <a16:creationId xmlns:a16="http://schemas.microsoft.com/office/drawing/2014/main" id="{C60C328A-5A0A-9961-8FDE-10793DD065F4}"/>
              </a:ext>
            </a:extLst>
          </p:cNvPr>
          <p:cNvSpPr>
            <a:spLocks noGrp="1"/>
          </p:cNvSpPr>
          <p:nvPr>
            <p:ph type="body" sz="quarter" idx="10" hasCustomPrompt="1"/>
          </p:nvPr>
        </p:nvSpPr>
        <p:spPr>
          <a:xfrm>
            <a:off x="577869" y="650722"/>
            <a:ext cx="4978403" cy="1754326"/>
          </a:xfrm>
        </p:spPr>
        <p:txBody>
          <a:bodyPr/>
          <a:lstStyle>
            <a:lvl1pPr marL="0" indent="0">
              <a:buNone/>
              <a:defRPr sz="3600" b="1">
                <a:solidFill>
                  <a:schemeClr val="bg1"/>
                </a:solidFill>
              </a:defRPr>
            </a:lvl1pPr>
          </a:lstStyle>
          <a:p>
            <a:r>
              <a:rPr lang="en-US" sz="3600" b="1" i="0" u="none" strike="noStrike">
                <a:solidFill>
                  <a:schemeClr val="bg1">
                    <a:lumMod val="95000"/>
                  </a:schemeClr>
                </a:solidFill>
                <a:effectLst/>
                <a:latin typeface="Arial" panose="020B0604020202020204" pitchFamily="34" charset="0"/>
                <a:cs typeface="Arial" panose="020B0604020202020204" pitchFamily="34" charset="0"/>
              </a:rPr>
              <a:t>Title Lorem ipsum dolor sit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amet</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Ea</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iure</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quasi id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doloribus</a:t>
            </a:r>
            <a:endParaRPr lang="en-US" sz="3600" b="1">
              <a:solidFill>
                <a:schemeClr val="bg1">
                  <a:lumMod val="95000"/>
                </a:schemeClr>
              </a:solidFill>
              <a:latin typeface="Arial" panose="020B0604020202020204" pitchFamily="34" charset="0"/>
              <a:cs typeface="Arial" panose="020B0604020202020204" pitchFamily="34" charset="0"/>
            </a:endParaRPr>
          </a:p>
        </p:txBody>
      </p:sp>
      <p:sp>
        <p:nvSpPr>
          <p:cNvPr id="12" name="Text Placeholder 21">
            <a:extLst>
              <a:ext uri="{FF2B5EF4-FFF2-40B4-BE49-F238E27FC236}">
                <a16:creationId xmlns:a16="http://schemas.microsoft.com/office/drawing/2014/main" id="{5AFC83DD-DAC8-777E-F805-AB8D6225EB59}"/>
              </a:ext>
            </a:extLst>
          </p:cNvPr>
          <p:cNvSpPr>
            <a:spLocks noGrp="1"/>
          </p:cNvSpPr>
          <p:nvPr>
            <p:ph type="body" sz="quarter" idx="13" hasCustomPrompt="1"/>
          </p:nvPr>
        </p:nvSpPr>
        <p:spPr>
          <a:xfrm>
            <a:off x="577869" y="2618203"/>
            <a:ext cx="4978403" cy="438150"/>
          </a:xfrm>
        </p:spPr>
        <p:txBody>
          <a:bodyPr/>
          <a:lstStyle>
            <a:lvl1pPr marL="0" indent="0">
              <a:buNone/>
              <a:defRPr sz="2000" b="1">
                <a:solidFill>
                  <a:schemeClr val="bg1"/>
                </a:solidFill>
              </a:defRPr>
            </a:lvl1pPr>
            <a:lvl2pPr marL="457200" indent="0">
              <a:buNone/>
              <a:defRPr sz="2000" b="1">
                <a:solidFill>
                  <a:schemeClr val="bg1"/>
                </a:solidFill>
              </a:defRPr>
            </a:lvl2pPr>
            <a:lvl3pPr marL="914400" indent="0">
              <a:buNone/>
              <a:defRPr sz="2000" b="1">
                <a:solidFill>
                  <a:schemeClr val="bg1"/>
                </a:solidFill>
              </a:defRPr>
            </a:lvl3pPr>
            <a:lvl4pPr marL="1371600" indent="0">
              <a:buNone/>
              <a:defRPr sz="2000" b="1">
                <a:solidFill>
                  <a:schemeClr val="bg1"/>
                </a:solidFill>
              </a:defRPr>
            </a:lvl4pPr>
            <a:lvl5pPr marL="1828800" indent="0">
              <a:buNone/>
              <a:defRPr sz="2000" b="1">
                <a:solidFill>
                  <a:schemeClr val="bg1"/>
                </a:solidFill>
              </a:defRPr>
            </a:lvl5pPr>
          </a:lstStyle>
          <a:p>
            <a:pPr lvl="0"/>
            <a:r>
              <a:rPr lang="en-US"/>
              <a:t>Document Title</a:t>
            </a:r>
          </a:p>
        </p:txBody>
      </p:sp>
      <p:sp>
        <p:nvSpPr>
          <p:cNvPr id="13" name="Text Placeholder 23">
            <a:extLst>
              <a:ext uri="{FF2B5EF4-FFF2-40B4-BE49-F238E27FC236}">
                <a16:creationId xmlns:a16="http://schemas.microsoft.com/office/drawing/2014/main" id="{1A9C1C45-2AD6-7358-857E-CDB32348F76B}"/>
              </a:ext>
            </a:extLst>
          </p:cNvPr>
          <p:cNvSpPr>
            <a:spLocks noGrp="1"/>
          </p:cNvSpPr>
          <p:nvPr>
            <p:ph type="body" sz="quarter" idx="14" hasCustomPrompt="1"/>
          </p:nvPr>
        </p:nvSpPr>
        <p:spPr>
          <a:xfrm>
            <a:off x="577868" y="3074237"/>
            <a:ext cx="4978403" cy="438150"/>
          </a:xfrm>
        </p:spPr>
        <p:txBody>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a:t>Month, YYYY</a:t>
            </a:r>
          </a:p>
        </p:txBody>
      </p:sp>
    </p:spTree>
    <p:extLst>
      <p:ext uri="{BB962C8B-B14F-4D97-AF65-F5344CB8AC3E}">
        <p14:creationId xmlns:p14="http://schemas.microsoft.com/office/powerpoint/2010/main" val="154622435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5 - Shanna">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411969-B256-68DF-1267-8EF0BF7E155D}"/>
              </a:ext>
            </a:extLst>
          </p:cNvPr>
          <p:cNvPicPr>
            <a:picLocks noChangeAspect="1"/>
          </p:cNvPicPr>
          <p:nvPr userDrawn="1"/>
        </p:nvPicPr>
        <p:blipFill>
          <a:blip r:embed="rId2"/>
          <a:srcRect/>
          <a:stretch/>
        </p:blipFill>
        <p:spPr>
          <a:xfrm>
            <a:off x="-4930" y="0"/>
            <a:ext cx="12192000" cy="6858000"/>
          </a:xfrm>
          <a:prstGeom prst="rect">
            <a:avLst/>
          </a:prstGeom>
        </p:spPr>
      </p:pic>
      <p:sp>
        <p:nvSpPr>
          <p:cNvPr id="8" name="Text Placeholder 14">
            <a:extLst>
              <a:ext uri="{FF2B5EF4-FFF2-40B4-BE49-F238E27FC236}">
                <a16:creationId xmlns:a16="http://schemas.microsoft.com/office/drawing/2014/main" id="{9F16F69E-A6FB-FFA2-8DB7-AA8EB249CCD5}"/>
              </a:ext>
            </a:extLst>
          </p:cNvPr>
          <p:cNvSpPr>
            <a:spLocks noGrp="1"/>
          </p:cNvSpPr>
          <p:nvPr>
            <p:ph type="body" sz="quarter" idx="10" hasCustomPrompt="1"/>
          </p:nvPr>
        </p:nvSpPr>
        <p:spPr>
          <a:xfrm>
            <a:off x="577869" y="650722"/>
            <a:ext cx="4978403" cy="1754326"/>
          </a:xfrm>
        </p:spPr>
        <p:txBody>
          <a:bodyPr/>
          <a:lstStyle>
            <a:lvl1pPr marL="0" indent="0">
              <a:buNone/>
              <a:defRPr sz="3600" b="1">
                <a:solidFill>
                  <a:schemeClr val="bg1"/>
                </a:solidFill>
              </a:defRPr>
            </a:lvl1pPr>
          </a:lstStyle>
          <a:p>
            <a:r>
              <a:rPr lang="en-US" sz="3600" b="1" i="0" u="none" strike="noStrike">
                <a:solidFill>
                  <a:schemeClr val="bg1">
                    <a:lumMod val="95000"/>
                  </a:schemeClr>
                </a:solidFill>
                <a:effectLst/>
                <a:latin typeface="Arial" panose="020B0604020202020204" pitchFamily="34" charset="0"/>
                <a:cs typeface="Arial" panose="020B0604020202020204" pitchFamily="34" charset="0"/>
              </a:rPr>
              <a:t>Title Lorem ipsum dolor sit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amet</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Ea</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iure</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quasi id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doloribus</a:t>
            </a:r>
            <a:endParaRPr lang="en-US" sz="3600" b="1">
              <a:solidFill>
                <a:schemeClr val="bg1">
                  <a:lumMod val="95000"/>
                </a:schemeClr>
              </a:solidFill>
              <a:latin typeface="Arial" panose="020B0604020202020204" pitchFamily="34" charset="0"/>
              <a:cs typeface="Arial" panose="020B0604020202020204" pitchFamily="34" charset="0"/>
            </a:endParaRPr>
          </a:p>
        </p:txBody>
      </p:sp>
      <p:sp>
        <p:nvSpPr>
          <p:cNvPr id="12" name="Text Placeholder 21">
            <a:extLst>
              <a:ext uri="{FF2B5EF4-FFF2-40B4-BE49-F238E27FC236}">
                <a16:creationId xmlns:a16="http://schemas.microsoft.com/office/drawing/2014/main" id="{A63042E9-3952-A29F-B121-22DF0EFA50FC}"/>
              </a:ext>
            </a:extLst>
          </p:cNvPr>
          <p:cNvSpPr>
            <a:spLocks noGrp="1"/>
          </p:cNvSpPr>
          <p:nvPr>
            <p:ph type="body" sz="quarter" idx="13" hasCustomPrompt="1"/>
          </p:nvPr>
        </p:nvSpPr>
        <p:spPr>
          <a:xfrm>
            <a:off x="577869" y="2618203"/>
            <a:ext cx="4978403" cy="438150"/>
          </a:xfrm>
        </p:spPr>
        <p:txBody>
          <a:bodyPr/>
          <a:lstStyle>
            <a:lvl1pPr marL="0" indent="0">
              <a:buNone/>
              <a:defRPr sz="2000" b="1">
                <a:solidFill>
                  <a:schemeClr val="bg1"/>
                </a:solidFill>
              </a:defRPr>
            </a:lvl1pPr>
            <a:lvl2pPr marL="457200" indent="0">
              <a:buNone/>
              <a:defRPr sz="2000" b="1">
                <a:solidFill>
                  <a:schemeClr val="bg1"/>
                </a:solidFill>
              </a:defRPr>
            </a:lvl2pPr>
            <a:lvl3pPr marL="914400" indent="0">
              <a:buNone/>
              <a:defRPr sz="2000" b="1">
                <a:solidFill>
                  <a:schemeClr val="bg1"/>
                </a:solidFill>
              </a:defRPr>
            </a:lvl3pPr>
            <a:lvl4pPr marL="1371600" indent="0">
              <a:buNone/>
              <a:defRPr sz="2000" b="1">
                <a:solidFill>
                  <a:schemeClr val="bg1"/>
                </a:solidFill>
              </a:defRPr>
            </a:lvl4pPr>
            <a:lvl5pPr marL="1828800" indent="0">
              <a:buNone/>
              <a:defRPr sz="2000" b="1">
                <a:solidFill>
                  <a:schemeClr val="bg1"/>
                </a:solidFill>
              </a:defRPr>
            </a:lvl5pPr>
          </a:lstStyle>
          <a:p>
            <a:pPr lvl="0"/>
            <a:r>
              <a:rPr lang="en-US"/>
              <a:t>Document Title</a:t>
            </a:r>
          </a:p>
        </p:txBody>
      </p:sp>
      <p:sp>
        <p:nvSpPr>
          <p:cNvPr id="13" name="Text Placeholder 23">
            <a:extLst>
              <a:ext uri="{FF2B5EF4-FFF2-40B4-BE49-F238E27FC236}">
                <a16:creationId xmlns:a16="http://schemas.microsoft.com/office/drawing/2014/main" id="{10046A64-E721-8C09-52CF-4D6EA335711B}"/>
              </a:ext>
            </a:extLst>
          </p:cNvPr>
          <p:cNvSpPr>
            <a:spLocks noGrp="1"/>
          </p:cNvSpPr>
          <p:nvPr>
            <p:ph type="body" sz="quarter" idx="14" hasCustomPrompt="1"/>
          </p:nvPr>
        </p:nvSpPr>
        <p:spPr>
          <a:xfrm>
            <a:off x="577868" y="3074237"/>
            <a:ext cx="4978403" cy="438150"/>
          </a:xfrm>
        </p:spPr>
        <p:txBody>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a:t>Month, YYYY</a:t>
            </a:r>
          </a:p>
        </p:txBody>
      </p:sp>
    </p:spTree>
    <p:extLst>
      <p:ext uri="{BB962C8B-B14F-4D97-AF65-F5344CB8AC3E}">
        <p14:creationId xmlns:p14="http://schemas.microsoft.com/office/powerpoint/2010/main" val="126819867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9701BA1-D17E-465F-AFD5-2AE43AE8FAB9}"/>
              </a:ext>
            </a:extLst>
          </p:cNvPr>
          <p:cNvSpPr>
            <a:spLocks noGrp="1"/>
          </p:cNvSpPr>
          <p:nvPr>
            <p:ph type="title" hasCustomPrompt="1"/>
          </p:nvPr>
        </p:nvSpPr>
        <p:spPr>
          <a:xfrm>
            <a:off x="740298" y="159385"/>
            <a:ext cx="11115294" cy="675005"/>
          </a:xfrm>
        </p:spPr>
        <p:txBody>
          <a:bodyPr lIns="91440" anchor="ctr"/>
          <a:lstStyle>
            <a:lvl1pPr>
              <a:defRPr b="1">
                <a:solidFill>
                  <a:srgbClr val="000000"/>
                </a:solidFill>
              </a:defRPr>
            </a:lvl1pPr>
          </a:lstStyle>
          <a:p>
            <a:r>
              <a:rPr lang="en-US"/>
              <a:t>Agenda Title</a:t>
            </a:r>
          </a:p>
        </p:txBody>
      </p:sp>
      <p:graphicFrame>
        <p:nvGraphicFramePr>
          <p:cNvPr id="4" name="Table 2">
            <a:extLst>
              <a:ext uri="{FF2B5EF4-FFF2-40B4-BE49-F238E27FC236}">
                <a16:creationId xmlns:a16="http://schemas.microsoft.com/office/drawing/2014/main" id="{34D731E1-E35D-4AEA-A829-FA67409001C5}"/>
              </a:ext>
            </a:extLst>
          </p:cNvPr>
          <p:cNvGraphicFramePr>
            <a:graphicFrameLocks noGrp="1"/>
          </p:cNvGraphicFramePr>
          <p:nvPr userDrawn="1">
            <p:extLst>
              <p:ext uri="{D42A27DB-BD31-4B8C-83A1-F6EECF244321}">
                <p14:modId xmlns:p14="http://schemas.microsoft.com/office/powerpoint/2010/main" val="2921024482"/>
              </p:ext>
            </p:extLst>
          </p:nvPr>
        </p:nvGraphicFramePr>
        <p:xfrm>
          <a:off x="740297" y="937895"/>
          <a:ext cx="11115294" cy="5408676"/>
        </p:xfrm>
        <a:graphic>
          <a:graphicData uri="http://schemas.openxmlformats.org/drawingml/2006/table">
            <a:tbl>
              <a:tblPr>
                <a:tableStyleId>{2D5ABB26-0587-4C30-8999-92F81FD0307C}</a:tableStyleId>
              </a:tblPr>
              <a:tblGrid>
                <a:gridCol w="910254">
                  <a:extLst>
                    <a:ext uri="{9D8B030D-6E8A-4147-A177-3AD203B41FA5}">
                      <a16:colId xmlns:a16="http://schemas.microsoft.com/office/drawing/2014/main" val="2019306321"/>
                    </a:ext>
                  </a:extLst>
                </a:gridCol>
                <a:gridCol w="10205040">
                  <a:extLst>
                    <a:ext uri="{9D8B030D-6E8A-4147-A177-3AD203B41FA5}">
                      <a16:colId xmlns:a16="http://schemas.microsoft.com/office/drawing/2014/main" val="3765295623"/>
                    </a:ext>
                  </a:extLst>
                </a:gridCol>
              </a:tblGrid>
              <a:tr h="757806">
                <a:tc>
                  <a:txBody>
                    <a:bodyPr/>
                    <a:lstStyle/>
                    <a:p>
                      <a:pPr>
                        <a:lnSpc>
                          <a:spcPct val="90000"/>
                        </a:lnSpc>
                      </a:pPr>
                      <a:r>
                        <a:rPr lang="en-US" sz="5500" b="1">
                          <a:solidFill>
                            <a:schemeClr val="accent4">
                              <a:lumMod val="40000"/>
                              <a:lumOff val="60000"/>
                            </a:schemeClr>
                          </a:solidFill>
                        </a:rPr>
                        <a:t>1</a:t>
                      </a:r>
                    </a:p>
                  </a:txBody>
                  <a:tcPr marT="18288" marB="0" anchor="b">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b="0"/>
                        <a:t>Update items </a:t>
                      </a:r>
                      <a:r>
                        <a:rPr lang="en-US" sz="2200"/>
                        <a:t>and/or delete table rows as needed.</a:t>
                      </a:r>
                    </a:p>
                  </a:txBody>
                  <a:tcPr anchor="ctr">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163110222"/>
                  </a:ext>
                </a:extLst>
              </a:tr>
              <a:tr h="757806">
                <a:tc>
                  <a:txBody>
                    <a:bodyPr/>
                    <a:lstStyle/>
                    <a:p>
                      <a:pPr>
                        <a:lnSpc>
                          <a:spcPct val="90000"/>
                        </a:lnSpc>
                      </a:pPr>
                      <a:r>
                        <a:rPr lang="en-US" sz="5500" b="1">
                          <a:solidFill>
                            <a:schemeClr val="accent4">
                              <a:lumMod val="40000"/>
                              <a:lumOff val="60000"/>
                            </a:schemeClr>
                          </a:solidFill>
                        </a:rPr>
                        <a:t>2</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2</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009332255"/>
                  </a:ext>
                </a:extLst>
              </a:tr>
              <a:tr h="757806">
                <a:tc>
                  <a:txBody>
                    <a:bodyPr/>
                    <a:lstStyle/>
                    <a:p>
                      <a:pPr>
                        <a:lnSpc>
                          <a:spcPct val="90000"/>
                        </a:lnSpc>
                      </a:pPr>
                      <a:r>
                        <a:rPr lang="en-US" sz="5500" b="1">
                          <a:solidFill>
                            <a:schemeClr val="accent4">
                              <a:lumMod val="40000"/>
                              <a:lumOff val="60000"/>
                            </a:schemeClr>
                          </a:solidFill>
                        </a:rPr>
                        <a:t>3</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a:t>Agenda Item 3</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813457930"/>
                  </a:ext>
                </a:extLst>
              </a:tr>
              <a:tr h="757806">
                <a:tc>
                  <a:txBody>
                    <a:bodyPr/>
                    <a:lstStyle/>
                    <a:p>
                      <a:pPr>
                        <a:lnSpc>
                          <a:spcPct val="90000"/>
                        </a:lnSpc>
                      </a:pPr>
                      <a:r>
                        <a:rPr lang="en-US" sz="5500" b="1">
                          <a:solidFill>
                            <a:schemeClr val="accent4">
                              <a:lumMod val="40000"/>
                              <a:lumOff val="60000"/>
                            </a:schemeClr>
                          </a:solidFill>
                        </a:rPr>
                        <a:t>4</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4</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480894535"/>
                  </a:ext>
                </a:extLst>
              </a:tr>
              <a:tr h="757806">
                <a:tc>
                  <a:txBody>
                    <a:bodyPr/>
                    <a:lstStyle/>
                    <a:p>
                      <a:pPr>
                        <a:lnSpc>
                          <a:spcPct val="90000"/>
                        </a:lnSpc>
                      </a:pPr>
                      <a:r>
                        <a:rPr lang="en-US" sz="5500" b="1">
                          <a:solidFill>
                            <a:schemeClr val="accent4">
                              <a:lumMod val="40000"/>
                              <a:lumOff val="60000"/>
                            </a:schemeClr>
                          </a:solidFill>
                        </a:rPr>
                        <a:t>5</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a:t>Agenda Item 5</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904038478"/>
                  </a:ext>
                </a:extLst>
              </a:tr>
              <a:tr h="757806">
                <a:tc>
                  <a:txBody>
                    <a:bodyPr/>
                    <a:lstStyle/>
                    <a:p>
                      <a:pPr>
                        <a:lnSpc>
                          <a:spcPct val="90000"/>
                        </a:lnSpc>
                      </a:pPr>
                      <a:r>
                        <a:rPr lang="en-US" sz="5500" b="1">
                          <a:solidFill>
                            <a:schemeClr val="accent4">
                              <a:lumMod val="40000"/>
                              <a:lumOff val="60000"/>
                            </a:schemeClr>
                          </a:solidFill>
                        </a:rPr>
                        <a:t>6</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6</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347688498"/>
                  </a:ext>
                </a:extLst>
              </a:tr>
              <a:tr h="757806">
                <a:tc>
                  <a:txBody>
                    <a:bodyPr/>
                    <a:lstStyle/>
                    <a:p>
                      <a:pPr>
                        <a:lnSpc>
                          <a:spcPct val="90000"/>
                        </a:lnSpc>
                      </a:pPr>
                      <a:r>
                        <a:rPr lang="en-US" sz="5500" b="1">
                          <a:solidFill>
                            <a:schemeClr val="accent4">
                              <a:lumMod val="40000"/>
                              <a:lumOff val="60000"/>
                            </a:schemeClr>
                          </a:solidFill>
                        </a:rPr>
                        <a:t>7</a:t>
                      </a:r>
                    </a:p>
                  </a:txBody>
                  <a:tcPr marT="18288" marB="0" anchor="b">
                    <a:lnT w="3175" cap="flat" cmpd="sng" algn="ctr">
                      <a:solidFill>
                        <a:schemeClr val="tx1">
                          <a:lumMod val="60000"/>
                          <a:lumOff val="40000"/>
                        </a:schemeClr>
                      </a:solidFill>
                      <a:prstDash val="solid"/>
                      <a:round/>
                      <a:headEnd type="none" w="med" len="med"/>
                      <a:tailEnd type="none" w="med" len="med"/>
                    </a:lnT>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7</a:t>
                      </a:r>
                    </a:p>
                  </a:txBody>
                  <a:tcPr anchor="ctr">
                    <a:lnT w="3175" cap="flat" cmpd="sng" algn="ctr">
                      <a:solidFill>
                        <a:schemeClr val="tx1">
                          <a:lumMod val="60000"/>
                          <a:lumOff val="40000"/>
                        </a:schemeClr>
                      </a:solidFill>
                      <a:prstDash val="solid"/>
                      <a:round/>
                      <a:headEnd type="none" w="med" len="med"/>
                      <a:tailEnd type="none" w="med" len="med"/>
                    </a:lnT>
                  </a:tcPr>
                </a:tc>
                <a:extLst>
                  <a:ext uri="{0D108BD9-81ED-4DB2-BD59-A6C34878D82A}">
                    <a16:rowId xmlns:a16="http://schemas.microsoft.com/office/drawing/2014/main" val="1740942400"/>
                  </a:ext>
                </a:extLst>
              </a:tr>
            </a:tbl>
          </a:graphicData>
        </a:graphic>
      </p:graphicFrame>
    </p:spTree>
    <p:extLst>
      <p:ext uri="{BB962C8B-B14F-4D97-AF65-F5344CB8AC3E}">
        <p14:creationId xmlns:p14="http://schemas.microsoft.com/office/powerpoint/2010/main" val="53092637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Divider Slide - Red">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tx1"/>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4955143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Divider Slide - Gray">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tx1"/>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36141100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Divider Slide - Yellow">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bg1">
                    <a:lumMod val="50000"/>
                  </a:schemeClr>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21215890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Divider Slide - Blue">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tx1"/>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11624228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E23A4-F55C-47EC-A6B9-2E863E9571E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02665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1082675"/>
            <a:ext cx="11017392" cy="48860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4338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29849-1D3E-F411-3495-52379D46DA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Content Placeholder 2">
            <a:extLst>
              <a:ext uri="{FF2B5EF4-FFF2-40B4-BE49-F238E27FC236}">
                <a16:creationId xmlns:a16="http://schemas.microsoft.com/office/drawing/2014/main" id="{5EEF0E30-AFE0-87B1-6679-99458CB7266E}"/>
              </a:ext>
            </a:extLst>
          </p:cNvPr>
          <p:cNvSpPr>
            <a:spLocks noGrp="1"/>
          </p:cNvSpPr>
          <p:nvPr>
            <p:ph idx="1" hasCustomPrompt="1"/>
          </p:nvPr>
        </p:nvSpPr>
        <p:spPr>
          <a:xfrm>
            <a:off x="3933713" y="928556"/>
            <a:ext cx="6844015" cy="5065436"/>
          </a:xfrm>
        </p:spPr>
        <p:txBody>
          <a:bodyPr>
            <a:noAutofit/>
          </a:bodyPr>
          <a:lstStyle>
            <a:lvl1pPr indent="-182880">
              <a:lnSpc>
                <a:spcPts val="3100"/>
              </a:lnSpc>
              <a:defRPr sz="2000" b="0">
                <a:solidFill>
                  <a:schemeClr val="tx1"/>
                </a:solidFill>
              </a:defRPr>
            </a:lvl1pPr>
            <a:lvl2pPr indent="-182880">
              <a:lnSpc>
                <a:spcPts val="3100"/>
              </a:lnSpc>
              <a:defRPr sz="2000">
                <a:solidFill>
                  <a:schemeClr val="tx1"/>
                </a:solidFill>
              </a:defRPr>
            </a:lvl2pPr>
            <a:lvl3pPr indent="-182880">
              <a:lnSpc>
                <a:spcPts val="3100"/>
              </a:lnSpc>
              <a:defRPr sz="2000">
                <a:solidFill>
                  <a:schemeClr val="tx1"/>
                </a:solidFill>
              </a:defRPr>
            </a:lvl3pPr>
            <a:lvl4pPr indent="-182880">
              <a:lnSpc>
                <a:spcPts val="3100"/>
              </a:lnSpc>
              <a:defRPr sz="2000">
                <a:solidFill>
                  <a:schemeClr val="tx1"/>
                </a:solidFill>
              </a:defRPr>
            </a:lvl4pPr>
            <a:lvl5pPr indent="-182880">
              <a:lnSpc>
                <a:spcPts val="3100"/>
              </a:lnSpc>
              <a:defRPr sz="2000">
                <a:solidFill>
                  <a:schemeClr val="tx1"/>
                </a:solidFill>
              </a:defRPr>
            </a:lvl5pPr>
          </a:lstStyle>
          <a:p>
            <a:pPr lvl="0"/>
            <a:r>
              <a:rPr lang="en-US"/>
              <a:t>Click to edit slide text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2A46C9F6-3810-43C4-4AA4-4F6783866F2B}"/>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solidFill>
                <a:latin typeface="Arial" charset="0"/>
                <a:ea typeface="Arial" charset="0"/>
                <a:cs typeface="Arial" charset="0"/>
              </a:rPr>
              <a:pPr algn="r"/>
              <a:t>‹#›</a:t>
            </a:fld>
            <a:endParaRPr lang="en-US" sz="1100">
              <a:solidFill>
                <a:schemeClr val="bg1"/>
              </a:solidFill>
              <a:latin typeface="Arial" charset="0"/>
              <a:ea typeface="Arial" charset="0"/>
              <a:cs typeface="Arial" charset="0"/>
            </a:endParaRPr>
          </a:p>
        </p:txBody>
      </p:sp>
      <p:sp>
        <p:nvSpPr>
          <p:cNvPr id="11" name="TextBox 30">
            <a:extLst>
              <a:ext uri="{FF2B5EF4-FFF2-40B4-BE49-F238E27FC236}">
                <a16:creationId xmlns:a16="http://schemas.microsoft.com/office/drawing/2014/main" id="{29858935-D17F-C368-17EC-0AA3FD5681E4}"/>
              </a:ext>
            </a:extLst>
          </p:cNvPr>
          <p:cNvSpPr txBox="1"/>
          <p:nvPr userDrawn="1"/>
        </p:nvSpPr>
        <p:spPr>
          <a:xfrm>
            <a:off x="395727" y="6467829"/>
            <a:ext cx="1777437" cy="20005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a:solidFill>
                  <a:schemeClr val="bg1"/>
                </a:solidFill>
              </a:rPr>
              <a:t>|   CONFIDENTIAL &amp; PROPRIETARY</a:t>
            </a:r>
          </a:p>
        </p:txBody>
      </p:sp>
    </p:spTree>
    <p:extLst>
      <p:ext uri="{BB962C8B-B14F-4D97-AF65-F5344CB8AC3E}">
        <p14:creationId xmlns:p14="http://schemas.microsoft.com/office/powerpoint/2010/main" val="833310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2175567"/>
            <a:ext cx="5257800" cy="3793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a:extLst>
              <a:ext uri="{FF2B5EF4-FFF2-40B4-BE49-F238E27FC236}">
                <a16:creationId xmlns:a16="http://schemas.microsoft.com/office/drawing/2014/main" id="{A2B577B1-0A9C-FB4E-A51A-A04A3ED4C49B}"/>
              </a:ext>
            </a:extLst>
          </p:cNvPr>
          <p:cNvSpPr>
            <a:spLocks noGrp="1"/>
          </p:cNvSpPr>
          <p:nvPr>
            <p:ph type="body" idx="10"/>
          </p:nvPr>
        </p:nvSpPr>
        <p:spPr>
          <a:xfrm>
            <a:off x="839788" y="1093023"/>
            <a:ext cx="5256212" cy="82391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ext Placeholder 4">
            <a:extLst>
              <a:ext uri="{FF2B5EF4-FFF2-40B4-BE49-F238E27FC236}">
                <a16:creationId xmlns:a16="http://schemas.microsoft.com/office/drawing/2014/main" id="{0686383A-3E4F-A347-9005-04025094F4CF}"/>
              </a:ext>
            </a:extLst>
          </p:cNvPr>
          <p:cNvSpPr>
            <a:spLocks noGrp="1"/>
          </p:cNvSpPr>
          <p:nvPr>
            <p:ph type="body" sz="quarter" idx="3"/>
          </p:nvPr>
        </p:nvSpPr>
        <p:spPr>
          <a:xfrm>
            <a:off x="6599379" y="1093023"/>
            <a:ext cx="5256212" cy="82391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Content Placeholder 5">
            <a:extLst>
              <a:ext uri="{FF2B5EF4-FFF2-40B4-BE49-F238E27FC236}">
                <a16:creationId xmlns:a16="http://schemas.microsoft.com/office/drawing/2014/main" id="{82FE4F92-3714-AE4B-8164-A4E1F3E7D284}"/>
              </a:ext>
            </a:extLst>
          </p:cNvPr>
          <p:cNvSpPr>
            <a:spLocks noGrp="1"/>
          </p:cNvSpPr>
          <p:nvPr>
            <p:ph sz="quarter" idx="4"/>
          </p:nvPr>
        </p:nvSpPr>
        <p:spPr>
          <a:xfrm>
            <a:off x="6599379" y="2175567"/>
            <a:ext cx="5256212" cy="3793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513391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Logo Onl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704318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FD74A0F-656A-32E6-2D03-E3AD320DCD42}"/>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Tree>
    <p:extLst>
      <p:ext uri="{BB962C8B-B14F-4D97-AF65-F5344CB8AC3E}">
        <p14:creationId xmlns:p14="http://schemas.microsoft.com/office/powerpoint/2010/main" val="246862712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Acknowledgemen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094EFAA-BE69-184E-A3AA-C8BA4D895DDA}"/>
              </a:ext>
            </a:extLst>
          </p:cNvPr>
          <p:cNvSpPr txBox="1">
            <a:spLocks/>
          </p:cNvSpPr>
          <p:nvPr userDrawn="1"/>
        </p:nvSpPr>
        <p:spPr>
          <a:xfrm>
            <a:off x="823920" y="179705"/>
            <a:ext cx="11018520" cy="6750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kern="1200">
                <a:solidFill>
                  <a:srgbClr val="CF3C16"/>
                </a:solidFill>
                <a:latin typeface="Arial" panose="020B0604020202020204" pitchFamily="34" charset="0"/>
                <a:ea typeface="+mj-ea"/>
                <a:cs typeface="Arial" panose="020B0604020202020204" pitchFamily="34" charset="0"/>
              </a:defRPr>
            </a:lvl1pPr>
          </a:lstStyle>
          <a:p>
            <a:r>
              <a:rPr lang="en-US" b="1">
                <a:solidFill>
                  <a:srgbClr val="000000"/>
                </a:solidFill>
              </a:rPr>
              <a:t>Acknowledgements</a:t>
            </a:r>
          </a:p>
        </p:txBody>
      </p:sp>
      <p:sp>
        <p:nvSpPr>
          <p:cNvPr id="23" name="TextBox 22">
            <a:extLst>
              <a:ext uri="{FF2B5EF4-FFF2-40B4-BE49-F238E27FC236}">
                <a16:creationId xmlns:a16="http://schemas.microsoft.com/office/drawing/2014/main" id="{6F40E832-53E8-5E4F-A5CE-BB8209D7205F}"/>
              </a:ext>
            </a:extLst>
          </p:cNvPr>
          <p:cNvSpPr txBox="1"/>
          <p:nvPr userDrawn="1"/>
        </p:nvSpPr>
        <p:spPr>
          <a:xfrm>
            <a:off x="905395" y="1095690"/>
            <a:ext cx="2779207" cy="369332"/>
          </a:xfrm>
          <a:prstGeom prst="rect">
            <a:avLst/>
          </a:prstGeom>
          <a:noFill/>
        </p:spPr>
        <p:txBody>
          <a:bodyPr wrap="none" lIns="0" rIns="91440" rtlCol="0">
            <a:noAutofit/>
          </a:bodyPr>
          <a:lstStyle/>
          <a:p>
            <a:pPr algn="l">
              <a:spcAft>
                <a:spcPts val="1100"/>
              </a:spcAft>
            </a:pPr>
            <a:r>
              <a:rPr lang="en-US" b="1">
                <a:solidFill>
                  <a:schemeClr val="accent2"/>
                </a:solidFill>
              </a:rPr>
              <a:t> Intellia team</a:t>
            </a:r>
          </a:p>
        </p:txBody>
      </p:sp>
      <p:sp>
        <p:nvSpPr>
          <p:cNvPr id="24" name="Text Placeholder 14">
            <a:extLst>
              <a:ext uri="{FF2B5EF4-FFF2-40B4-BE49-F238E27FC236}">
                <a16:creationId xmlns:a16="http://schemas.microsoft.com/office/drawing/2014/main" id="{3A0D87AC-3FD1-364B-929C-7109648CEA57}"/>
              </a:ext>
            </a:extLst>
          </p:cNvPr>
          <p:cNvSpPr>
            <a:spLocks noGrp="1"/>
          </p:cNvSpPr>
          <p:nvPr>
            <p:ph type="body" sz="quarter" idx="10" hasCustomPrompt="1"/>
          </p:nvPr>
        </p:nvSpPr>
        <p:spPr>
          <a:xfrm>
            <a:off x="913649"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5" name="Text Placeholder 14">
            <a:extLst>
              <a:ext uri="{FF2B5EF4-FFF2-40B4-BE49-F238E27FC236}">
                <a16:creationId xmlns:a16="http://schemas.microsoft.com/office/drawing/2014/main" id="{2A426266-2C0A-6246-BE05-614628B80A4E}"/>
              </a:ext>
            </a:extLst>
          </p:cNvPr>
          <p:cNvSpPr>
            <a:spLocks noGrp="1"/>
          </p:cNvSpPr>
          <p:nvPr>
            <p:ph type="body" sz="quarter" idx="11" hasCustomPrompt="1"/>
          </p:nvPr>
        </p:nvSpPr>
        <p:spPr>
          <a:xfrm>
            <a:off x="4824790"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6" name="Text Placeholder 14">
            <a:extLst>
              <a:ext uri="{FF2B5EF4-FFF2-40B4-BE49-F238E27FC236}">
                <a16:creationId xmlns:a16="http://schemas.microsoft.com/office/drawing/2014/main" id="{62266E29-F54E-B440-AF5F-879228C799F0}"/>
              </a:ext>
            </a:extLst>
          </p:cNvPr>
          <p:cNvSpPr>
            <a:spLocks noGrp="1"/>
          </p:cNvSpPr>
          <p:nvPr>
            <p:ph type="body" sz="quarter" idx="12" hasCustomPrompt="1"/>
          </p:nvPr>
        </p:nvSpPr>
        <p:spPr>
          <a:xfrm>
            <a:off x="8624518"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7" name="Text Placeholder 14">
            <a:extLst>
              <a:ext uri="{FF2B5EF4-FFF2-40B4-BE49-F238E27FC236}">
                <a16:creationId xmlns:a16="http://schemas.microsoft.com/office/drawing/2014/main" id="{7AD87359-B857-344A-A298-14C9B616B185}"/>
              </a:ext>
            </a:extLst>
          </p:cNvPr>
          <p:cNvSpPr>
            <a:spLocks noGrp="1"/>
          </p:cNvSpPr>
          <p:nvPr>
            <p:ph type="body" sz="quarter" idx="13" hasCustomPrompt="1"/>
          </p:nvPr>
        </p:nvSpPr>
        <p:spPr>
          <a:xfrm>
            <a:off x="912278"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8" name="Text Placeholder 14">
            <a:extLst>
              <a:ext uri="{FF2B5EF4-FFF2-40B4-BE49-F238E27FC236}">
                <a16:creationId xmlns:a16="http://schemas.microsoft.com/office/drawing/2014/main" id="{7AD0B8A8-40C9-F444-A6CD-1D762CFC761B}"/>
              </a:ext>
            </a:extLst>
          </p:cNvPr>
          <p:cNvSpPr>
            <a:spLocks noGrp="1"/>
          </p:cNvSpPr>
          <p:nvPr>
            <p:ph type="body" sz="quarter" idx="14" hasCustomPrompt="1"/>
          </p:nvPr>
        </p:nvSpPr>
        <p:spPr>
          <a:xfrm>
            <a:off x="4865430"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9" name="Text Placeholder 14">
            <a:extLst>
              <a:ext uri="{FF2B5EF4-FFF2-40B4-BE49-F238E27FC236}">
                <a16:creationId xmlns:a16="http://schemas.microsoft.com/office/drawing/2014/main" id="{AB4A83EB-A741-2F4D-8F1D-50582E5D8B73}"/>
              </a:ext>
            </a:extLst>
          </p:cNvPr>
          <p:cNvSpPr>
            <a:spLocks noGrp="1"/>
          </p:cNvSpPr>
          <p:nvPr>
            <p:ph type="body" sz="quarter" idx="15" hasCustomPrompt="1"/>
          </p:nvPr>
        </p:nvSpPr>
        <p:spPr>
          <a:xfrm>
            <a:off x="8624513"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30" name="Text Placeholder 24">
            <a:extLst>
              <a:ext uri="{FF2B5EF4-FFF2-40B4-BE49-F238E27FC236}">
                <a16:creationId xmlns:a16="http://schemas.microsoft.com/office/drawing/2014/main" id="{6E50711D-E0A0-164B-9FB5-F4DA95B82CFB}"/>
              </a:ext>
            </a:extLst>
          </p:cNvPr>
          <p:cNvSpPr>
            <a:spLocks noGrp="1"/>
          </p:cNvSpPr>
          <p:nvPr>
            <p:ph type="body" sz="quarter" idx="17" hasCustomPrompt="1"/>
          </p:nvPr>
        </p:nvSpPr>
        <p:spPr>
          <a:xfrm>
            <a:off x="912829" y="4185881"/>
            <a:ext cx="5589638" cy="368300"/>
          </a:xfrm>
        </p:spPr>
        <p:txBody>
          <a:bodyPr/>
          <a:lstStyle>
            <a:lvl1pPr marL="0" indent="0">
              <a:buFontTx/>
              <a:buNone/>
              <a:defRPr sz="1800" b="1">
                <a:solidFill>
                  <a:schemeClr val="accent2"/>
                </a:solidFill>
              </a:defRPr>
            </a:lvl1pPr>
          </a:lstStyle>
          <a:p>
            <a:pPr lvl="0"/>
            <a:r>
              <a:rPr lang="en-US"/>
              <a:t>Partnering team, if applicable</a:t>
            </a:r>
          </a:p>
        </p:txBody>
      </p:sp>
      <p:sp>
        <p:nvSpPr>
          <p:cNvPr id="2" name="Rectangle 1">
            <a:extLst>
              <a:ext uri="{FF2B5EF4-FFF2-40B4-BE49-F238E27FC236}">
                <a16:creationId xmlns:a16="http://schemas.microsoft.com/office/drawing/2014/main" id="{09C1E0B3-180F-5844-A622-526E1C05AAA9}"/>
              </a:ext>
            </a:extLst>
          </p:cNvPr>
          <p:cNvSpPr/>
          <p:nvPr userDrawn="1"/>
        </p:nvSpPr>
        <p:spPr>
          <a:xfrm>
            <a:off x="905396" y="1465022"/>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3069515-D6FA-A548-A279-69338A89767D}"/>
              </a:ext>
            </a:extLst>
          </p:cNvPr>
          <p:cNvSpPr/>
          <p:nvPr userDrawn="1"/>
        </p:nvSpPr>
        <p:spPr>
          <a:xfrm>
            <a:off x="905396" y="4571463"/>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000169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29849-1D3E-F411-3495-52379D46DA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Content Placeholder 2">
            <a:extLst>
              <a:ext uri="{FF2B5EF4-FFF2-40B4-BE49-F238E27FC236}">
                <a16:creationId xmlns:a16="http://schemas.microsoft.com/office/drawing/2014/main" id="{5EEF0E30-AFE0-87B1-6679-99458CB7266E}"/>
              </a:ext>
            </a:extLst>
          </p:cNvPr>
          <p:cNvSpPr>
            <a:spLocks noGrp="1"/>
          </p:cNvSpPr>
          <p:nvPr>
            <p:ph idx="1" hasCustomPrompt="1"/>
          </p:nvPr>
        </p:nvSpPr>
        <p:spPr>
          <a:xfrm>
            <a:off x="3933713" y="928556"/>
            <a:ext cx="6837919" cy="5065436"/>
          </a:xfrm>
        </p:spPr>
        <p:txBody>
          <a:bodyPr>
            <a:noAutofit/>
          </a:bodyPr>
          <a:lstStyle>
            <a:lvl1pPr indent="-182880">
              <a:lnSpc>
                <a:spcPts val="3100"/>
              </a:lnSpc>
              <a:defRPr sz="2000" b="0">
                <a:solidFill>
                  <a:schemeClr val="tx1"/>
                </a:solidFill>
              </a:defRPr>
            </a:lvl1pPr>
            <a:lvl2pPr indent="-182880">
              <a:lnSpc>
                <a:spcPts val="3100"/>
              </a:lnSpc>
              <a:defRPr sz="2000">
                <a:solidFill>
                  <a:schemeClr val="tx1"/>
                </a:solidFill>
              </a:defRPr>
            </a:lvl2pPr>
            <a:lvl3pPr indent="-182880">
              <a:lnSpc>
                <a:spcPts val="3100"/>
              </a:lnSpc>
              <a:defRPr sz="2000">
                <a:solidFill>
                  <a:schemeClr val="tx1"/>
                </a:solidFill>
              </a:defRPr>
            </a:lvl3pPr>
            <a:lvl4pPr indent="-182880">
              <a:lnSpc>
                <a:spcPts val="3100"/>
              </a:lnSpc>
              <a:defRPr sz="2000">
                <a:solidFill>
                  <a:schemeClr val="tx1"/>
                </a:solidFill>
              </a:defRPr>
            </a:lvl4pPr>
            <a:lvl5pPr indent="-182880">
              <a:lnSpc>
                <a:spcPts val="3100"/>
              </a:lnSpc>
              <a:defRPr sz="2000">
                <a:solidFill>
                  <a:schemeClr val="tx1"/>
                </a:solidFill>
              </a:defRPr>
            </a:lvl5pPr>
          </a:lstStyle>
          <a:p>
            <a:pPr lvl="0"/>
            <a:r>
              <a:rPr lang="en-US"/>
              <a:t>Click to edit slide text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2A46C9F6-3810-43C4-4AA4-4F6783866F2B}"/>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solidFill>
                <a:latin typeface="Arial" charset="0"/>
                <a:ea typeface="Arial" charset="0"/>
                <a:cs typeface="Arial" charset="0"/>
              </a:rPr>
              <a:pPr algn="r"/>
              <a:t>‹#›</a:t>
            </a:fld>
            <a:endParaRPr lang="en-US" sz="1100">
              <a:solidFill>
                <a:schemeClr val="bg1"/>
              </a:solidFill>
              <a:latin typeface="Arial" charset="0"/>
              <a:ea typeface="Arial" charset="0"/>
              <a:cs typeface="Arial" charset="0"/>
            </a:endParaRPr>
          </a:p>
        </p:txBody>
      </p:sp>
    </p:spTree>
    <p:extLst>
      <p:ext uri="{BB962C8B-B14F-4D97-AF65-F5344CB8AC3E}">
        <p14:creationId xmlns:p14="http://schemas.microsoft.com/office/powerpoint/2010/main" val="36589916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Q&amp;A">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5501CC0-8F4A-0215-1A0A-77D848403B4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93789479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Values">
    <p:bg>
      <p:bgPr>
        <a:solidFill>
          <a:schemeClr val="accent1">
            <a:lumMod val="5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BF2CE2-34B0-7AB7-DCEA-E6A8A2CFA92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314004321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blank" preserve="1">
  <p:cSld name="Concluding Slide">
    <p:bg>
      <p:bgPr>
        <a:solidFill>
          <a:srgbClr val="D3461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35D488-F192-134D-9DFC-B3840DF7114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595562" y="2502912"/>
            <a:ext cx="5000877" cy="1852177"/>
          </a:xfrm>
          <a:prstGeom prst="rect">
            <a:avLst/>
          </a:prstGeom>
        </p:spPr>
      </p:pic>
    </p:spTree>
    <p:extLst>
      <p:ext uri="{BB962C8B-B14F-4D97-AF65-F5344CB8AC3E}">
        <p14:creationId xmlns:p14="http://schemas.microsoft.com/office/powerpoint/2010/main" val="158142201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130201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223319"/>
            <a:ext cx="5181600" cy="49536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223319"/>
            <a:ext cx="5181600" cy="49536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854563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044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9701BA1-D17E-465F-AFD5-2AE43AE8FAB9}"/>
              </a:ext>
            </a:extLst>
          </p:cNvPr>
          <p:cNvSpPr>
            <a:spLocks noGrp="1"/>
          </p:cNvSpPr>
          <p:nvPr>
            <p:ph type="title" hasCustomPrompt="1"/>
          </p:nvPr>
        </p:nvSpPr>
        <p:spPr>
          <a:xfrm>
            <a:off x="740298" y="159385"/>
            <a:ext cx="11115294" cy="675005"/>
          </a:xfrm>
        </p:spPr>
        <p:txBody>
          <a:bodyPr lIns="91440" anchor="ctr"/>
          <a:lstStyle>
            <a:lvl1pPr>
              <a:defRPr b="1">
                <a:solidFill>
                  <a:srgbClr val="000000"/>
                </a:solidFill>
              </a:defRPr>
            </a:lvl1pPr>
          </a:lstStyle>
          <a:p>
            <a:r>
              <a:rPr lang="en-US"/>
              <a:t>Agenda Title</a:t>
            </a:r>
          </a:p>
        </p:txBody>
      </p:sp>
      <p:graphicFrame>
        <p:nvGraphicFramePr>
          <p:cNvPr id="4" name="Table 2">
            <a:extLst>
              <a:ext uri="{FF2B5EF4-FFF2-40B4-BE49-F238E27FC236}">
                <a16:creationId xmlns:a16="http://schemas.microsoft.com/office/drawing/2014/main" id="{34D731E1-E35D-4AEA-A829-FA67409001C5}"/>
              </a:ext>
            </a:extLst>
          </p:cNvPr>
          <p:cNvGraphicFramePr>
            <a:graphicFrameLocks noGrp="1"/>
          </p:cNvGraphicFramePr>
          <p:nvPr userDrawn="1">
            <p:extLst>
              <p:ext uri="{D42A27DB-BD31-4B8C-83A1-F6EECF244321}">
                <p14:modId xmlns:p14="http://schemas.microsoft.com/office/powerpoint/2010/main" val="3981787802"/>
              </p:ext>
            </p:extLst>
          </p:nvPr>
        </p:nvGraphicFramePr>
        <p:xfrm>
          <a:off x="740297" y="937895"/>
          <a:ext cx="11115294" cy="5408676"/>
        </p:xfrm>
        <a:graphic>
          <a:graphicData uri="http://schemas.openxmlformats.org/drawingml/2006/table">
            <a:tbl>
              <a:tblPr>
                <a:tableStyleId>{2D5ABB26-0587-4C30-8999-92F81FD0307C}</a:tableStyleId>
              </a:tblPr>
              <a:tblGrid>
                <a:gridCol w="910254">
                  <a:extLst>
                    <a:ext uri="{9D8B030D-6E8A-4147-A177-3AD203B41FA5}">
                      <a16:colId xmlns:a16="http://schemas.microsoft.com/office/drawing/2014/main" val="2019306321"/>
                    </a:ext>
                  </a:extLst>
                </a:gridCol>
                <a:gridCol w="10205040">
                  <a:extLst>
                    <a:ext uri="{9D8B030D-6E8A-4147-A177-3AD203B41FA5}">
                      <a16:colId xmlns:a16="http://schemas.microsoft.com/office/drawing/2014/main" val="3765295623"/>
                    </a:ext>
                  </a:extLst>
                </a:gridCol>
              </a:tblGrid>
              <a:tr h="757806">
                <a:tc>
                  <a:txBody>
                    <a:bodyPr/>
                    <a:lstStyle/>
                    <a:p>
                      <a:pPr>
                        <a:lnSpc>
                          <a:spcPct val="90000"/>
                        </a:lnSpc>
                      </a:pPr>
                      <a:r>
                        <a:rPr lang="en-US" sz="5500" b="0" i="0">
                          <a:solidFill>
                            <a:schemeClr val="accent4">
                              <a:lumMod val="40000"/>
                              <a:lumOff val="60000"/>
                            </a:schemeClr>
                          </a:solidFill>
                          <a:latin typeface="Avenir Next LT Pro" panose="020B0504020202020204" pitchFamily="34" charset="77"/>
                        </a:rPr>
                        <a:t>1</a:t>
                      </a:r>
                    </a:p>
                  </a:txBody>
                  <a:tcPr marT="18288" marB="0" anchor="b">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b="0" i="0">
                          <a:latin typeface="Avenir Next LT Pro" panose="020B0504020202020204" pitchFamily="34" charset="77"/>
                        </a:rPr>
                        <a:t>Update items and/or delete table rows as needed.</a:t>
                      </a:r>
                    </a:p>
                  </a:txBody>
                  <a:tcPr anchor="ctr">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163110222"/>
                  </a:ext>
                </a:extLst>
              </a:tr>
              <a:tr h="757806">
                <a:tc>
                  <a:txBody>
                    <a:bodyPr/>
                    <a:lstStyle/>
                    <a:p>
                      <a:pPr>
                        <a:lnSpc>
                          <a:spcPct val="90000"/>
                        </a:lnSpc>
                      </a:pPr>
                      <a:r>
                        <a:rPr lang="en-US" sz="5500" b="0" i="0">
                          <a:solidFill>
                            <a:schemeClr val="accent4">
                              <a:lumMod val="40000"/>
                              <a:lumOff val="60000"/>
                            </a:schemeClr>
                          </a:solidFill>
                          <a:latin typeface="Avenir Next LT Pro" panose="020B0504020202020204" pitchFamily="34" charset="77"/>
                        </a:rPr>
                        <a:t>2</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b="0" i="0">
                          <a:latin typeface="Avenir Next LT Pro" panose="020B0504020202020204" pitchFamily="34" charset="77"/>
                        </a:rPr>
                        <a:t>Agenda Item 2</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009332255"/>
                  </a:ext>
                </a:extLst>
              </a:tr>
              <a:tr h="757806">
                <a:tc>
                  <a:txBody>
                    <a:bodyPr/>
                    <a:lstStyle/>
                    <a:p>
                      <a:pPr>
                        <a:lnSpc>
                          <a:spcPct val="90000"/>
                        </a:lnSpc>
                      </a:pPr>
                      <a:r>
                        <a:rPr lang="en-US" sz="5500" b="0" i="0">
                          <a:solidFill>
                            <a:schemeClr val="accent4">
                              <a:lumMod val="40000"/>
                              <a:lumOff val="60000"/>
                            </a:schemeClr>
                          </a:solidFill>
                          <a:latin typeface="Avenir Next LT Pro" panose="020B0504020202020204" pitchFamily="34" charset="77"/>
                        </a:rPr>
                        <a:t>3</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b="0" i="0">
                          <a:latin typeface="Avenir Next LT Pro" panose="020B0504020202020204" pitchFamily="34" charset="77"/>
                        </a:rPr>
                        <a:t>Agenda Item 3</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813457930"/>
                  </a:ext>
                </a:extLst>
              </a:tr>
              <a:tr h="757806">
                <a:tc>
                  <a:txBody>
                    <a:bodyPr/>
                    <a:lstStyle/>
                    <a:p>
                      <a:pPr>
                        <a:lnSpc>
                          <a:spcPct val="90000"/>
                        </a:lnSpc>
                      </a:pPr>
                      <a:r>
                        <a:rPr lang="en-US" sz="5500" b="0" i="0">
                          <a:solidFill>
                            <a:schemeClr val="accent4">
                              <a:lumMod val="40000"/>
                              <a:lumOff val="60000"/>
                            </a:schemeClr>
                          </a:solidFill>
                          <a:latin typeface="Avenir Next LT Pro" panose="020B0504020202020204" pitchFamily="34" charset="77"/>
                        </a:rPr>
                        <a:t>4</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b="0" i="0">
                          <a:latin typeface="Avenir Next LT Pro" panose="020B0504020202020204" pitchFamily="34" charset="77"/>
                        </a:rPr>
                        <a:t>Agenda Item 4</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480894535"/>
                  </a:ext>
                </a:extLst>
              </a:tr>
              <a:tr h="757806">
                <a:tc>
                  <a:txBody>
                    <a:bodyPr/>
                    <a:lstStyle/>
                    <a:p>
                      <a:pPr>
                        <a:lnSpc>
                          <a:spcPct val="90000"/>
                        </a:lnSpc>
                      </a:pPr>
                      <a:r>
                        <a:rPr lang="en-US" sz="5500" b="0" i="0">
                          <a:solidFill>
                            <a:schemeClr val="accent4">
                              <a:lumMod val="40000"/>
                              <a:lumOff val="60000"/>
                            </a:schemeClr>
                          </a:solidFill>
                          <a:latin typeface="Avenir Next LT Pro" panose="020B0504020202020204" pitchFamily="34" charset="77"/>
                        </a:rPr>
                        <a:t>5</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b="0" i="0">
                          <a:latin typeface="Avenir Next LT Pro" panose="020B0504020202020204" pitchFamily="34" charset="77"/>
                        </a:rPr>
                        <a:t>Agenda Item 5</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904038478"/>
                  </a:ext>
                </a:extLst>
              </a:tr>
              <a:tr h="757806">
                <a:tc>
                  <a:txBody>
                    <a:bodyPr/>
                    <a:lstStyle/>
                    <a:p>
                      <a:pPr>
                        <a:lnSpc>
                          <a:spcPct val="90000"/>
                        </a:lnSpc>
                      </a:pPr>
                      <a:r>
                        <a:rPr lang="en-US" sz="5500" b="0" i="0">
                          <a:solidFill>
                            <a:schemeClr val="accent4">
                              <a:lumMod val="40000"/>
                              <a:lumOff val="60000"/>
                            </a:schemeClr>
                          </a:solidFill>
                          <a:latin typeface="Avenir Next LT Pro" panose="020B0504020202020204" pitchFamily="34" charset="77"/>
                        </a:rPr>
                        <a:t>6</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b="0" i="0">
                          <a:latin typeface="Avenir Next LT Pro" panose="020B0504020202020204" pitchFamily="34" charset="77"/>
                        </a:rPr>
                        <a:t>Agenda Item 6</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347688498"/>
                  </a:ext>
                </a:extLst>
              </a:tr>
              <a:tr h="757806">
                <a:tc>
                  <a:txBody>
                    <a:bodyPr/>
                    <a:lstStyle/>
                    <a:p>
                      <a:pPr>
                        <a:lnSpc>
                          <a:spcPct val="90000"/>
                        </a:lnSpc>
                      </a:pPr>
                      <a:r>
                        <a:rPr lang="en-US" sz="5500" b="0" i="0">
                          <a:solidFill>
                            <a:schemeClr val="accent4">
                              <a:lumMod val="40000"/>
                              <a:lumOff val="60000"/>
                            </a:schemeClr>
                          </a:solidFill>
                          <a:latin typeface="Avenir Next LT Pro" panose="020B0504020202020204" pitchFamily="34" charset="77"/>
                        </a:rPr>
                        <a:t>7</a:t>
                      </a:r>
                    </a:p>
                  </a:txBody>
                  <a:tcPr marT="18288" marB="0" anchor="b">
                    <a:lnT w="3175" cap="flat" cmpd="sng" algn="ctr">
                      <a:solidFill>
                        <a:schemeClr val="tx1">
                          <a:lumMod val="60000"/>
                          <a:lumOff val="40000"/>
                        </a:schemeClr>
                      </a:solidFill>
                      <a:prstDash val="solid"/>
                      <a:round/>
                      <a:headEnd type="none" w="med" len="med"/>
                      <a:tailEnd type="none" w="med" len="med"/>
                    </a:lnT>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b="0" i="0">
                          <a:latin typeface="Avenir Next LT Pro" panose="020B0504020202020204" pitchFamily="34" charset="77"/>
                        </a:rPr>
                        <a:t>Agenda Item 7</a:t>
                      </a:r>
                    </a:p>
                  </a:txBody>
                  <a:tcPr anchor="ctr">
                    <a:lnT w="3175" cap="flat" cmpd="sng" algn="ctr">
                      <a:solidFill>
                        <a:schemeClr val="tx1">
                          <a:lumMod val="60000"/>
                          <a:lumOff val="40000"/>
                        </a:schemeClr>
                      </a:solidFill>
                      <a:prstDash val="solid"/>
                      <a:round/>
                      <a:headEnd type="none" w="med" len="med"/>
                      <a:tailEnd type="none" w="med" len="med"/>
                    </a:lnT>
                  </a:tcPr>
                </a:tc>
                <a:extLst>
                  <a:ext uri="{0D108BD9-81ED-4DB2-BD59-A6C34878D82A}">
                    <a16:rowId xmlns:a16="http://schemas.microsoft.com/office/drawing/2014/main" val="1740942400"/>
                  </a:ext>
                </a:extLst>
              </a:tr>
            </a:tbl>
          </a:graphicData>
        </a:graphic>
      </p:graphicFrame>
    </p:spTree>
    <p:extLst>
      <p:ext uri="{BB962C8B-B14F-4D97-AF65-F5344CB8AC3E}">
        <p14:creationId xmlns:p14="http://schemas.microsoft.com/office/powerpoint/2010/main" val="329186676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E23A4-F55C-47EC-A6B9-2E863E9571E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217102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1082675"/>
            <a:ext cx="11017392" cy="48860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880334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2175567"/>
            <a:ext cx="5257800" cy="3793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a:extLst>
              <a:ext uri="{FF2B5EF4-FFF2-40B4-BE49-F238E27FC236}">
                <a16:creationId xmlns:a16="http://schemas.microsoft.com/office/drawing/2014/main" id="{A2B577B1-0A9C-FB4E-A51A-A04A3ED4C49B}"/>
              </a:ext>
            </a:extLst>
          </p:cNvPr>
          <p:cNvSpPr>
            <a:spLocks noGrp="1"/>
          </p:cNvSpPr>
          <p:nvPr>
            <p:ph type="body" idx="10"/>
          </p:nvPr>
        </p:nvSpPr>
        <p:spPr>
          <a:xfrm>
            <a:off x="839788" y="1093023"/>
            <a:ext cx="5256212" cy="82391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ext Placeholder 4">
            <a:extLst>
              <a:ext uri="{FF2B5EF4-FFF2-40B4-BE49-F238E27FC236}">
                <a16:creationId xmlns:a16="http://schemas.microsoft.com/office/drawing/2014/main" id="{0686383A-3E4F-A347-9005-04025094F4CF}"/>
              </a:ext>
            </a:extLst>
          </p:cNvPr>
          <p:cNvSpPr>
            <a:spLocks noGrp="1"/>
          </p:cNvSpPr>
          <p:nvPr>
            <p:ph type="body" sz="quarter" idx="3"/>
          </p:nvPr>
        </p:nvSpPr>
        <p:spPr>
          <a:xfrm>
            <a:off x="6599379" y="1093023"/>
            <a:ext cx="5256212" cy="82391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Content Placeholder 5">
            <a:extLst>
              <a:ext uri="{FF2B5EF4-FFF2-40B4-BE49-F238E27FC236}">
                <a16:creationId xmlns:a16="http://schemas.microsoft.com/office/drawing/2014/main" id="{82FE4F92-3714-AE4B-8164-A4E1F3E7D284}"/>
              </a:ext>
            </a:extLst>
          </p:cNvPr>
          <p:cNvSpPr>
            <a:spLocks noGrp="1"/>
          </p:cNvSpPr>
          <p:nvPr>
            <p:ph sz="quarter" idx="4"/>
          </p:nvPr>
        </p:nvSpPr>
        <p:spPr>
          <a:xfrm>
            <a:off x="6599379" y="2175567"/>
            <a:ext cx="5256212" cy="3793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278775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Logo &amp; Gene Strip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015206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FD74A0F-656A-32E6-2D03-E3AD320DCD42}"/>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
        <p:nvSpPr>
          <p:cNvPr id="5" name="TextBox 30">
            <a:extLst>
              <a:ext uri="{FF2B5EF4-FFF2-40B4-BE49-F238E27FC236}">
                <a16:creationId xmlns:a16="http://schemas.microsoft.com/office/drawing/2014/main" id="{F88AF18E-70C3-2966-0EFC-806F7FA93B82}"/>
              </a:ext>
            </a:extLst>
          </p:cNvPr>
          <p:cNvSpPr txBox="1"/>
          <p:nvPr userDrawn="1"/>
        </p:nvSpPr>
        <p:spPr>
          <a:xfrm>
            <a:off x="395727" y="6467829"/>
            <a:ext cx="1777437" cy="20005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a:solidFill>
                  <a:schemeClr val="bg1">
                    <a:lumMod val="50000"/>
                  </a:schemeClr>
                </a:solidFill>
              </a:rPr>
              <a:t>|   CONFIDENTIAL &amp; PROPRIETARY</a:t>
            </a:r>
          </a:p>
        </p:txBody>
      </p:sp>
    </p:spTree>
    <p:extLst>
      <p:ext uri="{BB962C8B-B14F-4D97-AF65-F5344CB8AC3E}">
        <p14:creationId xmlns:p14="http://schemas.microsoft.com/office/powerpoint/2010/main" val="337534278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cknowledgemen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094EFAA-BE69-184E-A3AA-C8BA4D895DDA}"/>
              </a:ext>
            </a:extLst>
          </p:cNvPr>
          <p:cNvSpPr txBox="1">
            <a:spLocks/>
          </p:cNvSpPr>
          <p:nvPr userDrawn="1"/>
        </p:nvSpPr>
        <p:spPr>
          <a:xfrm>
            <a:off x="823920" y="179705"/>
            <a:ext cx="11018520" cy="6750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kern="1200">
                <a:solidFill>
                  <a:srgbClr val="CF3C16"/>
                </a:solidFill>
                <a:latin typeface="Arial" panose="020B0604020202020204" pitchFamily="34" charset="0"/>
                <a:ea typeface="+mj-ea"/>
                <a:cs typeface="Arial" panose="020B0604020202020204" pitchFamily="34" charset="0"/>
              </a:defRPr>
            </a:lvl1pPr>
          </a:lstStyle>
          <a:p>
            <a:r>
              <a:rPr lang="en-US" b="1">
                <a:solidFill>
                  <a:srgbClr val="000000"/>
                </a:solidFill>
              </a:rPr>
              <a:t>Acknowledgements</a:t>
            </a:r>
          </a:p>
        </p:txBody>
      </p:sp>
      <p:sp>
        <p:nvSpPr>
          <p:cNvPr id="23" name="TextBox 22">
            <a:extLst>
              <a:ext uri="{FF2B5EF4-FFF2-40B4-BE49-F238E27FC236}">
                <a16:creationId xmlns:a16="http://schemas.microsoft.com/office/drawing/2014/main" id="{6F40E832-53E8-5E4F-A5CE-BB8209D7205F}"/>
              </a:ext>
            </a:extLst>
          </p:cNvPr>
          <p:cNvSpPr txBox="1"/>
          <p:nvPr userDrawn="1"/>
        </p:nvSpPr>
        <p:spPr>
          <a:xfrm>
            <a:off x="905395" y="1095690"/>
            <a:ext cx="2779207" cy="369332"/>
          </a:xfrm>
          <a:prstGeom prst="rect">
            <a:avLst/>
          </a:prstGeom>
          <a:noFill/>
        </p:spPr>
        <p:txBody>
          <a:bodyPr wrap="none" lIns="0" rIns="91440" rtlCol="0">
            <a:noAutofit/>
          </a:bodyPr>
          <a:lstStyle/>
          <a:p>
            <a:pPr algn="l">
              <a:spcAft>
                <a:spcPts val="1100"/>
              </a:spcAft>
            </a:pPr>
            <a:r>
              <a:rPr lang="en-US" b="1">
                <a:solidFill>
                  <a:schemeClr val="accent2"/>
                </a:solidFill>
              </a:rPr>
              <a:t> Intellia team</a:t>
            </a:r>
          </a:p>
        </p:txBody>
      </p:sp>
      <p:sp>
        <p:nvSpPr>
          <p:cNvPr id="24" name="Text Placeholder 14">
            <a:extLst>
              <a:ext uri="{FF2B5EF4-FFF2-40B4-BE49-F238E27FC236}">
                <a16:creationId xmlns:a16="http://schemas.microsoft.com/office/drawing/2014/main" id="{3A0D87AC-3FD1-364B-929C-7109648CEA57}"/>
              </a:ext>
            </a:extLst>
          </p:cNvPr>
          <p:cNvSpPr>
            <a:spLocks noGrp="1"/>
          </p:cNvSpPr>
          <p:nvPr>
            <p:ph type="body" sz="quarter" idx="10" hasCustomPrompt="1"/>
          </p:nvPr>
        </p:nvSpPr>
        <p:spPr>
          <a:xfrm>
            <a:off x="913649"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5" name="Text Placeholder 14">
            <a:extLst>
              <a:ext uri="{FF2B5EF4-FFF2-40B4-BE49-F238E27FC236}">
                <a16:creationId xmlns:a16="http://schemas.microsoft.com/office/drawing/2014/main" id="{2A426266-2C0A-6246-BE05-614628B80A4E}"/>
              </a:ext>
            </a:extLst>
          </p:cNvPr>
          <p:cNvSpPr>
            <a:spLocks noGrp="1"/>
          </p:cNvSpPr>
          <p:nvPr>
            <p:ph type="body" sz="quarter" idx="11" hasCustomPrompt="1"/>
          </p:nvPr>
        </p:nvSpPr>
        <p:spPr>
          <a:xfrm>
            <a:off x="4824790"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6" name="Text Placeholder 14">
            <a:extLst>
              <a:ext uri="{FF2B5EF4-FFF2-40B4-BE49-F238E27FC236}">
                <a16:creationId xmlns:a16="http://schemas.microsoft.com/office/drawing/2014/main" id="{62266E29-F54E-B440-AF5F-879228C799F0}"/>
              </a:ext>
            </a:extLst>
          </p:cNvPr>
          <p:cNvSpPr>
            <a:spLocks noGrp="1"/>
          </p:cNvSpPr>
          <p:nvPr>
            <p:ph type="body" sz="quarter" idx="12" hasCustomPrompt="1"/>
          </p:nvPr>
        </p:nvSpPr>
        <p:spPr>
          <a:xfrm>
            <a:off x="8624518"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7" name="Text Placeholder 14">
            <a:extLst>
              <a:ext uri="{FF2B5EF4-FFF2-40B4-BE49-F238E27FC236}">
                <a16:creationId xmlns:a16="http://schemas.microsoft.com/office/drawing/2014/main" id="{7AD87359-B857-344A-A298-14C9B616B185}"/>
              </a:ext>
            </a:extLst>
          </p:cNvPr>
          <p:cNvSpPr>
            <a:spLocks noGrp="1"/>
          </p:cNvSpPr>
          <p:nvPr>
            <p:ph type="body" sz="quarter" idx="13" hasCustomPrompt="1"/>
          </p:nvPr>
        </p:nvSpPr>
        <p:spPr>
          <a:xfrm>
            <a:off x="912278"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8" name="Text Placeholder 14">
            <a:extLst>
              <a:ext uri="{FF2B5EF4-FFF2-40B4-BE49-F238E27FC236}">
                <a16:creationId xmlns:a16="http://schemas.microsoft.com/office/drawing/2014/main" id="{7AD0B8A8-40C9-F444-A6CD-1D762CFC761B}"/>
              </a:ext>
            </a:extLst>
          </p:cNvPr>
          <p:cNvSpPr>
            <a:spLocks noGrp="1"/>
          </p:cNvSpPr>
          <p:nvPr>
            <p:ph type="body" sz="quarter" idx="14" hasCustomPrompt="1"/>
          </p:nvPr>
        </p:nvSpPr>
        <p:spPr>
          <a:xfrm>
            <a:off x="4865430"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9" name="Text Placeholder 14">
            <a:extLst>
              <a:ext uri="{FF2B5EF4-FFF2-40B4-BE49-F238E27FC236}">
                <a16:creationId xmlns:a16="http://schemas.microsoft.com/office/drawing/2014/main" id="{AB4A83EB-A741-2F4D-8F1D-50582E5D8B73}"/>
              </a:ext>
            </a:extLst>
          </p:cNvPr>
          <p:cNvSpPr>
            <a:spLocks noGrp="1"/>
          </p:cNvSpPr>
          <p:nvPr>
            <p:ph type="body" sz="quarter" idx="15" hasCustomPrompt="1"/>
          </p:nvPr>
        </p:nvSpPr>
        <p:spPr>
          <a:xfrm>
            <a:off x="8624513"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30" name="Text Placeholder 24">
            <a:extLst>
              <a:ext uri="{FF2B5EF4-FFF2-40B4-BE49-F238E27FC236}">
                <a16:creationId xmlns:a16="http://schemas.microsoft.com/office/drawing/2014/main" id="{6E50711D-E0A0-164B-9FB5-F4DA95B82CFB}"/>
              </a:ext>
            </a:extLst>
          </p:cNvPr>
          <p:cNvSpPr>
            <a:spLocks noGrp="1"/>
          </p:cNvSpPr>
          <p:nvPr>
            <p:ph type="body" sz="quarter" idx="17" hasCustomPrompt="1"/>
          </p:nvPr>
        </p:nvSpPr>
        <p:spPr>
          <a:xfrm>
            <a:off x="912829" y="4185881"/>
            <a:ext cx="5589638" cy="368300"/>
          </a:xfrm>
        </p:spPr>
        <p:txBody>
          <a:bodyPr/>
          <a:lstStyle>
            <a:lvl1pPr marL="0" indent="0">
              <a:buFontTx/>
              <a:buNone/>
              <a:defRPr sz="1800" b="1">
                <a:solidFill>
                  <a:schemeClr val="accent2"/>
                </a:solidFill>
              </a:defRPr>
            </a:lvl1pPr>
          </a:lstStyle>
          <a:p>
            <a:pPr lvl="0"/>
            <a:r>
              <a:rPr lang="en-US"/>
              <a:t>Partnering team, if applicable</a:t>
            </a:r>
          </a:p>
        </p:txBody>
      </p:sp>
      <p:sp>
        <p:nvSpPr>
          <p:cNvPr id="2" name="Rectangle 1">
            <a:extLst>
              <a:ext uri="{FF2B5EF4-FFF2-40B4-BE49-F238E27FC236}">
                <a16:creationId xmlns:a16="http://schemas.microsoft.com/office/drawing/2014/main" id="{09C1E0B3-180F-5844-A622-526E1C05AAA9}"/>
              </a:ext>
            </a:extLst>
          </p:cNvPr>
          <p:cNvSpPr/>
          <p:nvPr userDrawn="1"/>
        </p:nvSpPr>
        <p:spPr>
          <a:xfrm>
            <a:off x="905396" y="1465022"/>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3069515-D6FA-A548-A279-69338A89767D}"/>
              </a:ext>
            </a:extLst>
          </p:cNvPr>
          <p:cNvSpPr/>
          <p:nvPr userDrawn="1"/>
        </p:nvSpPr>
        <p:spPr>
          <a:xfrm>
            <a:off x="905396" y="4571463"/>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456057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29849-1D3E-F411-3495-52379D46DA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Content Placeholder 2">
            <a:extLst>
              <a:ext uri="{FF2B5EF4-FFF2-40B4-BE49-F238E27FC236}">
                <a16:creationId xmlns:a16="http://schemas.microsoft.com/office/drawing/2014/main" id="{5EEF0E30-AFE0-87B1-6679-99458CB7266E}"/>
              </a:ext>
            </a:extLst>
          </p:cNvPr>
          <p:cNvSpPr>
            <a:spLocks noGrp="1"/>
          </p:cNvSpPr>
          <p:nvPr>
            <p:ph idx="1" hasCustomPrompt="1"/>
          </p:nvPr>
        </p:nvSpPr>
        <p:spPr>
          <a:xfrm>
            <a:off x="3933713" y="928556"/>
            <a:ext cx="7771270" cy="5065436"/>
          </a:xfrm>
        </p:spPr>
        <p:txBody>
          <a:bodyPr>
            <a:noAutofit/>
          </a:bodyPr>
          <a:lstStyle>
            <a:lvl1pPr indent="-182880">
              <a:lnSpc>
                <a:spcPts val="3100"/>
              </a:lnSpc>
              <a:defRPr sz="2000" b="0">
                <a:solidFill>
                  <a:schemeClr val="tx1"/>
                </a:solidFill>
              </a:defRPr>
            </a:lvl1pPr>
            <a:lvl2pPr indent="-182880">
              <a:lnSpc>
                <a:spcPts val="3100"/>
              </a:lnSpc>
              <a:defRPr sz="2000">
                <a:solidFill>
                  <a:schemeClr val="tx1"/>
                </a:solidFill>
              </a:defRPr>
            </a:lvl2pPr>
            <a:lvl3pPr indent="-182880">
              <a:lnSpc>
                <a:spcPts val="3100"/>
              </a:lnSpc>
              <a:defRPr sz="2000">
                <a:solidFill>
                  <a:schemeClr val="tx1"/>
                </a:solidFill>
              </a:defRPr>
            </a:lvl3pPr>
            <a:lvl4pPr indent="-182880">
              <a:lnSpc>
                <a:spcPts val="3100"/>
              </a:lnSpc>
              <a:defRPr sz="2000">
                <a:solidFill>
                  <a:schemeClr val="tx1"/>
                </a:solidFill>
              </a:defRPr>
            </a:lvl4pPr>
            <a:lvl5pPr indent="-182880">
              <a:lnSpc>
                <a:spcPts val="3100"/>
              </a:lnSpc>
              <a:defRPr sz="2000">
                <a:solidFill>
                  <a:schemeClr val="tx1"/>
                </a:solidFill>
              </a:defRPr>
            </a:lvl5pPr>
          </a:lstStyle>
          <a:p>
            <a:pPr lvl="0"/>
            <a:r>
              <a:rPr lang="en-US"/>
              <a:t>Click to edit slide text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2A46C9F6-3810-43C4-4AA4-4F6783866F2B}"/>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solidFill>
                <a:latin typeface="Arial" charset="0"/>
                <a:ea typeface="Arial" charset="0"/>
                <a:cs typeface="Arial" charset="0"/>
              </a:rPr>
              <a:pPr algn="r"/>
              <a:t>‹#›</a:t>
            </a:fld>
            <a:endParaRPr lang="en-US" sz="1100">
              <a:solidFill>
                <a:schemeClr val="bg1"/>
              </a:solidFill>
              <a:latin typeface="Arial" charset="0"/>
              <a:ea typeface="Arial" charset="0"/>
              <a:cs typeface="Arial" charset="0"/>
            </a:endParaRPr>
          </a:p>
        </p:txBody>
      </p:sp>
      <p:sp>
        <p:nvSpPr>
          <p:cNvPr id="11" name="TextBox 30">
            <a:extLst>
              <a:ext uri="{FF2B5EF4-FFF2-40B4-BE49-F238E27FC236}">
                <a16:creationId xmlns:a16="http://schemas.microsoft.com/office/drawing/2014/main" id="{29858935-D17F-C368-17EC-0AA3FD5681E4}"/>
              </a:ext>
            </a:extLst>
          </p:cNvPr>
          <p:cNvSpPr txBox="1"/>
          <p:nvPr userDrawn="1"/>
        </p:nvSpPr>
        <p:spPr>
          <a:xfrm>
            <a:off x="395727" y="6467829"/>
            <a:ext cx="1777437" cy="20005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a:solidFill>
                  <a:schemeClr val="bg1"/>
                </a:solidFill>
              </a:rPr>
              <a:t>|   CONFIDENTIAL &amp; PROPRIETARY</a:t>
            </a:r>
          </a:p>
        </p:txBody>
      </p:sp>
    </p:spTree>
    <p:extLst>
      <p:ext uri="{BB962C8B-B14F-4D97-AF65-F5344CB8AC3E}">
        <p14:creationId xmlns:p14="http://schemas.microsoft.com/office/powerpoint/2010/main" val="33538259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userDrawn="1">
  <p:cSld name="Title Slide - Option 5 - Nancy">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52F946-E5F9-3CA7-F340-6B25166766A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ext Placeholder 14">
            <a:extLst>
              <a:ext uri="{FF2B5EF4-FFF2-40B4-BE49-F238E27FC236}">
                <a16:creationId xmlns:a16="http://schemas.microsoft.com/office/drawing/2014/main" id="{C60C328A-5A0A-9961-8FDE-10793DD065F4}"/>
              </a:ext>
            </a:extLst>
          </p:cNvPr>
          <p:cNvSpPr>
            <a:spLocks noGrp="1"/>
          </p:cNvSpPr>
          <p:nvPr>
            <p:ph type="body" sz="quarter" idx="10" hasCustomPrompt="1"/>
          </p:nvPr>
        </p:nvSpPr>
        <p:spPr>
          <a:xfrm>
            <a:off x="577869" y="650722"/>
            <a:ext cx="4978403" cy="1754326"/>
          </a:xfrm>
        </p:spPr>
        <p:txBody>
          <a:bodyPr/>
          <a:lstStyle>
            <a:lvl1pPr marL="0" indent="0">
              <a:buNone/>
              <a:defRPr sz="3600" b="1" i="0">
                <a:solidFill>
                  <a:schemeClr val="bg1"/>
                </a:solidFill>
                <a:latin typeface="Avenir LT Std 65 Medium" panose="020B0503020203020204" pitchFamily="34" charset="0"/>
              </a:defRPr>
            </a:lvl1pPr>
          </a:lstStyle>
          <a:p>
            <a:r>
              <a:rPr lang="en-US" sz="3600" b="1" i="0" u="none" strike="noStrike">
                <a:solidFill>
                  <a:schemeClr val="bg1">
                    <a:lumMod val="95000"/>
                  </a:schemeClr>
                </a:solidFill>
                <a:effectLst/>
                <a:latin typeface="Arial" panose="020B0604020202020204" pitchFamily="34" charset="0"/>
                <a:cs typeface="Arial" panose="020B0604020202020204" pitchFamily="34" charset="0"/>
              </a:rPr>
              <a:t>Title Lorem ipsum dolor sit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amet</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Ea</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iure</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quasi id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doloribus</a:t>
            </a:r>
            <a:endParaRPr lang="en-US" sz="3600" b="1">
              <a:solidFill>
                <a:schemeClr val="bg1">
                  <a:lumMod val="95000"/>
                </a:schemeClr>
              </a:solidFill>
              <a:latin typeface="Arial" panose="020B0604020202020204" pitchFamily="34" charset="0"/>
              <a:cs typeface="Arial" panose="020B0604020202020204" pitchFamily="34" charset="0"/>
            </a:endParaRPr>
          </a:p>
        </p:txBody>
      </p:sp>
      <p:sp>
        <p:nvSpPr>
          <p:cNvPr id="12" name="Text Placeholder 21">
            <a:extLst>
              <a:ext uri="{FF2B5EF4-FFF2-40B4-BE49-F238E27FC236}">
                <a16:creationId xmlns:a16="http://schemas.microsoft.com/office/drawing/2014/main" id="{5AFC83DD-DAC8-777E-F805-AB8D6225EB59}"/>
              </a:ext>
            </a:extLst>
          </p:cNvPr>
          <p:cNvSpPr>
            <a:spLocks noGrp="1"/>
          </p:cNvSpPr>
          <p:nvPr>
            <p:ph type="body" sz="quarter" idx="13" hasCustomPrompt="1"/>
          </p:nvPr>
        </p:nvSpPr>
        <p:spPr>
          <a:xfrm>
            <a:off x="577869" y="2618203"/>
            <a:ext cx="4978403" cy="438150"/>
          </a:xfrm>
        </p:spPr>
        <p:txBody>
          <a:bodyPr/>
          <a:lstStyle>
            <a:lvl1pPr marL="0" indent="0">
              <a:buNone/>
              <a:defRPr sz="2000" b="1">
                <a:solidFill>
                  <a:schemeClr val="bg1"/>
                </a:solidFill>
              </a:defRPr>
            </a:lvl1pPr>
            <a:lvl2pPr marL="457200" indent="0">
              <a:buNone/>
              <a:defRPr sz="2000" b="1">
                <a:solidFill>
                  <a:schemeClr val="bg1"/>
                </a:solidFill>
              </a:defRPr>
            </a:lvl2pPr>
            <a:lvl3pPr marL="914400" indent="0">
              <a:buNone/>
              <a:defRPr sz="2000" b="1">
                <a:solidFill>
                  <a:schemeClr val="bg1"/>
                </a:solidFill>
              </a:defRPr>
            </a:lvl3pPr>
            <a:lvl4pPr marL="1371600" indent="0">
              <a:buNone/>
              <a:defRPr sz="2000" b="1">
                <a:solidFill>
                  <a:schemeClr val="bg1"/>
                </a:solidFill>
              </a:defRPr>
            </a:lvl4pPr>
            <a:lvl5pPr marL="1828800" indent="0">
              <a:buNone/>
              <a:defRPr sz="2000" b="1">
                <a:solidFill>
                  <a:schemeClr val="bg1"/>
                </a:solidFill>
              </a:defRPr>
            </a:lvl5pPr>
          </a:lstStyle>
          <a:p>
            <a:pPr lvl="0"/>
            <a:r>
              <a:rPr lang="en-US"/>
              <a:t>Document Title</a:t>
            </a:r>
          </a:p>
        </p:txBody>
      </p:sp>
      <p:sp>
        <p:nvSpPr>
          <p:cNvPr id="13" name="Text Placeholder 23">
            <a:extLst>
              <a:ext uri="{FF2B5EF4-FFF2-40B4-BE49-F238E27FC236}">
                <a16:creationId xmlns:a16="http://schemas.microsoft.com/office/drawing/2014/main" id="{1A9C1C45-2AD6-7358-857E-CDB32348F76B}"/>
              </a:ext>
            </a:extLst>
          </p:cNvPr>
          <p:cNvSpPr>
            <a:spLocks noGrp="1"/>
          </p:cNvSpPr>
          <p:nvPr>
            <p:ph type="body" sz="quarter" idx="14" hasCustomPrompt="1"/>
          </p:nvPr>
        </p:nvSpPr>
        <p:spPr>
          <a:xfrm>
            <a:off x="577868" y="3074237"/>
            <a:ext cx="4978403" cy="438150"/>
          </a:xfrm>
        </p:spPr>
        <p:txBody>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a:t>Month, YYYY</a:t>
            </a:r>
          </a:p>
        </p:txBody>
      </p:sp>
    </p:spTree>
    <p:extLst>
      <p:ext uri="{BB962C8B-B14F-4D97-AF65-F5344CB8AC3E}">
        <p14:creationId xmlns:p14="http://schemas.microsoft.com/office/powerpoint/2010/main" val="421188007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userDrawn="1">
  <p:cSld name="Divider Slide - Red">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tx1"/>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1816538442"/>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9" Type="http://schemas.openxmlformats.org/officeDocument/2006/relationships/image" Target="../media/image1.png"/><Relationship Id="rId21" Type="http://schemas.openxmlformats.org/officeDocument/2006/relationships/slideLayout" Target="../slideLayouts/slideLayout30.xml"/><Relationship Id="rId34" Type="http://schemas.openxmlformats.org/officeDocument/2006/relationships/slideLayout" Target="../slideLayouts/slideLayout43.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33" Type="http://schemas.openxmlformats.org/officeDocument/2006/relationships/slideLayout" Target="../slideLayouts/slideLayout42.xml"/><Relationship Id="rId38" Type="http://schemas.openxmlformats.org/officeDocument/2006/relationships/theme" Target="../theme/theme2.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29" Type="http://schemas.openxmlformats.org/officeDocument/2006/relationships/slideLayout" Target="../slideLayouts/slideLayout38.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32" Type="http://schemas.openxmlformats.org/officeDocument/2006/relationships/slideLayout" Target="../slideLayouts/slideLayout41.xml"/><Relationship Id="rId37" Type="http://schemas.openxmlformats.org/officeDocument/2006/relationships/slideLayout" Target="../slideLayouts/slideLayout46.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36" Type="http://schemas.openxmlformats.org/officeDocument/2006/relationships/slideLayout" Target="../slideLayouts/slideLayout45.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31" Type="http://schemas.openxmlformats.org/officeDocument/2006/relationships/slideLayout" Target="../slideLayouts/slideLayout40.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30" Type="http://schemas.openxmlformats.org/officeDocument/2006/relationships/slideLayout" Target="../slideLayouts/slideLayout39.xml"/><Relationship Id="rId35" Type="http://schemas.openxmlformats.org/officeDocument/2006/relationships/slideLayout" Target="../slideLayouts/slideLayout44.xml"/><Relationship Id="rId8" Type="http://schemas.openxmlformats.org/officeDocument/2006/relationships/slideLayout" Target="../slideLayouts/slideLayout17.xml"/><Relationship Id="rId3"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3.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5" Type="http://schemas.openxmlformats.org/officeDocument/2006/relationships/slideLayout" Target="../slideLayouts/slideLayout62.xml"/><Relationship Id="rId10" Type="http://schemas.openxmlformats.org/officeDocument/2006/relationships/image" Target="../media/image1.png"/><Relationship Id="rId4" Type="http://schemas.openxmlformats.org/officeDocument/2006/relationships/slideLayout" Target="../slideLayouts/slideLayout61.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image" Target="../media/image27.png"/><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theme" Target="../theme/theme5.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image" Target="../media/image27.png"/><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6.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1D2B0C-EE8F-ECF9-7602-61E07688EAFC}"/>
              </a:ext>
            </a:extLst>
          </p:cNvPr>
          <p:cNvPicPr>
            <a:picLocks/>
          </p:cNvPicPr>
          <p:nvPr userDrawn="1"/>
        </p:nvPicPr>
        <p:blipFill>
          <a:blip r:embed="rId11">
            <a:extLst>
              <a:ext uri="{28A0092B-C50C-407E-A947-70E740481C1C}">
                <a14:useLocalDpi xmlns:a14="http://schemas.microsoft.com/office/drawing/2010/main" val="0"/>
              </a:ext>
            </a:extLst>
          </a:blip>
          <a:srcRect/>
          <a:stretch/>
        </p:blipFill>
        <p:spPr>
          <a:xfrm>
            <a:off x="0" y="0"/>
            <a:ext cx="12206176" cy="6865974"/>
          </a:xfrm>
          <a:prstGeom prst="rect">
            <a:avLst/>
          </a:prstGeom>
        </p:spPr>
      </p:pic>
      <p:sp>
        <p:nvSpPr>
          <p:cNvPr id="2" name="Title Placeholder 1">
            <a:extLst>
              <a:ext uri="{FF2B5EF4-FFF2-40B4-BE49-F238E27FC236}">
                <a16:creationId xmlns:a16="http://schemas.microsoft.com/office/drawing/2014/main" id="{A7BD9AF9-7856-724A-B906-64D4073A7223}"/>
              </a:ext>
            </a:extLst>
          </p:cNvPr>
          <p:cNvSpPr>
            <a:spLocks noGrp="1"/>
          </p:cNvSpPr>
          <p:nvPr>
            <p:ph type="title"/>
          </p:nvPr>
        </p:nvSpPr>
        <p:spPr>
          <a:xfrm>
            <a:off x="838200" y="159385"/>
            <a:ext cx="11017391" cy="675005"/>
          </a:xfrm>
          <a:prstGeom prst="rect">
            <a:avLst/>
          </a:prstGeom>
        </p:spPr>
        <p:txBody>
          <a:bodyPr vert="horz" lIns="0" tIns="45720" rIns="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98202A45-82CA-F849-9833-64FE76F33FBB}"/>
              </a:ext>
            </a:extLst>
          </p:cNvPr>
          <p:cNvSpPr>
            <a:spLocks noGrp="1"/>
          </p:cNvSpPr>
          <p:nvPr>
            <p:ph type="body" idx="1"/>
          </p:nvPr>
        </p:nvSpPr>
        <p:spPr>
          <a:xfrm>
            <a:off x="838200" y="1082675"/>
            <a:ext cx="11017392" cy="4886046"/>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a:extLst>
              <a:ext uri="{FF2B5EF4-FFF2-40B4-BE49-F238E27FC236}">
                <a16:creationId xmlns:a16="http://schemas.microsoft.com/office/drawing/2014/main" id="{AD4FAC5C-3E01-4D48-B6F5-56A3F1CF5D34}"/>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Tree>
    <p:extLst>
      <p:ext uri="{BB962C8B-B14F-4D97-AF65-F5344CB8AC3E}">
        <p14:creationId xmlns:p14="http://schemas.microsoft.com/office/powerpoint/2010/main" val="2804603350"/>
      </p:ext>
    </p:extLst>
  </p:cSld>
  <p:clrMap bg1="lt1" tx1="dk1" bg2="lt2" tx2="dk2" accent1="accent1" accent2="accent2" accent3="accent3" accent4="accent4" accent5="accent5" accent6="accent6" hlink="hlink" folHlink="folHlink"/>
  <p:sldLayoutIdLst>
    <p:sldLayoutId id="2147484615" r:id="rId1"/>
    <p:sldLayoutId id="2147484622" r:id="rId2"/>
    <p:sldLayoutId id="2147483662" r:id="rId3"/>
    <p:sldLayoutId id="2147484616" r:id="rId4"/>
    <p:sldLayoutId id="2147484674" r:id="rId5"/>
    <p:sldLayoutId id="2147484613" r:id="rId6"/>
    <p:sldLayoutId id="2147484611" r:id="rId7"/>
    <p:sldLayoutId id="2147484673" r:id="rId8"/>
    <p:sldLayoutId id="2147484753" r:id="rId9"/>
  </p:sldLayoutIdLst>
  <p:transition>
    <p:fade/>
  </p:transition>
  <p:hf sldNum="0" hdr="0" ftr="0" dt="0"/>
  <p:txStyles>
    <p:titleStyle>
      <a:lvl1pPr algn="l" defTabSz="914400" rtl="0" eaLnBrk="1" latinLnBrk="0" hangingPunct="1">
        <a:lnSpc>
          <a:spcPct val="100000"/>
        </a:lnSpc>
        <a:spcBef>
          <a:spcPct val="0"/>
        </a:spcBef>
        <a:buNone/>
        <a:defRPr sz="2400" b="1" kern="1200">
          <a:solidFill>
            <a:schemeClr val="tx1">
              <a:lumMod val="5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System Font Regular"/>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System Font Regular"/>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528">
          <p15:clr>
            <a:srgbClr val="F26B43"/>
          </p15:clr>
        </p15:guide>
        <p15:guide id="4" pos="7152">
          <p15:clr>
            <a:srgbClr val="F26B43"/>
          </p15:clr>
        </p15:guide>
        <p15:guide id="5" orient="horz" pos="96">
          <p15:clr>
            <a:srgbClr val="F26B43"/>
          </p15:clr>
        </p15:guide>
        <p15:guide id="6" orient="horz" pos="528">
          <p15:clr>
            <a:srgbClr val="F26B43"/>
          </p15:clr>
        </p15:guide>
        <p15:guide id="7" orient="horz" pos="672">
          <p15:clr>
            <a:srgbClr val="F26B43"/>
          </p15:clr>
        </p15:guide>
        <p15:guide id="8" orient="horz" pos="38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1D2B0C-EE8F-ECF9-7602-61E07688EAFC}"/>
              </a:ext>
            </a:extLst>
          </p:cNvPr>
          <p:cNvPicPr>
            <a:picLocks/>
          </p:cNvPicPr>
          <p:nvPr userDrawn="1"/>
        </p:nvPicPr>
        <p:blipFill>
          <a:blip r:embed="rId39">
            <a:extLst>
              <a:ext uri="{28A0092B-C50C-407E-A947-70E740481C1C}">
                <a14:useLocalDpi xmlns:a14="http://schemas.microsoft.com/office/drawing/2010/main" val="0"/>
              </a:ext>
            </a:extLst>
          </a:blip>
          <a:srcRect/>
          <a:stretch/>
        </p:blipFill>
        <p:spPr>
          <a:xfrm>
            <a:off x="0" y="889"/>
            <a:ext cx="12206176" cy="6865974"/>
          </a:xfrm>
          <a:prstGeom prst="rect">
            <a:avLst/>
          </a:prstGeom>
        </p:spPr>
      </p:pic>
      <p:sp>
        <p:nvSpPr>
          <p:cNvPr id="2" name="Title Placeholder 1">
            <a:extLst>
              <a:ext uri="{FF2B5EF4-FFF2-40B4-BE49-F238E27FC236}">
                <a16:creationId xmlns:a16="http://schemas.microsoft.com/office/drawing/2014/main" id="{A7BD9AF9-7856-724A-B906-64D4073A7223}"/>
              </a:ext>
            </a:extLst>
          </p:cNvPr>
          <p:cNvSpPr>
            <a:spLocks noGrp="1"/>
          </p:cNvSpPr>
          <p:nvPr>
            <p:ph type="title"/>
          </p:nvPr>
        </p:nvSpPr>
        <p:spPr>
          <a:xfrm>
            <a:off x="838200" y="159385"/>
            <a:ext cx="11017391" cy="675005"/>
          </a:xfrm>
          <a:prstGeom prst="rect">
            <a:avLst/>
          </a:prstGeom>
        </p:spPr>
        <p:txBody>
          <a:bodyPr vert="horz" lIns="0" tIns="45720" rIns="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98202A45-82CA-F849-9833-64FE76F33FBB}"/>
              </a:ext>
            </a:extLst>
          </p:cNvPr>
          <p:cNvSpPr>
            <a:spLocks noGrp="1"/>
          </p:cNvSpPr>
          <p:nvPr>
            <p:ph type="body" idx="1"/>
          </p:nvPr>
        </p:nvSpPr>
        <p:spPr>
          <a:xfrm>
            <a:off x="838200" y="1082675"/>
            <a:ext cx="11017392" cy="4886046"/>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a:extLst>
              <a:ext uri="{FF2B5EF4-FFF2-40B4-BE49-F238E27FC236}">
                <a16:creationId xmlns:a16="http://schemas.microsoft.com/office/drawing/2014/main" id="{AD4FAC5C-3E01-4D48-B6F5-56A3F1CF5D34}"/>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Tree>
    <p:extLst>
      <p:ext uri="{BB962C8B-B14F-4D97-AF65-F5344CB8AC3E}">
        <p14:creationId xmlns:p14="http://schemas.microsoft.com/office/powerpoint/2010/main" val="2453474049"/>
      </p:ext>
    </p:extLst>
  </p:cSld>
  <p:clrMap bg1="lt1" tx1="dk1" bg2="lt2" tx2="dk2" accent1="accent1" accent2="accent2" accent3="accent3" accent4="accent4" accent5="accent5" accent6="accent6" hlink="hlink" folHlink="folHlink"/>
  <p:sldLayoutIdLst>
    <p:sldLayoutId id="2147484676" r:id="rId1"/>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 id="2147484690" r:id="rId15"/>
    <p:sldLayoutId id="2147484691" r:id="rId16"/>
    <p:sldLayoutId id="2147484693" r:id="rId17"/>
    <p:sldLayoutId id="2147484694" r:id="rId18"/>
    <p:sldLayoutId id="2147484695" r:id="rId19"/>
    <p:sldLayoutId id="2147484696" r:id="rId20"/>
    <p:sldLayoutId id="2147484697" r:id="rId21"/>
    <p:sldLayoutId id="2147484698" r:id="rId22"/>
    <p:sldLayoutId id="2147484754" r:id="rId23"/>
    <p:sldLayoutId id="2147484755" r:id="rId24"/>
    <p:sldLayoutId id="2147484756" r:id="rId25"/>
    <p:sldLayoutId id="2147484757" r:id="rId26"/>
    <p:sldLayoutId id="2147484758" r:id="rId27"/>
    <p:sldLayoutId id="2147484759" r:id="rId28"/>
    <p:sldLayoutId id="2147484760" r:id="rId29"/>
    <p:sldLayoutId id="2147484761" r:id="rId30"/>
    <p:sldLayoutId id="2147484762" r:id="rId31"/>
    <p:sldLayoutId id="2147484763" r:id="rId32"/>
    <p:sldLayoutId id="2147484764" r:id="rId33"/>
    <p:sldLayoutId id="2147484765" r:id="rId34"/>
    <p:sldLayoutId id="2147484766" r:id="rId35"/>
    <p:sldLayoutId id="2147484767" r:id="rId36"/>
    <p:sldLayoutId id="2147484768" r:id="rId37"/>
  </p:sldLayoutIdLst>
  <p:transition>
    <p:fade/>
  </p:transition>
  <p:txStyles>
    <p:titleStyle>
      <a:lvl1pPr algn="l" defTabSz="914400" rtl="0" eaLnBrk="1" latinLnBrk="0" hangingPunct="1">
        <a:lnSpc>
          <a:spcPct val="100000"/>
        </a:lnSpc>
        <a:spcBef>
          <a:spcPct val="0"/>
        </a:spcBef>
        <a:buNone/>
        <a:defRPr sz="2400" b="1" kern="1200">
          <a:solidFill>
            <a:schemeClr val="tx1">
              <a:lumMod val="5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System Font Regular"/>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System Font Regular"/>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528">
          <p15:clr>
            <a:srgbClr val="F26B43"/>
          </p15:clr>
        </p15:guide>
        <p15:guide id="4" pos="7152">
          <p15:clr>
            <a:srgbClr val="F26B43"/>
          </p15:clr>
        </p15:guide>
        <p15:guide id="5" orient="horz" pos="96">
          <p15:clr>
            <a:srgbClr val="F26B43"/>
          </p15:clr>
        </p15:guide>
        <p15:guide id="6" orient="horz" pos="528">
          <p15:clr>
            <a:srgbClr val="F26B43"/>
          </p15:clr>
        </p15:guide>
        <p15:guide id="7" orient="horz" pos="672">
          <p15:clr>
            <a:srgbClr val="F26B43"/>
          </p15:clr>
        </p15:guide>
        <p15:guide id="8" orient="horz" pos="381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6252EC-074D-ED0B-F8F9-590C74D244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6D92E0-EF29-D709-C98A-1162C035CD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8AD2C-35B9-3042-CF82-A9C55E2279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173F623-9DD8-639C-2241-CF1337C4BB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2A1869E-4578-AF38-1CA5-CCCB66143E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B88B6C-3AE7-4740-AB28-8F4E8A23725F}" type="slidenum">
              <a:rPr lang="en-US" smtClean="0"/>
              <a:t>‹#›</a:t>
            </a:fld>
            <a:endParaRPr lang="en-US"/>
          </a:p>
        </p:txBody>
      </p:sp>
    </p:spTree>
    <p:extLst>
      <p:ext uri="{BB962C8B-B14F-4D97-AF65-F5344CB8AC3E}">
        <p14:creationId xmlns:p14="http://schemas.microsoft.com/office/powerpoint/2010/main" val="62228483"/>
      </p:ext>
    </p:extLst>
  </p:cSld>
  <p:clrMap bg1="lt1" tx1="dk1" bg2="lt2" tx2="dk2" accent1="accent1" accent2="accent2" accent3="accent3" accent4="accent4" accent5="accent5" accent6="accent6" hlink="hlink" folHlink="folHlink"/>
  <p:sldLayoutIdLst>
    <p:sldLayoutId id="2147484704" r:id="rId1"/>
    <p:sldLayoutId id="2147484705" r:id="rId2"/>
    <p:sldLayoutId id="2147484706" r:id="rId3"/>
    <p:sldLayoutId id="2147484707" r:id="rId4"/>
    <p:sldLayoutId id="2147484708" r:id="rId5"/>
    <p:sldLayoutId id="2147484709" r:id="rId6"/>
    <p:sldLayoutId id="2147484710" r:id="rId7"/>
    <p:sldLayoutId id="2147484711" r:id="rId8"/>
    <p:sldLayoutId id="2147484712" r:id="rId9"/>
    <p:sldLayoutId id="2147484713" r:id="rId10"/>
    <p:sldLayoutId id="2147484714"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236E48-AA8C-C96C-89E1-09FE8C70B2B8}"/>
              </a:ext>
            </a:extLst>
          </p:cNvPr>
          <p:cNvPicPr/>
          <p:nvPr userDrawn="1"/>
        </p:nvPicPr>
        <p:blipFill>
          <a:blip r:embed="rId10">
            <a:extLst>
              <a:ext uri="{28A0092B-C50C-407E-A947-70E740481C1C}">
                <a14:useLocalDpi xmlns:a14="http://schemas.microsoft.com/office/drawing/2010/main" val="0"/>
              </a:ext>
            </a:extLst>
          </a:blip>
          <a:srcRect/>
          <a:stretch/>
        </p:blipFill>
        <p:spPr>
          <a:xfrm>
            <a:off x="0" y="-7974"/>
            <a:ext cx="12206176" cy="6865974"/>
          </a:xfrm>
          <a:prstGeom prst="rect">
            <a:avLst/>
          </a:prstGeom>
        </p:spPr>
      </p:pic>
      <p:sp>
        <p:nvSpPr>
          <p:cNvPr id="2" name="Title Placeholder 1">
            <a:extLst>
              <a:ext uri="{FF2B5EF4-FFF2-40B4-BE49-F238E27FC236}">
                <a16:creationId xmlns:a16="http://schemas.microsoft.com/office/drawing/2014/main" id="{A7BD9AF9-7856-724A-B906-64D4073A7223}"/>
              </a:ext>
            </a:extLst>
          </p:cNvPr>
          <p:cNvSpPr>
            <a:spLocks noGrp="1"/>
          </p:cNvSpPr>
          <p:nvPr>
            <p:ph type="title"/>
          </p:nvPr>
        </p:nvSpPr>
        <p:spPr>
          <a:xfrm>
            <a:off x="838200" y="159385"/>
            <a:ext cx="11017391" cy="675005"/>
          </a:xfrm>
          <a:prstGeom prst="rect">
            <a:avLst/>
          </a:prstGeom>
        </p:spPr>
        <p:txBody>
          <a:bodyPr vert="horz" lIns="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98202A45-82CA-F849-9833-64FE76F33FBB}"/>
              </a:ext>
            </a:extLst>
          </p:cNvPr>
          <p:cNvSpPr>
            <a:spLocks noGrp="1"/>
          </p:cNvSpPr>
          <p:nvPr>
            <p:ph type="body" idx="1"/>
          </p:nvPr>
        </p:nvSpPr>
        <p:spPr>
          <a:xfrm>
            <a:off x="838200" y="1082675"/>
            <a:ext cx="11017392" cy="4886046"/>
          </a:xfrm>
          <a:prstGeom prst="rect">
            <a:avLst/>
          </a:prstGeom>
        </p:spPr>
        <p:txBody>
          <a:bodyPr vert="horz" lIns="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76EF72E7-480B-3055-AF22-D57D19FA3F18}"/>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
        <p:nvSpPr>
          <p:cNvPr id="6" name="TextBox 30">
            <a:extLst>
              <a:ext uri="{FF2B5EF4-FFF2-40B4-BE49-F238E27FC236}">
                <a16:creationId xmlns:a16="http://schemas.microsoft.com/office/drawing/2014/main" id="{91100422-40A0-4914-BA99-C4F9F9CCFAD7}"/>
              </a:ext>
            </a:extLst>
          </p:cNvPr>
          <p:cNvSpPr txBox="1"/>
          <p:nvPr userDrawn="1"/>
        </p:nvSpPr>
        <p:spPr>
          <a:xfrm>
            <a:off x="395727" y="6467829"/>
            <a:ext cx="1238925" cy="20005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a:solidFill>
                  <a:schemeClr val="bg1">
                    <a:lumMod val="50000"/>
                  </a:schemeClr>
                </a:solidFill>
              </a:rPr>
              <a:t>|   RESTRICTED</a:t>
            </a:r>
          </a:p>
        </p:txBody>
      </p:sp>
    </p:spTree>
    <p:extLst>
      <p:ext uri="{BB962C8B-B14F-4D97-AF65-F5344CB8AC3E}">
        <p14:creationId xmlns:p14="http://schemas.microsoft.com/office/powerpoint/2010/main" val="211091850"/>
      </p:ext>
    </p:extLst>
  </p:cSld>
  <p:clrMap bg1="lt1" tx1="dk1" bg2="lt2" tx2="dk2" accent1="accent1" accent2="accent2" accent3="accent3" accent4="accent4" accent5="accent5" accent6="accent6" hlink="hlink" folHlink="folHlink"/>
  <p:sldLayoutIdLst>
    <p:sldLayoutId id="2147484623" r:id="rId1"/>
    <p:sldLayoutId id="2147484597" r:id="rId2"/>
    <p:sldLayoutId id="2147484595" r:id="rId3"/>
    <p:sldLayoutId id="2147484596" r:id="rId4"/>
    <p:sldLayoutId id="2147484602" r:id="rId5"/>
    <p:sldLayoutId id="2147484700" r:id="rId6"/>
    <p:sldLayoutId id="2147484600" r:id="rId7"/>
    <p:sldLayoutId id="2147484601" r:id="rId8"/>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400" rtl="0" eaLnBrk="1" latinLnBrk="0" hangingPunct="1">
        <a:lnSpc>
          <a:spcPct val="90000"/>
        </a:lnSpc>
        <a:spcBef>
          <a:spcPct val="0"/>
        </a:spcBef>
        <a:buNone/>
        <a:defRPr sz="2400" b="1" kern="1200">
          <a:solidFill>
            <a:schemeClr val="tx1">
              <a:lumMod val="5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System Font Regular"/>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System Font Regular"/>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528">
          <p15:clr>
            <a:srgbClr val="F26B43"/>
          </p15:clr>
        </p15:guide>
        <p15:guide id="4" pos="7152">
          <p15:clr>
            <a:srgbClr val="F26B43"/>
          </p15:clr>
        </p15:guide>
        <p15:guide id="5" orient="horz" pos="96">
          <p15:clr>
            <a:srgbClr val="F26B43"/>
          </p15:clr>
        </p15:guide>
        <p15:guide id="6" orient="horz" pos="528">
          <p15:clr>
            <a:srgbClr val="F26B43"/>
          </p15:clr>
        </p15:guide>
        <p15:guide id="7" orient="horz" pos="672">
          <p15:clr>
            <a:srgbClr val="F26B43"/>
          </p15:clr>
        </p15:guide>
        <p15:guide id="8" orient="horz" pos="381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1D2B0C-EE8F-ECF9-7602-61E07688EAFC}"/>
              </a:ext>
            </a:extLst>
          </p:cNvPr>
          <p:cNvPicPr>
            <a:picLocks/>
          </p:cNvPicPr>
          <p:nvPr userDrawn="1"/>
        </p:nvPicPr>
        <p:blipFill>
          <a:blip r:embed="rId26">
            <a:extLst>
              <a:ext uri="{28A0092B-C50C-407E-A947-70E740481C1C}">
                <a14:useLocalDpi xmlns:a14="http://schemas.microsoft.com/office/drawing/2010/main" val="0"/>
              </a:ext>
            </a:extLst>
          </a:blip>
          <a:srcRect/>
          <a:stretch/>
        </p:blipFill>
        <p:spPr>
          <a:xfrm>
            <a:off x="0" y="889"/>
            <a:ext cx="12206176" cy="6865974"/>
          </a:xfrm>
          <a:prstGeom prst="rect">
            <a:avLst/>
          </a:prstGeom>
        </p:spPr>
      </p:pic>
      <p:sp>
        <p:nvSpPr>
          <p:cNvPr id="2" name="Title Placeholder 1">
            <a:extLst>
              <a:ext uri="{FF2B5EF4-FFF2-40B4-BE49-F238E27FC236}">
                <a16:creationId xmlns:a16="http://schemas.microsoft.com/office/drawing/2014/main" id="{A7BD9AF9-7856-724A-B906-64D4073A7223}"/>
              </a:ext>
            </a:extLst>
          </p:cNvPr>
          <p:cNvSpPr>
            <a:spLocks noGrp="1"/>
          </p:cNvSpPr>
          <p:nvPr>
            <p:ph type="title"/>
          </p:nvPr>
        </p:nvSpPr>
        <p:spPr>
          <a:xfrm>
            <a:off x="838200" y="159385"/>
            <a:ext cx="11017391" cy="675005"/>
          </a:xfrm>
          <a:prstGeom prst="rect">
            <a:avLst/>
          </a:prstGeom>
        </p:spPr>
        <p:txBody>
          <a:bodyPr vert="horz" lIns="0" tIns="45720" rIns="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98202A45-82CA-F849-9833-64FE76F33FBB}"/>
              </a:ext>
            </a:extLst>
          </p:cNvPr>
          <p:cNvSpPr>
            <a:spLocks noGrp="1"/>
          </p:cNvSpPr>
          <p:nvPr>
            <p:ph type="body" idx="1"/>
          </p:nvPr>
        </p:nvSpPr>
        <p:spPr>
          <a:xfrm>
            <a:off x="838200" y="1082675"/>
            <a:ext cx="11017392" cy="4886046"/>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a:extLst>
              <a:ext uri="{FF2B5EF4-FFF2-40B4-BE49-F238E27FC236}">
                <a16:creationId xmlns:a16="http://schemas.microsoft.com/office/drawing/2014/main" id="{AD4FAC5C-3E01-4D48-B6F5-56A3F1CF5D34}"/>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Tree>
    <p:extLst>
      <p:ext uri="{BB962C8B-B14F-4D97-AF65-F5344CB8AC3E}">
        <p14:creationId xmlns:p14="http://schemas.microsoft.com/office/powerpoint/2010/main" val="2382716993"/>
      </p:ext>
    </p:extLst>
  </p:cSld>
  <p:clrMap bg1="lt1" tx1="dk1" bg2="lt2" tx2="dk2" accent1="accent1" accent2="accent2" accent3="accent3" accent4="accent4" accent5="accent5" accent6="accent6" hlink="hlink" folHlink="folHlink"/>
  <p:sldLayoutIdLst>
    <p:sldLayoutId id="2147484716" r:id="rId1"/>
    <p:sldLayoutId id="2147484717" r:id="rId2"/>
    <p:sldLayoutId id="2147484718" r:id="rId3"/>
    <p:sldLayoutId id="2147484719" r:id="rId4"/>
    <p:sldLayoutId id="2147484720" r:id="rId5"/>
    <p:sldLayoutId id="2147484721" r:id="rId6"/>
    <p:sldLayoutId id="2147484722" r:id="rId7"/>
    <p:sldLayoutId id="2147484723" r:id="rId8"/>
    <p:sldLayoutId id="2147484724" r:id="rId9"/>
    <p:sldLayoutId id="2147484725" r:id="rId10"/>
    <p:sldLayoutId id="2147484726" r:id="rId11"/>
    <p:sldLayoutId id="2147484727" r:id="rId12"/>
    <p:sldLayoutId id="2147484728" r:id="rId13"/>
    <p:sldLayoutId id="2147484729" r:id="rId14"/>
    <p:sldLayoutId id="2147484730" r:id="rId15"/>
    <p:sldLayoutId id="2147484731" r:id="rId16"/>
    <p:sldLayoutId id="2147484732" r:id="rId17"/>
    <p:sldLayoutId id="2147484733" r:id="rId18"/>
    <p:sldLayoutId id="2147484734" r:id="rId19"/>
    <p:sldLayoutId id="2147484735" r:id="rId20"/>
    <p:sldLayoutId id="2147484736" r:id="rId21"/>
    <p:sldLayoutId id="2147484737" r:id="rId22"/>
    <p:sldLayoutId id="2147484738" r:id="rId23"/>
    <p:sldLayoutId id="2147484739" r:id="rId24"/>
  </p:sldLayoutIdLst>
  <p:transition>
    <p:fade/>
  </p:transition>
  <p:txStyles>
    <p:titleStyle>
      <a:lvl1pPr algn="l" defTabSz="914400" rtl="0" eaLnBrk="1" latinLnBrk="0" hangingPunct="1">
        <a:lnSpc>
          <a:spcPct val="100000"/>
        </a:lnSpc>
        <a:spcBef>
          <a:spcPct val="0"/>
        </a:spcBef>
        <a:buNone/>
        <a:defRPr sz="2400" b="1" kern="1200">
          <a:solidFill>
            <a:srgbClr val="000000"/>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System Font Regular"/>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System Font Regular"/>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528">
          <p15:clr>
            <a:srgbClr val="F26B43"/>
          </p15:clr>
        </p15:guide>
        <p15:guide id="4" pos="7152">
          <p15:clr>
            <a:srgbClr val="F26B43"/>
          </p15:clr>
        </p15:guide>
        <p15:guide id="5" orient="horz" pos="96">
          <p15:clr>
            <a:srgbClr val="F26B43"/>
          </p15:clr>
        </p15:guide>
        <p15:guide id="6" orient="horz" pos="528">
          <p15:clr>
            <a:srgbClr val="F26B43"/>
          </p15:clr>
        </p15:guide>
        <p15:guide id="7" orient="horz" pos="672">
          <p15:clr>
            <a:srgbClr val="F26B43"/>
          </p15:clr>
        </p15:guide>
        <p15:guide id="8" orient="horz" pos="3816">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F72599-B551-EE67-6163-6A51DA3AA2F4}"/>
              </a:ext>
            </a:extLst>
          </p:cNvPr>
          <p:cNvPicPr>
            <a:picLocks/>
          </p:cNvPicPr>
          <p:nvPr userDrawn="1"/>
        </p:nvPicPr>
        <p:blipFill>
          <a:blip r:embed="rId13">
            <a:extLst>
              <a:ext uri="{28A0092B-C50C-407E-A947-70E740481C1C}">
                <a14:useLocalDpi xmlns:a14="http://schemas.microsoft.com/office/drawing/2010/main" val="0"/>
              </a:ext>
            </a:extLst>
          </a:blip>
          <a:srcRect/>
          <a:stretch/>
        </p:blipFill>
        <p:spPr>
          <a:xfrm>
            <a:off x="0" y="889"/>
            <a:ext cx="12206176" cy="6865974"/>
          </a:xfrm>
          <a:prstGeom prst="rect">
            <a:avLst/>
          </a:prstGeom>
        </p:spPr>
      </p:pic>
      <p:sp>
        <p:nvSpPr>
          <p:cNvPr id="2" name="Title Placeholder 1">
            <a:extLst>
              <a:ext uri="{FF2B5EF4-FFF2-40B4-BE49-F238E27FC236}">
                <a16:creationId xmlns:a16="http://schemas.microsoft.com/office/drawing/2014/main" id="{A7BD9AF9-7856-724A-B906-64D4073A7223}"/>
              </a:ext>
            </a:extLst>
          </p:cNvPr>
          <p:cNvSpPr>
            <a:spLocks noGrp="1"/>
          </p:cNvSpPr>
          <p:nvPr>
            <p:ph type="title"/>
          </p:nvPr>
        </p:nvSpPr>
        <p:spPr>
          <a:xfrm>
            <a:off x="838200" y="159385"/>
            <a:ext cx="11017391" cy="675005"/>
          </a:xfrm>
          <a:prstGeom prst="rect">
            <a:avLst/>
          </a:prstGeom>
        </p:spPr>
        <p:txBody>
          <a:bodyPr vert="horz" lIns="0" tIns="45720" rIns="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98202A45-82CA-F849-9833-64FE76F33FBB}"/>
              </a:ext>
            </a:extLst>
          </p:cNvPr>
          <p:cNvSpPr>
            <a:spLocks noGrp="1"/>
          </p:cNvSpPr>
          <p:nvPr>
            <p:ph type="body" idx="1"/>
          </p:nvPr>
        </p:nvSpPr>
        <p:spPr>
          <a:xfrm>
            <a:off x="838200" y="1082675"/>
            <a:ext cx="11017392" cy="4886046"/>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a:extLst>
              <a:ext uri="{FF2B5EF4-FFF2-40B4-BE49-F238E27FC236}">
                <a16:creationId xmlns:a16="http://schemas.microsoft.com/office/drawing/2014/main" id="{AD4FAC5C-3E01-4D48-B6F5-56A3F1CF5D34}"/>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b="0" i="0" smtClean="0">
                <a:solidFill>
                  <a:schemeClr val="bg1">
                    <a:lumMod val="50000"/>
                  </a:schemeClr>
                </a:solidFill>
                <a:latin typeface="Avenir Next LT Pro" panose="020B0504020202020204" pitchFamily="34" charset="77"/>
                <a:ea typeface="Arial" charset="0"/>
                <a:cs typeface="Arial" charset="0"/>
              </a:rPr>
              <a:pPr algn="r"/>
              <a:t>‹#›</a:t>
            </a:fld>
            <a:endParaRPr lang="en-US" sz="1100" b="0" i="0">
              <a:solidFill>
                <a:schemeClr val="bg1">
                  <a:lumMod val="50000"/>
                </a:schemeClr>
              </a:solidFill>
              <a:latin typeface="Avenir Next LT Pro" panose="020B0504020202020204" pitchFamily="34" charset="77"/>
              <a:ea typeface="Arial" charset="0"/>
              <a:cs typeface="Arial" charset="0"/>
            </a:endParaRPr>
          </a:p>
        </p:txBody>
      </p:sp>
    </p:spTree>
    <p:extLst>
      <p:ext uri="{BB962C8B-B14F-4D97-AF65-F5344CB8AC3E}">
        <p14:creationId xmlns:p14="http://schemas.microsoft.com/office/powerpoint/2010/main" val="400467065"/>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Lst>
  <p:transition>
    <p:fade/>
  </p:transition>
  <p:txStyles>
    <p:titleStyle>
      <a:lvl1pPr algn="l" defTabSz="914400" rtl="0" eaLnBrk="1" latinLnBrk="0" hangingPunct="1">
        <a:lnSpc>
          <a:spcPct val="100000"/>
        </a:lnSpc>
        <a:spcBef>
          <a:spcPct val="0"/>
        </a:spcBef>
        <a:buNone/>
        <a:defRPr sz="2400" b="1" kern="1200">
          <a:solidFill>
            <a:srgbClr val="000000"/>
          </a:solidFill>
          <a:latin typeface="Avenir Next LT Pro" panose="020B0504020202020204" pitchFamily="34" charset="77"/>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000" b="0" i="0" kern="1200">
          <a:solidFill>
            <a:schemeClr val="tx1"/>
          </a:solidFill>
          <a:latin typeface="Avenir Next LT Pro" panose="020B0504020202020204" pitchFamily="34" charset="77"/>
          <a:ea typeface="+mn-ea"/>
          <a:cs typeface="Arial" panose="020B0604020202020204" pitchFamily="34" charset="0"/>
        </a:defRPr>
      </a:lvl1pPr>
      <a:lvl2pPr marL="685800" indent="-228600" algn="l" defTabSz="914400" rtl="0" eaLnBrk="1" latinLnBrk="0" hangingPunct="1">
        <a:lnSpc>
          <a:spcPct val="100000"/>
        </a:lnSpc>
        <a:spcBef>
          <a:spcPts val="500"/>
        </a:spcBef>
        <a:buFont typeface="System Font Regular"/>
        <a:buChar char="–"/>
        <a:defRPr sz="1800" b="0" i="0" kern="1200">
          <a:solidFill>
            <a:schemeClr val="tx1"/>
          </a:solidFill>
          <a:latin typeface="Avenir Next LT Pro" panose="020B0504020202020204" pitchFamily="34" charset="77"/>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b="0" i="0" kern="1200">
          <a:solidFill>
            <a:schemeClr val="tx1"/>
          </a:solidFill>
          <a:latin typeface="Avenir Next LT Pro" panose="020B0504020202020204" pitchFamily="34" charset="77"/>
          <a:ea typeface="+mn-ea"/>
          <a:cs typeface="Arial" panose="020B0604020202020204" pitchFamily="34" charset="0"/>
        </a:defRPr>
      </a:lvl3pPr>
      <a:lvl4pPr marL="1600200" indent="-228600" algn="l" defTabSz="914400" rtl="0" eaLnBrk="1" latinLnBrk="0" hangingPunct="1">
        <a:lnSpc>
          <a:spcPct val="100000"/>
        </a:lnSpc>
        <a:spcBef>
          <a:spcPts val="500"/>
        </a:spcBef>
        <a:buFont typeface="System Font Regular"/>
        <a:buChar char="–"/>
        <a:defRPr sz="1400" b="0" i="0" kern="1200">
          <a:solidFill>
            <a:schemeClr val="tx1"/>
          </a:solidFill>
          <a:latin typeface="Avenir Next LT Pro" panose="020B0504020202020204" pitchFamily="34" charset="77"/>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200" b="0" i="0" kern="1200">
          <a:solidFill>
            <a:schemeClr val="tx1"/>
          </a:solidFill>
          <a:latin typeface="Avenir Next LT Pro" panose="020B0504020202020204" pitchFamily="34"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528">
          <p15:clr>
            <a:srgbClr val="F26B43"/>
          </p15:clr>
        </p15:guide>
        <p15:guide id="4" pos="7152">
          <p15:clr>
            <a:srgbClr val="F26B43"/>
          </p15:clr>
        </p15:guide>
        <p15:guide id="5" orient="horz" pos="96">
          <p15:clr>
            <a:srgbClr val="F26B43"/>
          </p15:clr>
        </p15:guide>
        <p15:guide id="6" orient="horz" pos="528">
          <p15:clr>
            <a:srgbClr val="F26B43"/>
          </p15:clr>
        </p15:guide>
        <p15:guide id="7" orient="horz" pos="672">
          <p15:clr>
            <a:srgbClr val="F26B43"/>
          </p15:clr>
        </p15:guide>
        <p15:guide id="8" orient="horz" pos="381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0.xml"/></Relationships>
</file>

<file path=ppt/slides/_rels/slide103.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61.xml"/><Relationship Id="rId1" Type="http://schemas.openxmlformats.org/officeDocument/2006/relationships/slideLayout" Target="../slideLayouts/slideLayout40.xml"/></Relationships>
</file>

<file path=ppt/slides/_rels/slide104.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62.xml"/><Relationship Id="rId1" Type="http://schemas.openxmlformats.org/officeDocument/2006/relationships/slideLayout" Target="../slideLayouts/slideLayout4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0.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0.xml"/></Relationships>
</file>

<file path=ppt/slides/_rels/slide107.xml.rels><?xml version="1.0" encoding="UTF-8" standalone="yes"?>
<Relationships xmlns="http://schemas.openxmlformats.org/package/2006/relationships"><Relationship Id="rId3" Type="http://schemas.openxmlformats.org/officeDocument/2006/relationships/image" Target="../media/image300.emf"/><Relationship Id="rId2" Type="http://schemas.openxmlformats.org/officeDocument/2006/relationships/notesSlide" Target="../notesSlides/notesSlide65.xml"/><Relationship Id="rId1" Type="http://schemas.openxmlformats.org/officeDocument/2006/relationships/slideLayout" Target="../slideLayouts/slideLayout26.xml"/></Relationships>
</file>

<file path=ppt/slides/_rels/slide108.xml.rels><?xml version="1.0" encoding="UTF-8" standalone="yes"?>
<Relationships xmlns="http://schemas.openxmlformats.org/package/2006/relationships"><Relationship Id="rId3" Type="http://schemas.openxmlformats.org/officeDocument/2006/relationships/hyperlink" Target="https://www.cbg-meb.nl/onderwerpen/hv-wetenschappelijk-en-regulatoir-advies" TargetMode="External"/><Relationship Id="rId2" Type="http://schemas.openxmlformats.org/officeDocument/2006/relationships/notesSlide" Target="../notesSlides/notesSlide66.xml"/><Relationship Id="rId1" Type="http://schemas.openxmlformats.org/officeDocument/2006/relationships/slideLayout" Target="../slideLayouts/slideLayout2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1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67.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13" Type="http://schemas.openxmlformats.org/officeDocument/2006/relationships/image" Target="../media/image84.jpeg"/><Relationship Id="rId18" Type="http://schemas.openxmlformats.org/officeDocument/2006/relationships/image" Target="../media/image89.png"/><Relationship Id="rId26" Type="http://schemas.openxmlformats.org/officeDocument/2006/relationships/image" Target="../media/image97.png"/><Relationship Id="rId39" Type="http://schemas.openxmlformats.org/officeDocument/2006/relationships/image" Target="../media/image110.jpeg"/><Relationship Id="rId21" Type="http://schemas.openxmlformats.org/officeDocument/2006/relationships/image" Target="../media/image92.png"/><Relationship Id="rId34" Type="http://schemas.openxmlformats.org/officeDocument/2006/relationships/image" Target="../media/image105.jpeg"/><Relationship Id="rId42" Type="http://schemas.openxmlformats.org/officeDocument/2006/relationships/image" Target="../media/image113.jpeg"/><Relationship Id="rId47" Type="http://schemas.openxmlformats.org/officeDocument/2006/relationships/image" Target="../media/image118.png"/><Relationship Id="rId50" Type="http://schemas.openxmlformats.org/officeDocument/2006/relationships/image" Target="../media/image121.png"/><Relationship Id="rId7" Type="http://schemas.openxmlformats.org/officeDocument/2006/relationships/image" Target="../media/image78.png"/><Relationship Id="rId2" Type="http://schemas.openxmlformats.org/officeDocument/2006/relationships/image" Target="../media/image73.jpeg"/><Relationship Id="rId16" Type="http://schemas.openxmlformats.org/officeDocument/2006/relationships/image" Target="../media/image87.png"/><Relationship Id="rId29" Type="http://schemas.openxmlformats.org/officeDocument/2006/relationships/image" Target="../media/image100.png"/><Relationship Id="rId11" Type="http://schemas.openxmlformats.org/officeDocument/2006/relationships/image" Target="../media/image82.png"/><Relationship Id="rId24" Type="http://schemas.openxmlformats.org/officeDocument/2006/relationships/image" Target="../media/image95.jpeg"/><Relationship Id="rId32" Type="http://schemas.openxmlformats.org/officeDocument/2006/relationships/image" Target="../media/image103.png"/><Relationship Id="rId37" Type="http://schemas.openxmlformats.org/officeDocument/2006/relationships/image" Target="../media/image108.jpeg"/><Relationship Id="rId40" Type="http://schemas.openxmlformats.org/officeDocument/2006/relationships/image" Target="../media/image111.jpeg"/><Relationship Id="rId45" Type="http://schemas.openxmlformats.org/officeDocument/2006/relationships/image" Target="../media/image116.png"/><Relationship Id="rId5" Type="http://schemas.openxmlformats.org/officeDocument/2006/relationships/image" Target="../media/image76.png"/><Relationship Id="rId15" Type="http://schemas.openxmlformats.org/officeDocument/2006/relationships/image" Target="../media/image86.png"/><Relationship Id="rId23" Type="http://schemas.openxmlformats.org/officeDocument/2006/relationships/image" Target="../media/image94.jpeg"/><Relationship Id="rId28" Type="http://schemas.openxmlformats.org/officeDocument/2006/relationships/image" Target="../media/image99.png"/><Relationship Id="rId36" Type="http://schemas.openxmlformats.org/officeDocument/2006/relationships/image" Target="../media/image107.png"/><Relationship Id="rId49" Type="http://schemas.openxmlformats.org/officeDocument/2006/relationships/image" Target="../media/image120.png"/><Relationship Id="rId10" Type="http://schemas.openxmlformats.org/officeDocument/2006/relationships/image" Target="../media/image81.jpeg"/><Relationship Id="rId19" Type="http://schemas.openxmlformats.org/officeDocument/2006/relationships/image" Target="../media/image90.png"/><Relationship Id="rId31" Type="http://schemas.openxmlformats.org/officeDocument/2006/relationships/image" Target="../media/image102.png"/><Relationship Id="rId44" Type="http://schemas.openxmlformats.org/officeDocument/2006/relationships/image" Target="../media/image115.png"/><Relationship Id="rId52" Type="http://schemas.openxmlformats.org/officeDocument/2006/relationships/image" Target="../media/image123.png"/><Relationship Id="rId4" Type="http://schemas.openxmlformats.org/officeDocument/2006/relationships/image" Target="../media/image75.png"/><Relationship Id="rId9" Type="http://schemas.openxmlformats.org/officeDocument/2006/relationships/image" Target="../media/image80.jpeg"/><Relationship Id="rId14" Type="http://schemas.openxmlformats.org/officeDocument/2006/relationships/image" Target="../media/image85.jpeg"/><Relationship Id="rId22" Type="http://schemas.openxmlformats.org/officeDocument/2006/relationships/image" Target="../media/image93.jpeg"/><Relationship Id="rId27" Type="http://schemas.openxmlformats.org/officeDocument/2006/relationships/image" Target="../media/image98.png"/><Relationship Id="rId30" Type="http://schemas.openxmlformats.org/officeDocument/2006/relationships/image" Target="../media/image101.jpeg"/><Relationship Id="rId35" Type="http://schemas.openxmlformats.org/officeDocument/2006/relationships/image" Target="../media/image106.jpeg"/><Relationship Id="rId43" Type="http://schemas.openxmlformats.org/officeDocument/2006/relationships/image" Target="../media/image114.png"/><Relationship Id="rId48" Type="http://schemas.openxmlformats.org/officeDocument/2006/relationships/image" Target="../media/image119.png"/><Relationship Id="rId8" Type="http://schemas.openxmlformats.org/officeDocument/2006/relationships/image" Target="../media/image79.png"/><Relationship Id="rId51" Type="http://schemas.openxmlformats.org/officeDocument/2006/relationships/image" Target="../media/image122.png"/><Relationship Id="rId3" Type="http://schemas.openxmlformats.org/officeDocument/2006/relationships/image" Target="../media/image74.png"/><Relationship Id="rId12" Type="http://schemas.openxmlformats.org/officeDocument/2006/relationships/image" Target="../media/image83.png"/><Relationship Id="rId17" Type="http://schemas.openxmlformats.org/officeDocument/2006/relationships/image" Target="../media/image88.png"/><Relationship Id="rId25" Type="http://schemas.openxmlformats.org/officeDocument/2006/relationships/image" Target="../media/image96.png"/><Relationship Id="rId33" Type="http://schemas.openxmlformats.org/officeDocument/2006/relationships/image" Target="../media/image104.jpeg"/><Relationship Id="rId38" Type="http://schemas.openxmlformats.org/officeDocument/2006/relationships/image" Target="../media/image109.png"/><Relationship Id="rId46" Type="http://schemas.openxmlformats.org/officeDocument/2006/relationships/image" Target="../media/image117.png"/><Relationship Id="rId20" Type="http://schemas.openxmlformats.org/officeDocument/2006/relationships/image" Target="../media/image91.jpeg"/><Relationship Id="rId41" Type="http://schemas.openxmlformats.org/officeDocument/2006/relationships/image" Target="../media/image112.png"/><Relationship Id="rId1" Type="http://schemas.openxmlformats.org/officeDocument/2006/relationships/slideLayout" Target="../slideLayouts/slideLayout44.xml"/><Relationship Id="rId6" Type="http://schemas.openxmlformats.org/officeDocument/2006/relationships/image" Target="../media/image77.png"/></Relationships>
</file>

<file path=ppt/slides/_rels/slide14.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4.jpeg"/><Relationship Id="rId1" Type="http://schemas.openxmlformats.org/officeDocument/2006/relationships/slideLayout" Target="../slideLayouts/slideLayout43.xml"/><Relationship Id="rId5" Type="http://schemas.openxmlformats.org/officeDocument/2006/relationships/image" Target="../media/image127.jpeg"/><Relationship Id="rId4" Type="http://schemas.openxmlformats.org/officeDocument/2006/relationships/image" Target="../media/image126.png"/></Relationships>
</file>

<file path=ppt/slides/_rels/slide1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6.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16.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42.png"/><Relationship Id="rId3" Type="http://schemas.openxmlformats.org/officeDocument/2006/relationships/image" Target="../media/image134.png"/><Relationship Id="rId7" Type="http://schemas.openxmlformats.org/officeDocument/2006/relationships/image" Target="../media/image138.png"/><Relationship Id="rId12" Type="http://schemas.openxmlformats.org/officeDocument/2006/relationships/image" Target="../media/image141.png"/><Relationship Id="rId17" Type="http://schemas.openxmlformats.org/officeDocument/2006/relationships/image" Target="../media/image146.png"/><Relationship Id="rId2" Type="http://schemas.openxmlformats.org/officeDocument/2006/relationships/image" Target="../media/image133.png"/><Relationship Id="rId16" Type="http://schemas.openxmlformats.org/officeDocument/2006/relationships/image" Target="../media/image145.png"/><Relationship Id="rId1" Type="http://schemas.openxmlformats.org/officeDocument/2006/relationships/slideLayout" Target="../slideLayouts/slideLayout43.xml"/><Relationship Id="rId6" Type="http://schemas.openxmlformats.org/officeDocument/2006/relationships/image" Target="../media/image137.png"/><Relationship Id="rId11" Type="http://schemas.openxmlformats.org/officeDocument/2006/relationships/image" Target="../media/image31.png"/><Relationship Id="rId5" Type="http://schemas.openxmlformats.org/officeDocument/2006/relationships/image" Target="../media/image136.png"/><Relationship Id="rId15" Type="http://schemas.openxmlformats.org/officeDocument/2006/relationships/image" Target="../media/image144.png"/><Relationship Id="rId10" Type="http://schemas.openxmlformats.org/officeDocument/2006/relationships/image" Target="../media/image140.png"/><Relationship Id="rId4" Type="http://schemas.openxmlformats.org/officeDocument/2006/relationships/image" Target="../media/image135.png"/><Relationship Id="rId9" Type="http://schemas.openxmlformats.org/officeDocument/2006/relationships/image" Target="../media/image139.png"/><Relationship Id="rId14" Type="http://schemas.openxmlformats.org/officeDocument/2006/relationships/image" Target="../media/image1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8" Type="http://schemas.openxmlformats.org/officeDocument/2006/relationships/image" Target="../media/image153.jpe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png"/><Relationship Id="rId2" Type="http://schemas.openxmlformats.org/officeDocument/2006/relationships/image" Target="../media/image147.png"/><Relationship Id="rId1" Type="http://schemas.openxmlformats.org/officeDocument/2006/relationships/slideLayout" Target="../slideLayouts/slideLayout43.xml"/><Relationship Id="rId6" Type="http://schemas.openxmlformats.org/officeDocument/2006/relationships/image" Target="../media/image151.png"/><Relationship Id="rId11" Type="http://schemas.openxmlformats.org/officeDocument/2006/relationships/image" Target="../media/image156.png"/><Relationship Id="rId5" Type="http://schemas.openxmlformats.org/officeDocument/2006/relationships/image" Target="../media/image150.jpeg"/><Relationship Id="rId15" Type="http://schemas.openxmlformats.org/officeDocument/2006/relationships/image" Target="../media/image32.jpeg"/><Relationship Id="rId10" Type="http://schemas.openxmlformats.org/officeDocument/2006/relationships/image" Target="../media/image155.png"/><Relationship Id="rId4" Type="http://schemas.openxmlformats.org/officeDocument/2006/relationships/image" Target="../media/image149.png"/><Relationship Id="rId9" Type="http://schemas.openxmlformats.org/officeDocument/2006/relationships/image" Target="../media/image154.png"/><Relationship Id="rId14" Type="http://schemas.openxmlformats.org/officeDocument/2006/relationships/hyperlink" Target="https://arenapole.ca/"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42.xml"/><Relationship Id="rId5" Type="http://schemas.openxmlformats.org/officeDocument/2006/relationships/image" Target="../media/image128.png"/><Relationship Id="rId4" Type="http://schemas.openxmlformats.org/officeDocument/2006/relationships/image" Target="../media/image140.png"/></Relationships>
</file>

<file path=ppt/slides/_rels/slide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42.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png"/></Relationships>
</file>

<file path=ppt/slides/_rels/slide20.xml.rels><?xml version="1.0" encoding="UTF-8" standalone="yes"?>
<Relationships xmlns="http://schemas.openxmlformats.org/package/2006/relationships"><Relationship Id="rId8" Type="http://schemas.openxmlformats.org/officeDocument/2006/relationships/image" Target="../media/image167.jpeg"/><Relationship Id="rId3" Type="http://schemas.openxmlformats.org/officeDocument/2006/relationships/image" Target="../media/image162.png"/><Relationship Id="rId7" Type="http://schemas.openxmlformats.org/officeDocument/2006/relationships/image" Target="../media/image166.png"/><Relationship Id="rId2" Type="http://schemas.openxmlformats.org/officeDocument/2006/relationships/image" Target="../media/image161.png"/><Relationship Id="rId1" Type="http://schemas.openxmlformats.org/officeDocument/2006/relationships/slideLayout" Target="../slideLayouts/slideLayout43.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21.xml.rels><?xml version="1.0" encoding="UTF-8" standalone="yes"?>
<Relationships xmlns="http://schemas.openxmlformats.org/package/2006/relationships"><Relationship Id="rId8" Type="http://schemas.openxmlformats.org/officeDocument/2006/relationships/image" Target="../media/image174.jpeg"/><Relationship Id="rId3" Type="http://schemas.openxmlformats.org/officeDocument/2006/relationships/image" Target="../media/image169.png"/><Relationship Id="rId7" Type="http://schemas.openxmlformats.org/officeDocument/2006/relationships/image" Target="../media/image173.jpeg"/><Relationship Id="rId2" Type="http://schemas.openxmlformats.org/officeDocument/2006/relationships/image" Target="../media/image168.png"/><Relationship Id="rId1" Type="http://schemas.openxmlformats.org/officeDocument/2006/relationships/slideLayout" Target="../slideLayouts/slideLayout45.xml"/><Relationship Id="rId6" Type="http://schemas.openxmlformats.org/officeDocument/2006/relationships/image" Target="../media/image172.jpeg"/><Relationship Id="rId5" Type="http://schemas.openxmlformats.org/officeDocument/2006/relationships/image" Target="../media/image171.png"/><Relationship Id="rId10" Type="http://schemas.openxmlformats.org/officeDocument/2006/relationships/image" Target="../media/image176.jpeg"/><Relationship Id="rId4" Type="http://schemas.openxmlformats.org/officeDocument/2006/relationships/image" Target="../media/image170.png"/><Relationship Id="rId9" Type="http://schemas.openxmlformats.org/officeDocument/2006/relationships/image" Target="../media/image175.png"/></Relationships>
</file>

<file path=ppt/slides/_rels/slide2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jpe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xml"/><Relationship Id="rId1" Type="http://schemas.openxmlformats.org/officeDocument/2006/relationships/slideLayout" Target="../slideLayouts/slideLayout32.xml"/><Relationship Id="rId4" Type="http://schemas.openxmlformats.org/officeDocument/2006/relationships/image" Target="../media/image178.png"/></Relationships>
</file>

<file path=ppt/slides/_rels/slide2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8" Type="http://schemas.openxmlformats.org/officeDocument/2006/relationships/image" Target="../media/image185.png"/><Relationship Id="rId13" Type="http://schemas.openxmlformats.org/officeDocument/2006/relationships/hyperlink" Target="https://arenapole.ca/" TargetMode="External"/><Relationship Id="rId3" Type="http://schemas.openxmlformats.org/officeDocument/2006/relationships/image" Target="../media/image182.png"/><Relationship Id="rId7" Type="http://schemas.openxmlformats.org/officeDocument/2006/relationships/image" Target="../media/image184.png"/><Relationship Id="rId12" Type="http://schemas.openxmlformats.org/officeDocument/2006/relationships/image" Target="../media/image158.png"/><Relationship Id="rId2" Type="http://schemas.openxmlformats.org/officeDocument/2006/relationships/image" Target="../media/image181.png"/><Relationship Id="rId1" Type="http://schemas.openxmlformats.org/officeDocument/2006/relationships/slideLayout" Target="../slideLayouts/slideLayout46.xml"/><Relationship Id="rId6" Type="http://schemas.openxmlformats.org/officeDocument/2006/relationships/hyperlink" Target="https://www.mcgill.ca/dna-to-rna/" TargetMode="External"/><Relationship Id="rId11" Type="http://schemas.openxmlformats.org/officeDocument/2006/relationships/image" Target="../media/image187.jpeg"/><Relationship Id="rId5" Type="http://schemas.openxmlformats.org/officeDocument/2006/relationships/image" Target="../media/image183.png"/><Relationship Id="rId15" Type="http://schemas.openxmlformats.org/officeDocument/2006/relationships/hyperlink" Target="mailto:thomas.duchaine@mcgill.ca" TargetMode="External"/><Relationship Id="rId10" Type="http://schemas.openxmlformats.org/officeDocument/2006/relationships/image" Target="../media/image186.png"/><Relationship Id="rId4" Type="http://schemas.openxmlformats.org/officeDocument/2006/relationships/hyperlink" Target="mailto:D2R@mcgill.ca" TargetMode="External"/><Relationship Id="rId9" Type="http://schemas.openxmlformats.org/officeDocument/2006/relationships/image" Target="../media/image178.png"/><Relationship Id="rId14" Type="http://schemas.openxmlformats.org/officeDocument/2006/relationships/image" Target="../media/image188.png"/></Relationships>
</file>

<file path=ppt/slides/_rels/slide2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8" Type="http://schemas.openxmlformats.org/officeDocument/2006/relationships/image" Target="../media/image195.svg"/><Relationship Id="rId13" Type="http://schemas.openxmlformats.org/officeDocument/2006/relationships/image" Target="../media/image200.png"/><Relationship Id="rId3" Type="http://schemas.openxmlformats.org/officeDocument/2006/relationships/image" Target="../media/image190.png"/><Relationship Id="rId7" Type="http://schemas.openxmlformats.org/officeDocument/2006/relationships/image" Target="../media/image194.png"/><Relationship Id="rId12" Type="http://schemas.openxmlformats.org/officeDocument/2006/relationships/image" Target="../media/image199.svg"/><Relationship Id="rId2" Type="http://schemas.openxmlformats.org/officeDocument/2006/relationships/notesSlide" Target="../notesSlides/notesSlide6.xml"/><Relationship Id="rId16" Type="http://schemas.openxmlformats.org/officeDocument/2006/relationships/image" Target="../media/image203.svg"/><Relationship Id="rId1" Type="http://schemas.openxmlformats.org/officeDocument/2006/relationships/slideLayout" Target="../slideLayouts/slideLayout88.xml"/><Relationship Id="rId6" Type="http://schemas.openxmlformats.org/officeDocument/2006/relationships/image" Target="../media/image193.svg"/><Relationship Id="rId11" Type="http://schemas.openxmlformats.org/officeDocument/2006/relationships/image" Target="../media/image198.png"/><Relationship Id="rId5" Type="http://schemas.openxmlformats.org/officeDocument/2006/relationships/image" Target="../media/image192.png"/><Relationship Id="rId15" Type="http://schemas.openxmlformats.org/officeDocument/2006/relationships/image" Target="../media/image202.png"/><Relationship Id="rId10" Type="http://schemas.openxmlformats.org/officeDocument/2006/relationships/image" Target="../media/image197.svg"/><Relationship Id="rId4" Type="http://schemas.openxmlformats.org/officeDocument/2006/relationships/image" Target="../media/image191.svg"/><Relationship Id="rId9" Type="http://schemas.openxmlformats.org/officeDocument/2006/relationships/image" Target="../media/image196.png"/><Relationship Id="rId14" Type="http://schemas.openxmlformats.org/officeDocument/2006/relationships/image" Target="../media/image201.svg"/></Relationships>
</file>

<file path=ppt/slides/_rels/slide29.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tags" Target="../tags/tag2.xml"/><Relationship Id="rId7" Type="http://schemas.openxmlformats.org/officeDocument/2006/relationships/image" Target="../media/image204.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7.xml"/><Relationship Id="rId4" Type="http://schemas.openxmlformats.org/officeDocument/2006/relationships/slideLayout" Target="../slideLayouts/slideLayout88.xml"/></Relationships>
</file>

<file path=ppt/slides/_rels/slide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6.xml"/><Relationship Id="rId6" Type="http://schemas.openxmlformats.org/officeDocument/2006/relationships/image" Target="../media/image38.jpe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30.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notesSlide" Target="../notesSlides/notesSlide8.xml"/><Relationship Id="rId1" Type="http://schemas.openxmlformats.org/officeDocument/2006/relationships/slideLayout" Target="../slideLayouts/slideLayout79.xml"/><Relationship Id="rId5" Type="http://schemas.openxmlformats.org/officeDocument/2006/relationships/image" Target="../media/image208.png"/><Relationship Id="rId4" Type="http://schemas.openxmlformats.org/officeDocument/2006/relationships/image" Target="../media/image207.png"/></Relationships>
</file>

<file path=ppt/slides/_rels/slide31.xml.rels><?xml version="1.0" encoding="UTF-8" standalone="yes"?>
<Relationships xmlns="http://schemas.openxmlformats.org/package/2006/relationships"><Relationship Id="rId3" Type="http://schemas.openxmlformats.org/officeDocument/2006/relationships/image" Target="../media/image209.jpeg"/><Relationship Id="rId7" Type="http://schemas.openxmlformats.org/officeDocument/2006/relationships/image" Target="../media/image213.png"/><Relationship Id="rId2" Type="http://schemas.openxmlformats.org/officeDocument/2006/relationships/notesSlide" Target="../notesSlides/notesSlide9.xml"/><Relationship Id="rId1" Type="http://schemas.openxmlformats.org/officeDocument/2006/relationships/slideLayout" Target="../slideLayouts/slideLayout78.xml"/><Relationship Id="rId6" Type="http://schemas.openxmlformats.org/officeDocument/2006/relationships/image" Target="../media/image212.jpeg"/><Relationship Id="rId5" Type="http://schemas.openxmlformats.org/officeDocument/2006/relationships/image" Target="../media/image211.jpeg"/><Relationship Id="rId4" Type="http://schemas.openxmlformats.org/officeDocument/2006/relationships/image" Target="../media/image210.jpeg"/></Relationships>
</file>

<file path=ppt/slides/_rels/slide32.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217.png"/><Relationship Id="rId4" Type="http://schemas.openxmlformats.org/officeDocument/2006/relationships/image" Target="../media/image21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1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6.xml"/><Relationship Id="rId4" Type="http://schemas.openxmlformats.org/officeDocument/2006/relationships/image" Target="../media/image43.png"/></Relationships>
</file>

<file path=ppt/slides/_rels/slide4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18.png"/><Relationship Id="rId7" Type="http://schemas.openxmlformats.org/officeDocument/2006/relationships/image" Target="../media/image224.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223.png"/><Relationship Id="rId5" Type="http://schemas.openxmlformats.org/officeDocument/2006/relationships/image" Target="../media/image222.png"/><Relationship Id="rId4" Type="http://schemas.openxmlformats.org/officeDocument/2006/relationships/image" Target="../media/image22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26.png"/></Relationships>
</file>

<file path=ppt/slides/_rels/slide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3.xml"/><Relationship Id="rId5" Type="http://schemas.openxmlformats.org/officeDocument/2006/relationships/image" Target="../media/image47.png"/><Relationship Id="rId4" Type="http://schemas.openxmlformats.org/officeDocument/2006/relationships/image" Target="../media/image4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1.xml"/></Relationships>
</file>

<file path=ppt/slides/_rels/slide5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37.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3.xml"/><Relationship Id="rId6" Type="http://schemas.openxmlformats.org/officeDocument/2006/relationships/image" Target="../media/image52.png"/><Relationship Id="rId5" Type="http://schemas.openxmlformats.org/officeDocument/2006/relationships/image" Target="../media/image51.tif"/><Relationship Id="rId4" Type="http://schemas.openxmlformats.org/officeDocument/2006/relationships/image" Target="../media/image50.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2.xml"/></Relationships>
</file>

<file path=ppt/slides/_rels/slide6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39.xml"/><Relationship Id="rId1" Type="http://schemas.openxmlformats.org/officeDocument/2006/relationships/slideLayout" Target="../slideLayouts/slideLayout3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2" Type="http://schemas.openxmlformats.org/officeDocument/2006/relationships/image" Target="../media/image228.jpeg"/><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4.xml"/></Relationships>
</file>

<file path=ppt/slides/_rels/slide73.xml.rels><?xml version="1.0" encoding="UTF-8" standalone="yes"?>
<Relationships xmlns="http://schemas.openxmlformats.org/package/2006/relationships"><Relationship Id="rId2" Type="http://schemas.openxmlformats.org/officeDocument/2006/relationships/image" Target="../media/image229.jpeg"/><Relationship Id="rId1" Type="http://schemas.openxmlformats.org/officeDocument/2006/relationships/slideLayout" Target="../slideLayouts/slideLayout36.xml"/></Relationships>
</file>

<file path=ppt/slides/_rels/slide74.xml.rels><?xml version="1.0" encoding="UTF-8" standalone="yes"?>
<Relationships xmlns="http://schemas.openxmlformats.org/package/2006/relationships"><Relationship Id="rId2" Type="http://schemas.openxmlformats.org/officeDocument/2006/relationships/image" Target="../media/image230.jpeg"/><Relationship Id="rId1" Type="http://schemas.openxmlformats.org/officeDocument/2006/relationships/slideLayout" Target="../slideLayouts/slideLayout23.xml"/></Relationships>
</file>

<file path=ppt/slides/_rels/slide75.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23.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4.xml"/><Relationship Id="rId1" Type="http://schemas.openxmlformats.org/officeDocument/2006/relationships/vmlDrawing" Target="../drawings/vmlDrawing2.vml"/><Relationship Id="rId5" Type="http://schemas.openxmlformats.org/officeDocument/2006/relationships/image" Target="../media/image233.emf"/><Relationship Id="rId4" Type="http://schemas.openxmlformats.org/officeDocument/2006/relationships/oleObject" Target="../embeddings/oleObject2.bin"/></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7.xml"/></Relationships>
</file>

<file path=ppt/slides/_rels/slide78.xml.rels><?xml version="1.0" encoding="UTF-8" standalone="yes"?>
<Relationships xmlns="http://schemas.openxmlformats.org/package/2006/relationships"><Relationship Id="rId2" Type="http://schemas.openxmlformats.org/officeDocument/2006/relationships/image" Target="../media/image234.emf"/><Relationship Id="rId1" Type="http://schemas.openxmlformats.org/officeDocument/2006/relationships/slideLayout" Target="../slideLayouts/slideLayout34.xml"/></Relationships>
</file>

<file path=ppt/slides/_rels/slide79.xml.rels><?xml version="1.0" encoding="UTF-8" standalone="yes"?>
<Relationships xmlns="http://schemas.openxmlformats.org/package/2006/relationships"><Relationship Id="rId8" Type="http://schemas.openxmlformats.org/officeDocument/2006/relationships/image" Target="../media/image240.svg"/><Relationship Id="rId13" Type="http://schemas.openxmlformats.org/officeDocument/2006/relationships/image" Target="../media/image245.emf"/><Relationship Id="rId3" Type="http://schemas.openxmlformats.org/officeDocument/2006/relationships/image" Target="../media/image235.png"/><Relationship Id="rId7" Type="http://schemas.openxmlformats.org/officeDocument/2006/relationships/image" Target="../media/image239.png"/><Relationship Id="rId12" Type="http://schemas.openxmlformats.org/officeDocument/2006/relationships/image" Target="../media/image244.svg"/><Relationship Id="rId2" Type="http://schemas.openxmlformats.org/officeDocument/2006/relationships/notesSlide" Target="../notesSlides/notesSlide46.xml"/><Relationship Id="rId16" Type="http://schemas.openxmlformats.org/officeDocument/2006/relationships/image" Target="../media/image248.emf"/><Relationship Id="rId1" Type="http://schemas.openxmlformats.org/officeDocument/2006/relationships/slideLayout" Target="../slideLayouts/slideLayout34.xml"/><Relationship Id="rId6" Type="http://schemas.openxmlformats.org/officeDocument/2006/relationships/image" Target="../media/image238.svg"/><Relationship Id="rId11" Type="http://schemas.openxmlformats.org/officeDocument/2006/relationships/image" Target="../media/image243.png"/><Relationship Id="rId5" Type="http://schemas.openxmlformats.org/officeDocument/2006/relationships/image" Target="../media/image237.png"/><Relationship Id="rId15" Type="http://schemas.openxmlformats.org/officeDocument/2006/relationships/image" Target="../media/image247.emf"/><Relationship Id="rId10" Type="http://schemas.openxmlformats.org/officeDocument/2006/relationships/image" Target="../media/image242.svg"/><Relationship Id="rId4" Type="http://schemas.openxmlformats.org/officeDocument/2006/relationships/image" Target="../media/image236.svg"/><Relationship Id="rId9" Type="http://schemas.openxmlformats.org/officeDocument/2006/relationships/image" Target="../media/image241.png"/><Relationship Id="rId14" Type="http://schemas.openxmlformats.org/officeDocument/2006/relationships/image" Target="../media/image246.emf"/></Relationships>
</file>

<file path=ppt/slides/_rels/slide8.xml.rels><?xml version="1.0" encoding="UTF-8" standalone="yes"?>
<Relationships xmlns="http://schemas.openxmlformats.org/package/2006/relationships"><Relationship Id="rId8" Type="http://schemas.openxmlformats.org/officeDocument/2006/relationships/image" Target="../media/image61.jpeg"/><Relationship Id="rId13" Type="http://schemas.openxmlformats.org/officeDocument/2006/relationships/image" Target="../media/image66.jpeg"/><Relationship Id="rId3" Type="http://schemas.openxmlformats.org/officeDocument/2006/relationships/image" Target="../media/image56.jpeg"/><Relationship Id="rId7" Type="http://schemas.openxmlformats.org/officeDocument/2006/relationships/image" Target="../media/image60.jpeg"/><Relationship Id="rId12" Type="http://schemas.openxmlformats.org/officeDocument/2006/relationships/image" Target="../media/image65.jpeg"/><Relationship Id="rId2" Type="http://schemas.openxmlformats.org/officeDocument/2006/relationships/image" Target="../media/image55.jpeg"/><Relationship Id="rId1" Type="http://schemas.openxmlformats.org/officeDocument/2006/relationships/slideLayout" Target="../slideLayouts/slideLayout43.xml"/><Relationship Id="rId6" Type="http://schemas.openxmlformats.org/officeDocument/2006/relationships/image" Target="../media/image59.jpeg"/><Relationship Id="rId11" Type="http://schemas.openxmlformats.org/officeDocument/2006/relationships/image" Target="../media/image64.jpeg"/><Relationship Id="rId5" Type="http://schemas.openxmlformats.org/officeDocument/2006/relationships/image" Target="../media/image58.jpeg"/><Relationship Id="rId15" Type="http://schemas.openxmlformats.org/officeDocument/2006/relationships/image" Target="../media/image68.jpeg"/><Relationship Id="rId10" Type="http://schemas.openxmlformats.org/officeDocument/2006/relationships/image" Target="../media/image63.jpeg"/><Relationship Id="rId4" Type="http://schemas.openxmlformats.org/officeDocument/2006/relationships/image" Target="../media/image57.jpeg"/><Relationship Id="rId9" Type="http://schemas.openxmlformats.org/officeDocument/2006/relationships/image" Target="../media/image62.png"/><Relationship Id="rId14" Type="http://schemas.openxmlformats.org/officeDocument/2006/relationships/image" Target="../media/image67.jpeg"/></Relationships>
</file>

<file path=ppt/slides/_rels/slide80.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34.xml"/></Relationships>
</file>

<file path=ppt/slides/_rels/slide81.xml.rels><?xml version="1.0" encoding="UTF-8" standalone="yes"?>
<Relationships xmlns="http://schemas.openxmlformats.org/package/2006/relationships"><Relationship Id="rId8" Type="http://schemas.openxmlformats.org/officeDocument/2006/relationships/image" Target="../media/image252.svg"/><Relationship Id="rId3" Type="http://schemas.openxmlformats.org/officeDocument/2006/relationships/image" Target="../media/image235.png"/><Relationship Id="rId7" Type="http://schemas.openxmlformats.org/officeDocument/2006/relationships/image" Target="../media/image251.png"/><Relationship Id="rId2" Type="http://schemas.openxmlformats.org/officeDocument/2006/relationships/slideLayout" Target="../slideLayouts/slideLayout34.xml"/><Relationship Id="rId1" Type="http://schemas.openxmlformats.org/officeDocument/2006/relationships/vmlDrawing" Target="../drawings/vmlDrawing3.vml"/><Relationship Id="rId6" Type="http://schemas.openxmlformats.org/officeDocument/2006/relationships/image" Target="../media/image250.emf"/><Relationship Id="rId5" Type="http://schemas.openxmlformats.org/officeDocument/2006/relationships/oleObject" Target="../embeddings/oleObject3.bin"/><Relationship Id="rId4" Type="http://schemas.openxmlformats.org/officeDocument/2006/relationships/image" Target="../media/image236.svg"/></Relationships>
</file>

<file path=ppt/slides/_rels/slide82.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slideLayout" Target="../slideLayouts/slideLayout23.xml"/><Relationship Id="rId1" Type="http://schemas.openxmlformats.org/officeDocument/2006/relationships/vmlDrawing" Target="../drawings/vmlDrawing4.vml"/><Relationship Id="rId6" Type="http://schemas.openxmlformats.org/officeDocument/2006/relationships/image" Target="../media/image255.emf"/><Relationship Id="rId5" Type="http://schemas.openxmlformats.org/officeDocument/2006/relationships/image" Target="../media/image253.emf"/><Relationship Id="rId4" Type="http://schemas.openxmlformats.org/officeDocument/2006/relationships/oleObject" Target="../embeddings/oleObject4.bin"/></Relationships>
</file>

<file path=ppt/slides/_rels/slide83.xml.rels><?xml version="1.0" encoding="UTF-8" standalone="yes"?>
<Relationships xmlns="http://schemas.openxmlformats.org/package/2006/relationships"><Relationship Id="rId3" Type="http://schemas.openxmlformats.org/officeDocument/2006/relationships/image" Target="../media/image257.svg"/><Relationship Id="rId2" Type="http://schemas.openxmlformats.org/officeDocument/2006/relationships/image" Target="../media/image256.png"/><Relationship Id="rId1" Type="http://schemas.openxmlformats.org/officeDocument/2006/relationships/slideLayout" Target="../slideLayouts/slideLayout34.xml"/><Relationship Id="rId5" Type="http://schemas.openxmlformats.org/officeDocument/2006/relationships/image" Target="../media/image259.svg"/><Relationship Id="rId4" Type="http://schemas.openxmlformats.org/officeDocument/2006/relationships/image" Target="../media/image258.png"/></Relationships>
</file>

<file path=ppt/slides/_rels/slide84.xml.rels><?xml version="1.0" encoding="UTF-8" standalone="yes"?>
<Relationships xmlns="http://schemas.openxmlformats.org/package/2006/relationships"><Relationship Id="rId8" Type="http://schemas.openxmlformats.org/officeDocument/2006/relationships/image" Target="../media/image265.svg"/><Relationship Id="rId13" Type="http://schemas.openxmlformats.org/officeDocument/2006/relationships/image" Target="../media/image270.png"/><Relationship Id="rId18" Type="http://schemas.openxmlformats.org/officeDocument/2006/relationships/image" Target="../media/image275.svg"/><Relationship Id="rId26" Type="http://schemas.openxmlformats.org/officeDocument/2006/relationships/image" Target="../media/image283.svg"/><Relationship Id="rId3" Type="http://schemas.openxmlformats.org/officeDocument/2006/relationships/image" Target="../media/image260.png"/><Relationship Id="rId21" Type="http://schemas.openxmlformats.org/officeDocument/2006/relationships/image" Target="../media/image278.png"/><Relationship Id="rId7" Type="http://schemas.openxmlformats.org/officeDocument/2006/relationships/image" Target="../media/image264.png"/><Relationship Id="rId12" Type="http://schemas.openxmlformats.org/officeDocument/2006/relationships/image" Target="../media/image269.svg"/><Relationship Id="rId17" Type="http://schemas.openxmlformats.org/officeDocument/2006/relationships/image" Target="../media/image274.png"/><Relationship Id="rId25" Type="http://schemas.openxmlformats.org/officeDocument/2006/relationships/image" Target="../media/image282.png"/><Relationship Id="rId2" Type="http://schemas.openxmlformats.org/officeDocument/2006/relationships/notesSlide" Target="../notesSlides/notesSlide47.xml"/><Relationship Id="rId16" Type="http://schemas.openxmlformats.org/officeDocument/2006/relationships/image" Target="../media/image273.svg"/><Relationship Id="rId20" Type="http://schemas.openxmlformats.org/officeDocument/2006/relationships/image" Target="../media/image277.svg"/><Relationship Id="rId29" Type="http://schemas.openxmlformats.org/officeDocument/2006/relationships/image" Target="../media/image286.png"/><Relationship Id="rId1" Type="http://schemas.openxmlformats.org/officeDocument/2006/relationships/slideLayout" Target="../slideLayouts/slideLayout34.xml"/><Relationship Id="rId6" Type="http://schemas.openxmlformats.org/officeDocument/2006/relationships/image" Target="../media/image263.svg"/><Relationship Id="rId11" Type="http://schemas.openxmlformats.org/officeDocument/2006/relationships/image" Target="../media/image268.png"/><Relationship Id="rId24" Type="http://schemas.openxmlformats.org/officeDocument/2006/relationships/image" Target="../media/image281.svg"/><Relationship Id="rId32" Type="http://schemas.openxmlformats.org/officeDocument/2006/relationships/image" Target="../media/image289.png"/><Relationship Id="rId5" Type="http://schemas.openxmlformats.org/officeDocument/2006/relationships/image" Target="../media/image262.png"/><Relationship Id="rId15" Type="http://schemas.openxmlformats.org/officeDocument/2006/relationships/image" Target="../media/image272.png"/><Relationship Id="rId23" Type="http://schemas.openxmlformats.org/officeDocument/2006/relationships/image" Target="../media/image280.png"/><Relationship Id="rId28" Type="http://schemas.openxmlformats.org/officeDocument/2006/relationships/image" Target="../media/image285.svg"/><Relationship Id="rId10" Type="http://schemas.openxmlformats.org/officeDocument/2006/relationships/image" Target="../media/image267.svg"/><Relationship Id="rId19" Type="http://schemas.openxmlformats.org/officeDocument/2006/relationships/image" Target="../media/image276.png"/><Relationship Id="rId31" Type="http://schemas.openxmlformats.org/officeDocument/2006/relationships/image" Target="../media/image288.png"/><Relationship Id="rId4" Type="http://schemas.openxmlformats.org/officeDocument/2006/relationships/image" Target="../media/image261.svg"/><Relationship Id="rId9" Type="http://schemas.openxmlformats.org/officeDocument/2006/relationships/image" Target="../media/image266.png"/><Relationship Id="rId14" Type="http://schemas.openxmlformats.org/officeDocument/2006/relationships/image" Target="../media/image271.svg"/><Relationship Id="rId22" Type="http://schemas.openxmlformats.org/officeDocument/2006/relationships/image" Target="../media/image279.svg"/><Relationship Id="rId27" Type="http://schemas.openxmlformats.org/officeDocument/2006/relationships/image" Target="../media/image284.png"/><Relationship Id="rId30" Type="http://schemas.openxmlformats.org/officeDocument/2006/relationships/image" Target="../media/image287.svg"/></Relationships>
</file>

<file path=ppt/slides/_rels/slide85.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48.xml"/><Relationship Id="rId1" Type="http://schemas.openxmlformats.org/officeDocument/2006/relationships/slideLayout" Target="../slideLayouts/slideLayout38.xml"/><Relationship Id="rId4" Type="http://schemas.openxmlformats.org/officeDocument/2006/relationships/image" Target="../media/image291.png"/></Relationships>
</file>

<file path=ppt/slides/_rels/slide86.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image" Target="../media/image292.png"/><Relationship Id="rId1" Type="http://schemas.openxmlformats.org/officeDocument/2006/relationships/slideLayout" Target="../slideLayouts/slideLayout2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49.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4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9.xml"/></Relationships>
</file>

<file path=ppt/slides/_rels/slide91.xml.rels><?xml version="1.0" encoding="UTF-8" standalone="yes"?>
<Relationships xmlns="http://schemas.openxmlformats.org/package/2006/relationships"><Relationship Id="rId3" Type="http://schemas.openxmlformats.org/officeDocument/2006/relationships/image" Target="../media/image295.jpg"/><Relationship Id="rId2" Type="http://schemas.openxmlformats.org/officeDocument/2006/relationships/image" Target="../media/image294.jpg"/><Relationship Id="rId1" Type="http://schemas.openxmlformats.org/officeDocument/2006/relationships/slideLayout" Target="../slideLayouts/slideLayout4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0.xml"/></Relationships>
</file>

<file path=ppt/slides/_rels/slide93.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52.xml"/><Relationship Id="rId1" Type="http://schemas.openxmlformats.org/officeDocument/2006/relationships/slideLayout" Target="../slideLayouts/slideLayout40.xml"/></Relationships>
</file>

<file path=ppt/slides/_rels/slide94.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2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white board with red text and buildings&#10;&#10;Description automatically generated">
            <a:extLst>
              <a:ext uri="{FF2B5EF4-FFF2-40B4-BE49-F238E27FC236}">
                <a16:creationId xmlns:a16="http://schemas.microsoft.com/office/drawing/2014/main" id="{FDA91126-C2DD-115E-CEE9-715A9D5AF8FC}"/>
              </a:ext>
            </a:extLst>
          </p:cNvPr>
          <p:cNvPicPr>
            <a:picLocks noChangeAspect="1"/>
          </p:cNvPicPr>
          <p:nvPr/>
        </p:nvPicPr>
        <p:blipFill>
          <a:blip r:embed="rId3"/>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BF2CEDE9-F840-29F2-8688-29D6CB80498B}"/>
              </a:ext>
            </a:extLst>
          </p:cNvPr>
          <p:cNvSpPr txBox="1">
            <a:spLocks noGrp="1" noRot="1" noMove="1" noResize="1" noEditPoints="1" noAdjustHandles="1" noChangeArrowheads="1" noChangeShapeType="1"/>
          </p:cNvSpPr>
          <p:nvPr/>
        </p:nvSpPr>
        <p:spPr>
          <a:xfrm>
            <a:off x="198000" y="864000"/>
            <a:ext cx="11796000" cy="4862485"/>
          </a:xfrm>
          <a:prstGeom prst="rect">
            <a:avLst/>
          </a:prstGeom>
          <a:noFill/>
        </p:spPr>
        <p:txBody>
          <a:bodyPr wrap="square" rtlCol="0">
            <a:spAutoFit/>
          </a:bodyPr>
          <a:lstStyle/>
          <a:p>
            <a:endParaRPr lang="en-GB" sz="1500" dirty="0">
              <a:ln w="0"/>
              <a:solidFill>
                <a:schemeClr val="accent2">
                  <a:lumMod val="50000"/>
                </a:schemeClr>
              </a:solidFill>
              <a:effectLst>
                <a:outerShdw blurRad="38100" dist="25400" dir="5400000" algn="ctr" rotWithShape="0">
                  <a:srgbClr val="6E747A">
                    <a:alpha val="43000"/>
                  </a:srgbClr>
                </a:outerShdw>
              </a:effectLst>
            </a:endParaRPr>
          </a:p>
          <a:p>
            <a:r>
              <a:rPr lang="en-GB" sz="1500" dirty="0">
                <a:ln w="0"/>
                <a:solidFill>
                  <a:schemeClr val="accent2">
                    <a:lumMod val="50000"/>
                  </a:schemeClr>
                </a:solidFill>
                <a:effectLst>
                  <a:outerShdw blurRad="38100" dist="25400" dir="5400000" algn="ctr" rotWithShape="0">
                    <a:srgbClr val="6E747A">
                      <a:alpha val="43000"/>
                    </a:srgbClr>
                  </a:outerShdw>
                </a:effectLst>
              </a:rPr>
              <a:t>Preconference Session:</a:t>
            </a:r>
          </a:p>
          <a:p>
            <a:r>
              <a:rPr lang="en-US" sz="4500" dirty="0">
                <a:solidFill>
                  <a:schemeClr val="accent2">
                    <a:lumMod val="50000"/>
                  </a:schemeClr>
                </a:solidFill>
              </a:rPr>
              <a:t>Oligonucleotide Therapeutics </a:t>
            </a:r>
            <a:br>
              <a:rPr lang="en-US" sz="4500" dirty="0">
                <a:solidFill>
                  <a:schemeClr val="accent2">
                    <a:lumMod val="50000"/>
                  </a:schemeClr>
                </a:solidFill>
              </a:rPr>
            </a:br>
            <a:r>
              <a:rPr lang="en-US" sz="4500" dirty="0">
                <a:solidFill>
                  <a:schemeClr val="accent2">
                    <a:lumMod val="50000"/>
                  </a:schemeClr>
                </a:solidFill>
              </a:rPr>
              <a:t>Educational Workshop</a:t>
            </a:r>
            <a:br>
              <a:rPr lang="en-US" sz="2333" dirty="0">
                <a:solidFill>
                  <a:srgbClr val="002060"/>
                </a:solidFill>
              </a:rPr>
            </a:br>
            <a:r>
              <a:rPr lang="en-US" sz="3333" dirty="0">
                <a:solidFill>
                  <a:srgbClr val="C00000"/>
                </a:solidFill>
              </a:rPr>
              <a:t>9:00 – 11:10</a:t>
            </a:r>
          </a:p>
          <a:p>
            <a:endParaRPr lang="en-US" sz="3333" b="1" dirty="0">
              <a:solidFill>
                <a:srgbClr val="0070C0"/>
              </a:solidFill>
              <a:latin typeface="Arial" panose="020B0604020202020204" pitchFamily="34" charset="0"/>
            </a:endParaRPr>
          </a:p>
          <a:p>
            <a:endParaRPr lang="en-US" sz="3333" b="1" dirty="0">
              <a:solidFill>
                <a:srgbClr val="0070C0"/>
              </a:solidFill>
              <a:latin typeface="Arial" panose="020B0604020202020204" pitchFamily="34" charset="0"/>
            </a:endParaRPr>
          </a:p>
          <a:p>
            <a:endParaRPr lang="en-US" sz="3333" b="1" dirty="0">
              <a:solidFill>
                <a:srgbClr val="0070C0"/>
              </a:solidFill>
              <a:latin typeface="Arial" panose="020B0604020202020204" pitchFamily="34" charset="0"/>
            </a:endParaRPr>
          </a:p>
          <a:p>
            <a:r>
              <a:rPr lang="en-US" sz="3333" b="1" dirty="0">
                <a:solidFill>
                  <a:schemeClr val="accent2">
                    <a:lumMod val="50000"/>
                  </a:schemeClr>
                </a:solidFill>
                <a:latin typeface="ArialMT"/>
              </a:rPr>
              <a:t>Chair:</a:t>
            </a:r>
          </a:p>
          <a:p>
            <a:r>
              <a:rPr lang="en-GB" sz="2333" dirty="0">
                <a:solidFill>
                  <a:schemeClr val="accent2">
                    <a:lumMod val="50000"/>
                  </a:schemeClr>
                </a:solidFill>
                <a:latin typeface="ArialMT"/>
              </a:rPr>
              <a:t>Hassan Fakih, </a:t>
            </a:r>
            <a:r>
              <a:rPr lang="en-GB" sz="2333" i="1" dirty="0">
                <a:solidFill>
                  <a:schemeClr val="accent2">
                    <a:lumMod val="50000"/>
                  </a:schemeClr>
                </a:solidFill>
                <a:latin typeface="ArialMT"/>
              </a:rPr>
              <a:t>Ph.D., RNA Therapeutics Institute, UMass Chan Medical School</a:t>
            </a:r>
            <a:endParaRPr lang="en-GB" sz="1500" dirty="0">
              <a:ln w="0"/>
              <a:solidFill>
                <a:schemeClr val="accent2">
                  <a:lumMod val="50000"/>
                </a:schemeClr>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8975033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 name="Content Placeholder 4"/>
          <p:cNvSpPr txBox="1">
            <a:spLocks noGrp="1"/>
          </p:cNvSpPr>
          <p:nvPr>
            <p:ph type="body" sz="half" idx="1"/>
          </p:nvPr>
        </p:nvSpPr>
        <p:spPr>
          <a:xfrm>
            <a:off x="838200" y="1825625"/>
            <a:ext cx="5644244" cy="3798888"/>
          </a:xfrm>
          <a:prstGeom prst="rect">
            <a:avLst/>
          </a:prstGeom>
        </p:spPr>
        <p:txBody>
          <a:bodyPr/>
          <a:lstStyle/>
          <a:p>
            <a:pPr marL="0" indent="0">
              <a:buSzTx/>
              <a:buNone/>
              <a:defRPr sz="2400"/>
            </a:pPr>
            <a:r>
              <a:t>To deliver genomic-based </a:t>
            </a:r>
            <a:r>
              <a:rPr>
                <a:solidFill>
                  <a:srgbClr val="ED1B2F"/>
                </a:solidFill>
              </a:rPr>
              <a:t>RNA therapies to benefit the health of different populations </a:t>
            </a:r>
            <a:r>
              <a:t>affected by infectious, rare and neglected diseases, or those who have common chronic diseases such as cancer.</a:t>
            </a:r>
          </a:p>
        </p:txBody>
      </p:sp>
      <p:sp>
        <p:nvSpPr>
          <p:cNvPr id="633" name="Title 3"/>
          <p:cNvSpPr txBox="1">
            <a:spLocks noGrp="1"/>
          </p:cNvSpPr>
          <p:nvPr>
            <p:ph type="title"/>
          </p:nvPr>
        </p:nvSpPr>
        <p:spPr>
          <a:prstGeom prst="rect">
            <a:avLst/>
          </a:prstGeom>
        </p:spPr>
        <p:txBody>
          <a:bodyPr/>
          <a:lstStyle/>
          <a:p>
            <a:r>
              <a:t>vISION</a:t>
            </a:r>
          </a:p>
        </p:txBody>
      </p:sp>
      <p:pic>
        <p:nvPicPr>
          <p:cNvPr id="634" name="Picture Placeholder 6" descr="Picture Placeholder 6"/>
          <p:cNvPicPr>
            <a:picLocks noGrp="1" noChangeAspect="1"/>
          </p:cNvPicPr>
          <p:nvPr>
            <p:ph type="pic" idx="21"/>
          </p:nvPr>
        </p:nvPicPr>
        <p:blipFill>
          <a:blip r:embed="rId2"/>
          <a:stretch>
            <a:fillRect/>
          </a:stretch>
        </p:blipFill>
        <p:spPr>
          <a:xfrm>
            <a:off x="7151555" y="1536569"/>
            <a:ext cx="4202245" cy="42022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 xmlns:m="http://schemas.openxmlformats.org/officeDocument/2006/math" xmlns:a14="http://schemas.microsoft.com/office/drawing/2010/main">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DDECA865-D2ED-4F9A-8C7D-A545E65A9269}"/>
              </a:ext>
            </a:extLst>
          </p:cNvPr>
          <p:cNvSpPr>
            <a:spLocks noGrp="1"/>
          </p:cNvSpPr>
          <p:nvPr>
            <p:ph type="sldNum" sz="quarter" idx="4"/>
          </p:nvPr>
        </p:nvSpPr>
        <p:spPr/>
        <p:txBody>
          <a:bodyPr/>
          <a:lstStyle/>
          <a:p>
            <a:fld id="{A723241F-5B6B-4100-BE5A-F21894325AA6}" type="slidenum">
              <a:rPr lang="nl-NL" smtClean="0"/>
              <a:pPr/>
              <a:t>100</a:t>
            </a:fld>
            <a:endParaRPr lang="nl-NL" dirty="0"/>
          </a:p>
        </p:txBody>
      </p:sp>
      <p:sp>
        <p:nvSpPr>
          <p:cNvPr id="7" name="TextBox 3">
            <a:extLst>
              <a:ext uri="{FF2B5EF4-FFF2-40B4-BE49-F238E27FC236}">
                <a16:creationId xmlns:a16="http://schemas.microsoft.com/office/drawing/2014/main" id="{390194BB-38B3-40C3-AD23-1F8B74B7DE88}"/>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GB" sz="2800" b="1" dirty="0">
                <a:solidFill>
                  <a:schemeClr val="bg1"/>
                </a:solidFill>
                <a:latin typeface="Verdana" panose="020B0604030504040204" pitchFamily="34" charset="0"/>
                <a:ea typeface="Verdana" panose="020B0604030504040204" pitchFamily="34" charset="0"/>
              </a:rPr>
              <a:t>Number of species</a:t>
            </a:r>
            <a:endParaRPr lang="en-GB" sz="2400" b="1" dirty="0">
              <a:solidFill>
                <a:schemeClr val="bg1"/>
              </a:solidFill>
              <a:latin typeface="Verdana" panose="020B0604030504040204" pitchFamily="34" charset="0"/>
              <a:ea typeface="Verdana" panose="020B0604030504040204" pitchFamily="34" charset="0"/>
            </a:endParaRPr>
          </a:p>
        </p:txBody>
      </p:sp>
      <p:sp>
        <p:nvSpPr>
          <p:cNvPr id="6" name="Rechthoek 5">
            <a:extLst>
              <a:ext uri="{FF2B5EF4-FFF2-40B4-BE49-F238E27FC236}">
                <a16:creationId xmlns:a16="http://schemas.microsoft.com/office/drawing/2014/main" id="{C9E5ED5A-745B-4516-BD19-3343C1924DAD}"/>
              </a:ext>
            </a:extLst>
          </p:cNvPr>
          <p:cNvSpPr/>
          <p:nvPr/>
        </p:nvSpPr>
        <p:spPr>
          <a:xfrm>
            <a:off x="461867" y="1747664"/>
            <a:ext cx="11272933" cy="707886"/>
          </a:xfrm>
          <a:prstGeom prst="rect">
            <a:avLst/>
          </a:prstGeom>
        </p:spPr>
        <p:txBody>
          <a:bodyPr wrap="square">
            <a:spAutoFit/>
          </a:bodyPr>
          <a:lstStyle/>
          <a:p>
            <a:r>
              <a:rPr lang="en-US" sz="2000" b="1" dirty="0">
                <a:solidFill>
                  <a:srgbClr val="000000"/>
                </a:solidFill>
                <a:latin typeface="Calibri" panose="020F0502020204030204" pitchFamily="34" charset="0"/>
              </a:rPr>
              <a:t>There is no specific regulatory guidance from the EMA for the development of ASO’s</a:t>
            </a:r>
          </a:p>
          <a:p>
            <a:pPr marL="342900" indent="-342900">
              <a:buFont typeface="Arial" panose="020B0604020202020204" pitchFamily="34" charset="0"/>
              <a:buChar char="•"/>
            </a:pPr>
            <a:r>
              <a:rPr lang="en-US" sz="2000" dirty="0">
                <a:solidFill>
                  <a:srgbClr val="000000"/>
                </a:solidFill>
                <a:latin typeface="Calibri" panose="020F0502020204030204" pitchFamily="34" charset="0"/>
              </a:rPr>
              <a:t>Number of species</a:t>
            </a:r>
            <a:endParaRPr lang="en-US" sz="2400" dirty="0">
              <a:solidFill>
                <a:srgbClr val="000000"/>
              </a:solidFill>
              <a:latin typeface="Calibri" panose="020F0502020204030204" pitchFamily="34" charset="0"/>
            </a:endParaRPr>
          </a:p>
        </p:txBody>
      </p:sp>
      <p:graphicFrame>
        <p:nvGraphicFramePr>
          <p:cNvPr id="3" name="Tabel 2">
            <a:extLst>
              <a:ext uri="{FF2B5EF4-FFF2-40B4-BE49-F238E27FC236}">
                <a16:creationId xmlns:a16="http://schemas.microsoft.com/office/drawing/2014/main" id="{EADCC1B0-B005-D118-DA48-FA9CC5B39C74}"/>
              </a:ext>
            </a:extLst>
          </p:cNvPr>
          <p:cNvGraphicFramePr>
            <a:graphicFrameLocks noGrp="1"/>
          </p:cNvGraphicFramePr>
          <p:nvPr/>
        </p:nvGraphicFramePr>
        <p:xfrm>
          <a:off x="1797914" y="2548251"/>
          <a:ext cx="8128000" cy="424688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398221126"/>
                    </a:ext>
                  </a:extLst>
                </a:gridCol>
                <a:gridCol w="1625600">
                  <a:extLst>
                    <a:ext uri="{9D8B030D-6E8A-4147-A177-3AD203B41FA5}">
                      <a16:colId xmlns:a16="http://schemas.microsoft.com/office/drawing/2014/main" val="3733064504"/>
                    </a:ext>
                  </a:extLst>
                </a:gridCol>
                <a:gridCol w="1625600">
                  <a:extLst>
                    <a:ext uri="{9D8B030D-6E8A-4147-A177-3AD203B41FA5}">
                      <a16:colId xmlns:a16="http://schemas.microsoft.com/office/drawing/2014/main" val="1469214339"/>
                    </a:ext>
                  </a:extLst>
                </a:gridCol>
                <a:gridCol w="1350060">
                  <a:extLst>
                    <a:ext uri="{9D8B030D-6E8A-4147-A177-3AD203B41FA5}">
                      <a16:colId xmlns:a16="http://schemas.microsoft.com/office/drawing/2014/main" val="1151603558"/>
                    </a:ext>
                  </a:extLst>
                </a:gridCol>
                <a:gridCol w="1901140">
                  <a:extLst>
                    <a:ext uri="{9D8B030D-6E8A-4147-A177-3AD203B41FA5}">
                      <a16:colId xmlns:a16="http://schemas.microsoft.com/office/drawing/2014/main" val="38746297"/>
                    </a:ext>
                  </a:extLst>
                </a:gridCol>
              </a:tblGrid>
              <a:tr h="370840">
                <a:tc>
                  <a:txBody>
                    <a:bodyPr/>
                    <a:lstStyle/>
                    <a:p>
                      <a:endParaRPr lang="nl-NL"/>
                    </a:p>
                  </a:txBody>
                  <a:tcPr/>
                </a:tc>
                <a:tc>
                  <a:txBody>
                    <a:bodyPr/>
                    <a:lstStyle/>
                    <a:p>
                      <a:r>
                        <a:rPr lang="nl-NL" dirty="0"/>
                        <a:t>Relevant species</a:t>
                      </a:r>
                    </a:p>
                  </a:txBody>
                  <a:tcPr/>
                </a:tc>
                <a:tc>
                  <a:txBody>
                    <a:bodyPr/>
                    <a:lstStyle/>
                    <a:p>
                      <a:r>
                        <a:rPr lang="nl-NL" dirty="0"/>
                        <a:t>M3</a:t>
                      </a:r>
                    </a:p>
                  </a:txBody>
                  <a:tcPr/>
                </a:tc>
                <a:tc>
                  <a:txBody>
                    <a:bodyPr/>
                    <a:lstStyle/>
                    <a:p>
                      <a:r>
                        <a:rPr lang="nl-NL" dirty="0"/>
                        <a:t>ONT</a:t>
                      </a:r>
                    </a:p>
                  </a:txBody>
                  <a:tcPr/>
                </a:tc>
                <a:tc>
                  <a:txBody>
                    <a:bodyPr/>
                    <a:lstStyle/>
                    <a:p>
                      <a:r>
                        <a:rPr lang="nl-NL" dirty="0"/>
                        <a:t>S6</a:t>
                      </a:r>
                    </a:p>
                  </a:txBody>
                  <a:tcPr/>
                </a:tc>
                <a:extLst>
                  <a:ext uri="{0D108BD9-81ED-4DB2-BD59-A6C34878D82A}">
                    <a16:rowId xmlns:a16="http://schemas.microsoft.com/office/drawing/2014/main" val="4288598630"/>
                  </a:ext>
                </a:extLst>
              </a:tr>
              <a:tr h="370840">
                <a:tc>
                  <a:txBody>
                    <a:bodyPr/>
                    <a:lstStyle/>
                    <a:p>
                      <a:r>
                        <a:rPr lang="nl-NL" dirty="0"/>
                        <a:t>General </a:t>
                      </a:r>
                      <a:r>
                        <a:rPr lang="nl-NL" dirty="0" err="1"/>
                        <a:t>tox</a:t>
                      </a:r>
                      <a:endParaRPr lang="nl-NL" dirty="0"/>
                    </a:p>
                  </a:txBody>
                  <a:tcPr/>
                </a:tc>
                <a:tc>
                  <a:txBody>
                    <a:bodyPr/>
                    <a:lstStyle/>
                    <a:p>
                      <a:r>
                        <a:rPr lang="nl-NL" dirty="0"/>
                        <a:t>2 or more</a:t>
                      </a:r>
                    </a:p>
                  </a:txBody>
                  <a:tcPr/>
                </a:tc>
                <a:tc>
                  <a:txBody>
                    <a:bodyPr/>
                    <a:lstStyle/>
                    <a:p>
                      <a:r>
                        <a:rPr lang="nl-NL" dirty="0"/>
                        <a:t>2</a:t>
                      </a:r>
                    </a:p>
                  </a:txBody>
                  <a:tcPr/>
                </a:tc>
                <a:tc>
                  <a:txBody>
                    <a:bodyPr/>
                    <a:lstStyle/>
                    <a:p>
                      <a:r>
                        <a:rPr lang="nl-NL" dirty="0"/>
                        <a:t>2?</a:t>
                      </a:r>
                    </a:p>
                  </a:txBody>
                  <a:tcPr/>
                </a:tc>
                <a:tc>
                  <a:txBody>
                    <a:bodyPr/>
                    <a:lstStyle/>
                    <a:p>
                      <a:r>
                        <a:rPr lang="nl-NL" dirty="0"/>
                        <a:t>2 (1 short term)</a:t>
                      </a:r>
                    </a:p>
                  </a:txBody>
                  <a:tcPr/>
                </a:tc>
                <a:extLst>
                  <a:ext uri="{0D108BD9-81ED-4DB2-BD59-A6C34878D82A}">
                    <a16:rowId xmlns:a16="http://schemas.microsoft.com/office/drawing/2014/main" val="3950539840"/>
                  </a:ext>
                </a:extLst>
              </a:tr>
              <a:tr h="370840">
                <a:tc>
                  <a:txBody>
                    <a:bodyPr/>
                    <a:lstStyle/>
                    <a:p>
                      <a:endParaRPr lang="nl-NL"/>
                    </a:p>
                  </a:txBody>
                  <a:tcPr/>
                </a:tc>
                <a:tc>
                  <a:txBody>
                    <a:bodyPr/>
                    <a:lstStyle/>
                    <a:p>
                      <a:r>
                        <a:rPr lang="nl-NL" dirty="0"/>
                        <a:t>1</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 or 2?</a:t>
                      </a:r>
                    </a:p>
                  </a:txBody>
                  <a:tcPr/>
                </a:tc>
                <a:tc>
                  <a:txBody>
                    <a:bodyPr/>
                    <a:lstStyle/>
                    <a:p>
                      <a:r>
                        <a:rPr lang="nl-NL" dirty="0"/>
                        <a:t>1</a:t>
                      </a:r>
                    </a:p>
                  </a:txBody>
                  <a:tcPr/>
                </a:tc>
                <a:extLst>
                  <a:ext uri="{0D108BD9-81ED-4DB2-BD59-A6C34878D82A}">
                    <a16:rowId xmlns:a16="http://schemas.microsoft.com/office/drawing/2014/main" val="1542483427"/>
                  </a:ext>
                </a:extLst>
              </a:tr>
              <a:tr h="370840">
                <a:tc>
                  <a:txBody>
                    <a:bodyPr/>
                    <a:lstStyle/>
                    <a:p>
                      <a:endParaRPr lang="nl-NL"/>
                    </a:p>
                  </a:txBody>
                  <a:tcPr/>
                </a:tc>
                <a:tc>
                  <a:txBody>
                    <a:bodyPr/>
                    <a:lstStyle/>
                    <a:p>
                      <a:r>
                        <a:rPr lang="nl-NL" dirty="0"/>
                        <a:t>0</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with</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surrogate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tc>
                <a:tc>
                  <a:txBody>
                    <a:bodyPr/>
                    <a:lstStyle/>
                    <a:p>
                      <a:r>
                        <a:rPr lang="nl-NL" dirty="0"/>
                        <a:t>1 </a:t>
                      </a:r>
                      <a:r>
                        <a:rPr lang="nl-NL" dirty="0" err="1"/>
                        <a:t>with</a:t>
                      </a:r>
                      <a:r>
                        <a:rPr lang="nl-NL" dirty="0"/>
                        <a:t> </a:t>
                      </a:r>
                      <a:r>
                        <a:rPr lang="nl-NL" dirty="0" err="1"/>
                        <a:t>surrogate</a:t>
                      </a:r>
                      <a:endParaRPr lang="nl-NL" dirty="0"/>
                    </a:p>
                  </a:txBody>
                  <a:tcPr/>
                </a:tc>
                <a:extLst>
                  <a:ext uri="{0D108BD9-81ED-4DB2-BD59-A6C34878D82A}">
                    <a16:rowId xmlns:a16="http://schemas.microsoft.com/office/drawing/2014/main" val="1364637665"/>
                  </a:ext>
                </a:extLst>
              </a:tr>
              <a:tr h="370840">
                <a:tc>
                  <a:txBody>
                    <a:bodyPr/>
                    <a:lstStyle/>
                    <a:p>
                      <a:r>
                        <a:rPr lang="nl-NL" dirty="0" err="1"/>
                        <a:t>Reproductive</a:t>
                      </a:r>
                      <a:endParaRPr lang="nl-NL" dirty="0"/>
                    </a:p>
                  </a:txBody>
                  <a:tcPr/>
                </a:tc>
                <a:tc>
                  <a:txBody>
                    <a:bodyPr/>
                    <a:lstStyle/>
                    <a:p>
                      <a:r>
                        <a:rPr lang="nl-NL" dirty="0"/>
                        <a:t>2 or more</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a:t>2</a:t>
                      </a:r>
                    </a:p>
                  </a:txBody>
                  <a:tcPr/>
                </a:tc>
                <a:extLst>
                  <a:ext uri="{0D108BD9-81ED-4DB2-BD59-A6C34878D82A}">
                    <a16:rowId xmlns:a16="http://schemas.microsoft.com/office/drawing/2014/main" val="2282324335"/>
                  </a:ext>
                </a:extLst>
              </a:tr>
              <a:tr h="370840">
                <a:tc>
                  <a:txBody>
                    <a:bodyPr/>
                    <a:lstStyle/>
                    <a:p>
                      <a:endParaRPr lang="nl-NL" dirty="0"/>
                    </a:p>
                  </a:txBody>
                  <a:tcPr/>
                </a:tc>
                <a:tc>
                  <a:txBody>
                    <a:bodyPr/>
                    <a:lstStyle/>
                    <a:p>
                      <a:r>
                        <a:rPr lang="nl-NL" dirty="0"/>
                        <a:t>1</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a:t>1</a:t>
                      </a:r>
                    </a:p>
                  </a:txBody>
                  <a:tcPr/>
                </a:tc>
                <a:extLst>
                  <a:ext uri="{0D108BD9-81ED-4DB2-BD59-A6C34878D82A}">
                    <a16:rowId xmlns:a16="http://schemas.microsoft.com/office/drawing/2014/main" val="3294103345"/>
                  </a:ext>
                </a:extLst>
              </a:tr>
              <a:tr h="370840">
                <a:tc>
                  <a:txBody>
                    <a:bodyPr/>
                    <a:lstStyle/>
                    <a:p>
                      <a:endParaRPr lang="nl-NL" dirty="0"/>
                    </a:p>
                  </a:txBody>
                  <a:tcPr/>
                </a:tc>
                <a:tc>
                  <a:txBody>
                    <a:bodyPr/>
                    <a:lstStyle/>
                    <a:p>
                      <a:r>
                        <a:rPr lang="nl-NL" dirty="0"/>
                        <a:t>0</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1 </a:t>
                      </a:r>
                      <a:r>
                        <a:rPr lang="nl-NL" dirty="0" err="1"/>
                        <a:t>with</a:t>
                      </a:r>
                      <a:r>
                        <a:rPr lang="nl-NL" dirty="0"/>
                        <a:t> </a:t>
                      </a:r>
                      <a:r>
                        <a:rPr lang="nl-NL" dirty="0" err="1"/>
                        <a:t>surrogate</a:t>
                      </a:r>
                      <a:endParaRPr lang="nl-NL" dirty="0"/>
                    </a:p>
                  </a:txBody>
                  <a:tcPr/>
                </a:tc>
                <a:extLst>
                  <a:ext uri="{0D108BD9-81ED-4DB2-BD59-A6C34878D82A}">
                    <a16:rowId xmlns:a16="http://schemas.microsoft.com/office/drawing/2014/main" val="578132463"/>
                  </a:ext>
                </a:extLst>
              </a:tr>
              <a:tr h="370840">
                <a:tc>
                  <a:txBody>
                    <a:bodyPr/>
                    <a:lstStyle/>
                    <a:p>
                      <a:r>
                        <a:rPr lang="nl-NL" dirty="0" err="1"/>
                        <a:t>Carcinogenicity</a:t>
                      </a:r>
                      <a:endParaRPr lang="nl-NL" dirty="0"/>
                    </a:p>
                  </a:txBody>
                  <a:tcPr/>
                </a:tc>
                <a:tc>
                  <a:txBody>
                    <a:bodyPr/>
                    <a:lstStyle/>
                    <a:p>
                      <a:r>
                        <a:rPr lang="nl-NL" dirty="0"/>
                        <a:t>2 or more</a:t>
                      </a:r>
                    </a:p>
                  </a:txBody>
                  <a:tcPr/>
                </a:tc>
                <a:tc>
                  <a:txBody>
                    <a:bodyPr/>
                    <a:lstStyle/>
                    <a:p>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err="1"/>
                        <a:t>WoE</a:t>
                      </a:r>
                      <a:endParaRPr lang="nl-NL" dirty="0"/>
                    </a:p>
                  </a:txBody>
                  <a:tcPr/>
                </a:tc>
                <a:extLst>
                  <a:ext uri="{0D108BD9-81ED-4DB2-BD59-A6C34878D82A}">
                    <a16:rowId xmlns:a16="http://schemas.microsoft.com/office/drawing/2014/main" val="3382026779"/>
                  </a:ext>
                </a:extLst>
              </a:tr>
              <a:tr h="370840">
                <a:tc>
                  <a:txBody>
                    <a:bodyPr/>
                    <a:lstStyle/>
                    <a:p>
                      <a:endParaRPr lang="nl-NL" dirty="0"/>
                    </a:p>
                  </a:txBody>
                  <a:tcPr/>
                </a:tc>
                <a:tc>
                  <a:txBody>
                    <a:bodyPr/>
                    <a:lstStyle/>
                    <a:p>
                      <a:r>
                        <a:rPr lang="nl-NL"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err="1"/>
                        <a:t>WoE</a:t>
                      </a:r>
                      <a:endParaRPr lang="nl-NL" dirty="0"/>
                    </a:p>
                  </a:txBody>
                  <a:tcPr/>
                </a:tc>
                <a:extLst>
                  <a:ext uri="{0D108BD9-81ED-4DB2-BD59-A6C34878D82A}">
                    <a16:rowId xmlns:a16="http://schemas.microsoft.com/office/drawing/2014/main" val="3270080411"/>
                  </a:ext>
                </a:extLst>
              </a:tr>
              <a:tr h="370840">
                <a:tc>
                  <a:txBody>
                    <a:bodyPr/>
                    <a:lstStyle/>
                    <a:p>
                      <a:endParaRPr lang="nl-NL"/>
                    </a:p>
                  </a:txBody>
                  <a:tcPr/>
                </a:tc>
                <a:tc>
                  <a:txBody>
                    <a:bodyPr/>
                    <a:lstStyle/>
                    <a:p>
                      <a:r>
                        <a:rPr lang="nl-NL"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tc>
                <a:tc>
                  <a:txBody>
                    <a:bodyPr/>
                    <a:lstStyle/>
                    <a:p>
                      <a:r>
                        <a:rPr lang="nl-NL" dirty="0" err="1"/>
                        <a:t>WoE</a:t>
                      </a:r>
                      <a:endParaRPr lang="nl-NL" dirty="0"/>
                    </a:p>
                  </a:txBody>
                  <a:tcPr/>
                </a:tc>
                <a:extLst>
                  <a:ext uri="{0D108BD9-81ED-4DB2-BD59-A6C34878D82A}">
                    <a16:rowId xmlns:a16="http://schemas.microsoft.com/office/drawing/2014/main" val="3393076194"/>
                  </a:ext>
                </a:extLst>
              </a:tr>
            </a:tbl>
          </a:graphicData>
        </a:graphic>
      </p:graphicFrame>
    </p:spTree>
    <p:extLst>
      <p:ext uri="{BB962C8B-B14F-4D97-AF65-F5344CB8AC3E}">
        <p14:creationId xmlns:p14="http://schemas.microsoft.com/office/powerpoint/2010/main" val="370271296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DDECA865-D2ED-4F9A-8C7D-A545E65A9269}"/>
              </a:ext>
            </a:extLst>
          </p:cNvPr>
          <p:cNvSpPr>
            <a:spLocks noGrp="1"/>
          </p:cNvSpPr>
          <p:nvPr>
            <p:ph type="sldNum" sz="quarter" idx="4"/>
          </p:nvPr>
        </p:nvSpPr>
        <p:spPr/>
        <p:txBody>
          <a:bodyPr/>
          <a:lstStyle/>
          <a:p>
            <a:fld id="{A723241F-5B6B-4100-BE5A-F21894325AA6}" type="slidenum">
              <a:rPr lang="nl-NL" smtClean="0"/>
              <a:pPr/>
              <a:t>101</a:t>
            </a:fld>
            <a:endParaRPr lang="nl-NL" dirty="0"/>
          </a:p>
        </p:txBody>
      </p:sp>
      <p:sp>
        <p:nvSpPr>
          <p:cNvPr id="7" name="TextBox 3">
            <a:extLst>
              <a:ext uri="{FF2B5EF4-FFF2-40B4-BE49-F238E27FC236}">
                <a16:creationId xmlns:a16="http://schemas.microsoft.com/office/drawing/2014/main" id="{390194BB-38B3-40C3-AD23-1F8B74B7DE88}"/>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GB" sz="2800" b="1" dirty="0">
                <a:solidFill>
                  <a:schemeClr val="bg1"/>
                </a:solidFill>
                <a:latin typeface="Verdana" panose="020B0604030504040204" pitchFamily="34" charset="0"/>
                <a:ea typeface="Verdana" panose="020B0604030504040204" pitchFamily="34" charset="0"/>
              </a:rPr>
              <a:t>Points for discussion</a:t>
            </a:r>
            <a:endParaRPr lang="en-GB" sz="2400" b="1" dirty="0">
              <a:solidFill>
                <a:schemeClr val="bg1"/>
              </a:solidFill>
              <a:latin typeface="Verdana" panose="020B0604030504040204" pitchFamily="34" charset="0"/>
              <a:ea typeface="Verdana" panose="020B0604030504040204" pitchFamily="34" charset="0"/>
            </a:endParaRPr>
          </a:p>
        </p:txBody>
      </p:sp>
      <p:sp>
        <p:nvSpPr>
          <p:cNvPr id="6" name="Rechthoek 5">
            <a:extLst>
              <a:ext uri="{FF2B5EF4-FFF2-40B4-BE49-F238E27FC236}">
                <a16:creationId xmlns:a16="http://schemas.microsoft.com/office/drawing/2014/main" id="{C9E5ED5A-745B-4516-BD19-3343C1924DAD}"/>
              </a:ext>
            </a:extLst>
          </p:cNvPr>
          <p:cNvSpPr/>
          <p:nvPr/>
        </p:nvSpPr>
        <p:spPr>
          <a:xfrm>
            <a:off x="838800" y="1747664"/>
            <a:ext cx="10896000" cy="4031873"/>
          </a:xfrm>
          <a:prstGeom prst="rect">
            <a:avLst/>
          </a:prstGeom>
        </p:spPr>
        <p:txBody>
          <a:bodyPr wrap="square">
            <a:spAutoFit/>
          </a:bodyPr>
          <a:lstStyle/>
          <a:p>
            <a:pPr marL="358775" indent="-358775">
              <a:buFont typeface="Arial" panose="020B0604020202020204" pitchFamily="34" charset="0"/>
              <a:buChar char="•"/>
            </a:pPr>
            <a:r>
              <a:rPr lang="en-US" sz="2000" dirty="0">
                <a:solidFill>
                  <a:srgbClr val="000000"/>
                </a:solidFill>
                <a:latin typeface="Calibri" panose="020F0502020204030204" pitchFamily="34" charset="0"/>
              </a:rPr>
              <a:t>Need for 2 species for general and reproduction toxicology studies</a:t>
            </a:r>
          </a:p>
          <a:p>
            <a:pPr marL="358775" indent="-358775">
              <a:buFont typeface="Arial" panose="020B0604020202020204" pitchFamily="34" charset="0"/>
              <a:buChar char="•"/>
            </a:pPr>
            <a:r>
              <a:rPr lang="en-US" sz="2000" dirty="0">
                <a:solidFill>
                  <a:srgbClr val="000000"/>
                </a:solidFill>
                <a:latin typeface="Calibri" panose="020F0502020204030204" pitchFamily="34" charset="0"/>
              </a:rPr>
              <a:t>Use of surrogate molecules</a:t>
            </a:r>
          </a:p>
          <a:p>
            <a:pPr marL="358775" indent="-358775">
              <a:buFont typeface="Arial" panose="020B0604020202020204" pitchFamily="34" charset="0"/>
              <a:buChar char="•"/>
            </a:pPr>
            <a:r>
              <a:rPr lang="en-US" sz="2000" dirty="0">
                <a:solidFill>
                  <a:srgbClr val="000000"/>
                </a:solidFill>
                <a:latin typeface="Calibri" panose="020F0502020204030204" pitchFamily="34" charset="0"/>
              </a:rPr>
              <a:t>Need for carcinogenicity studies</a:t>
            </a:r>
          </a:p>
          <a:p>
            <a:endParaRPr lang="en-US" sz="2000" dirty="0">
              <a:solidFill>
                <a:srgbClr val="000000"/>
              </a:solidFill>
              <a:latin typeface="Calibri" panose="020F0502020204030204" pitchFamily="34" charset="0"/>
            </a:endParaRPr>
          </a:p>
          <a:p>
            <a:pPr marL="342900" indent="-342900">
              <a:buFont typeface="Arial" panose="020B0604020202020204" pitchFamily="34" charset="0"/>
              <a:buChar char="•"/>
            </a:pPr>
            <a:r>
              <a:rPr lang="en-US" sz="2000" dirty="0">
                <a:solidFill>
                  <a:srgbClr val="000000"/>
                </a:solidFill>
                <a:latin typeface="Calibri" panose="020F0502020204030204" pitchFamily="34" charset="0"/>
              </a:rPr>
              <a:t>Make use of data from similar products</a:t>
            </a:r>
          </a:p>
          <a:p>
            <a:pPr marL="800100" lvl="1" indent="-342900">
              <a:buFont typeface="Courier New" panose="02070309020205020404" pitchFamily="49" charset="0"/>
              <a:buChar char="o"/>
            </a:pPr>
            <a:r>
              <a:rPr lang="en-US" sz="2000" dirty="0">
                <a:solidFill>
                  <a:srgbClr val="000000"/>
                </a:solidFill>
                <a:latin typeface="Calibri" panose="020F0502020204030204" pitchFamily="34" charset="0"/>
              </a:rPr>
              <a:t>But what is similar? Many different combinations of sugar/backbone/base modifications, linkers and conjugates are possible.</a:t>
            </a:r>
          </a:p>
          <a:p>
            <a:pPr marL="800100" lvl="1" indent="-342900">
              <a:buFont typeface="Courier New" panose="02070309020205020404" pitchFamily="49" charset="0"/>
              <a:buChar char="o"/>
            </a:pPr>
            <a:r>
              <a:rPr lang="en-US" sz="2000" dirty="0">
                <a:solidFill>
                  <a:srgbClr val="000000"/>
                </a:solidFill>
                <a:latin typeface="Calibri" panose="020F0502020204030204" pitchFamily="34" charset="0"/>
              </a:rPr>
              <a:t>Nonclinical Safety Assessment of Oligonucleotide-based Therapeutics – </a:t>
            </a:r>
            <a:r>
              <a:rPr lang="en-US" sz="2000" b="1" dirty="0">
                <a:solidFill>
                  <a:srgbClr val="000000"/>
                </a:solidFill>
                <a:latin typeface="Calibri" panose="020F0502020204030204" pitchFamily="34" charset="0"/>
              </a:rPr>
              <a:t>ICH S13</a:t>
            </a:r>
          </a:p>
          <a:p>
            <a:endParaRPr lang="en-US" sz="2400" dirty="0">
              <a:solidFill>
                <a:srgbClr val="000000"/>
              </a:solidFill>
              <a:latin typeface="Calibri" panose="020F0502020204030204" pitchFamily="34" charset="0"/>
            </a:endParaRPr>
          </a:p>
          <a:p>
            <a:endParaRPr lang="en-US" sz="2400" dirty="0">
              <a:solidFill>
                <a:srgbClr val="000000"/>
              </a:solidFill>
              <a:latin typeface="Calibri" panose="020F0502020204030204" pitchFamily="34" charset="0"/>
            </a:endParaRPr>
          </a:p>
          <a:p>
            <a:pPr marL="342900" indent="-342900">
              <a:buFont typeface="Arial" panose="020B0604020202020204" pitchFamily="34" charset="0"/>
              <a:buChar char="•"/>
            </a:pPr>
            <a:endParaRPr lang="en-US" sz="2400" dirty="0">
              <a:solidFill>
                <a:srgbClr val="000000"/>
              </a:solidFill>
              <a:latin typeface="Calibri" panose="020F0502020204030204" pitchFamily="34" charset="0"/>
            </a:endParaRPr>
          </a:p>
          <a:p>
            <a:pPr marL="342900" indent="-342900">
              <a:buFont typeface="Arial" panose="020B0604020202020204" pitchFamily="34" charset="0"/>
              <a:buChar char="•"/>
            </a:pPr>
            <a:endParaRPr lang="en-US" sz="24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145106889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40353ED8-A582-4FC6-9C94-89325FAF5B4C}"/>
              </a:ext>
            </a:extLst>
          </p:cNvPr>
          <p:cNvSpPr>
            <a:spLocks noGrp="1"/>
          </p:cNvSpPr>
          <p:nvPr>
            <p:ph type="sldNum" sz="quarter" idx="4"/>
          </p:nvPr>
        </p:nvSpPr>
        <p:spPr/>
        <p:txBody>
          <a:bodyPr/>
          <a:lstStyle/>
          <a:p>
            <a:fld id="{A723241F-5B6B-4100-BE5A-F21894325AA6}" type="slidenum">
              <a:rPr lang="nl-NL" smtClean="0"/>
              <a:pPr/>
              <a:t>102</a:t>
            </a:fld>
            <a:endParaRPr lang="nl-NL" dirty="0"/>
          </a:p>
        </p:txBody>
      </p:sp>
      <p:sp>
        <p:nvSpPr>
          <p:cNvPr id="13" name="TextBox 3">
            <a:extLst>
              <a:ext uri="{FF2B5EF4-FFF2-40B4-BE49-F238E27FC236}">
                <a16:creationId xmlns:a16="http://schemas.microsoft.com/office/drawing/2014/main" id="{2485D5C8-32B5-4FED-B1E7-557E9DE4F76F}"/>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US" sz="2800" b="1" dirty="0">
                <a:solidFill>
                  <a:schemeClr val="bg1"/>
                </a:solidFill>
                <a:latin typeface="Verdana" panose="020B0604030504040204" pitchFamily="34" charset="0"/>
                <a:ea typeface="Verdana" panose="020B0604030504040204" pitchFamily="34" charset="0"/>
              </a:rPr>
              <a:t>Approved ASOs</a:t>
            </a:r>
          </a:p>
        </p:txBody>
      </p:sp>
      <p:sp>
        <p:nvSpPr>
          <p:cNvPr id="51" name="Tijdelijke aanduiding voor inhoud 2">
            <a:extLst>
              <a:ext uri="{FF2B5EF4-FFF2-40B4-BE49-F238E27FC236}">
                <a16:creationId xmlns:a16="http://schemas.microsoft.com/office/drawing/2014/main" id="{368DBE3A-4A8E-4BC7-AD7D-FBD3C209E1A8}"/>
              </a:ext>
            </a:extLst>
          </p:cNvPr>
          <p:cNvSpPr>
            <a:spLocks noGrp="1"/>
          </p:cNvSpPr>
          <p:nvPr>
            <p:ph idx="1"/>
          </p:nvPr>
        </p:nvSpPr>
        <p:spPr>
          <a:xfrm>
            <a:off x="944607" y="1801859"/>
            <a:ext cx="8839473" cy="4313192"/>
          </a:xfrm>
        </p:spPr>
        <p:txBody>
          <a:bodyPr/>
          <a:lstStyle/>
          <a:p>
            <a:pPr marL="342900" indent="-342900">
              <a:buFont typeface="Arial" panose="020B0604020202020204" pitchFamily="34" charset="0"/>
              <a:buChar char="•"/>
            </a:pPr>
            <a:r>
              <a:rPr lang="en-GB" sz="2000" dirty="0">
                <a:solidFill>
                  <a:schemeClr val="tx1"/>
                </a:solidFill>
              </a:rPr>
              <a:t>Experience with therapeutic oligonucleotides</a:t>
            </a:r>
            <a:endParaRPr lang="en-GB" sz="2000" dirty="0"/>
          </a:p>
          <a:p>
            <a:pPr marL="812800" lvl="5" indent="-368300">
              <a:buClrTx/>
              <a:buFont typeface="Courier New" panose="02070309020205020404" pitchFamily="49" charset="0"/>
              <a:buChar char="o"/>
            </a:pPr>
            <a:r>
              <a:rPr lang="en-GB" sz="2000" dirty="0"/>
              <a:t>Mainly antisense oligonucleotides</a:t>
            </a:r>
          </a:p>
          <a:p>
            <a:pPr marL="812800" lvl="5" indent="-368300">
              <a:buClrTx/>
              <a:buFont typeface="Courier New" panose="02070309020205020404" pitchFamily="49" charset="0"/>
              <a:buChar char="o"/>
            </a:pPr>
            <a:r>
              <a:rPr lang="en-GB" sz="2000" dirty="0"/>
              <a:t>Very limited siRNAs</a:t>
            </a:r>
          </a:p>
          <a:p>
            <a:pPr marL="1177200" lvl="6" indent="-342900">
              <a:buFont typeface="System Font Regular"/>
              <a:buChar char="-"/>
            </a:pPr>
            <a:endParaRPr lang="en-GB" sz="2000" dirty="0"/>
          </a:p>
          <a:p>
            <a:pPr marL="342900" lvl="1" indent="-342900">
              <a:buFont typeface="Arial" panose="020B0604020202020204" pitchFamily="34" charset="0"/>
              <a:buChar char="•"/>
            </a:pPr>
            <a:r>
              <a:rPr lang="en-GB" sz="2000" dirty="0">
                <a:solidFill>
                  <a:schemeClr val="tx1"/>
                </a:solidFill>
              </a:rPr>
              <a:t>What are they used for?</a:t>
            </a:r>
            <a:endParaRPr lang="en-GB" sz="2000" dirty="0"/>
          </a:p>
          <a:p>
            <a:pPr marL="720000" lvl="5" indent="-342900">
              <a:buClrTx/>
              <a:buFont typeface="Courier New" panose="02070309020205020404" pitchFamily="49" charset="0"/>
              <a:buChar char="o"/>
            </a:pPr>
            <a:r>
              <a:rPr lang="en-GB" sz="2000" dirty="0"/>
              <a:t>Currently primarily targeted at rare diseases (orphan diseases)</a:t>
            </a:r>
          </a:p>
          <a:p>
            <a:pPr marL="1168400" lvl="6" indent="-355600">
              <a:buFont typeface="Calibri" panose="020F0502020204030204" pitchFamily="34" charset="0"/>
              <a:buChar char="⁻"/>
            </a:pPr>
            <a:r>
              <a:rPr lang="en-GB" sz="2000" dirty="0"/>
              <a:t>Limited information on safety (and efficacy)</a:t>
            </a:r>
          </a:p>
          <a:p>
            <a:pPr marL="720000" lvl="5" indent="-342900">
              <a:buFont typeface="System Font Regular"/>
              <a:buChar char="-"/>
            </a:pPr>
            <a:endParaRPr lang="en-GB" sz="2400" dirty="0"/>
          </a:p>
          <a:p>
            <a:pPr marL="720000" lvl="5" indent="-342900">
              <a:buFont typeface="System Font Regular"/>
              <a:buChar char="-"/>
            </a:pPr>
            <a:endParaRPr lang="en-GB" sz="2400" dirty="0"/>
          </a:p>
          <a:p>
            <a:pPr lvl="1">
              <a:defRPr/>
            </a:pPr>
            <a:endParaRPr lang="en-GB" dirty="0">
              <a:solidFill>
                <a:schemeClr val="tx1"/>
              </a:solidFill>
            </a:endParaRPr>
          </a:p>
        </p:txBody>
      </p:sp>
    </p:spTree>
    <p:extLst>
      <p:ext uri="{BB962C8B-B14F-4D97-AF65-F5344CB8AC3E}">
        <p14:creationId xmlns:p14="http://schemas.microsoft.com/office/powerpoint/2010/main" val="42711636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40353ED8-A582-4FC6-9C94-89325FAF5B4C}"/>
              </a:ext>
            </a:extLst>
          </p:cNvPr>
          <p:cNvSpPr>
            <a:spLocks noGrp="1"/>
          </p:cNvSpPr>
          <p:nvPr>
            <p:ph type="sldNum" sz="quarter" idx="4"/>
          </p:nvPr>
        </p:nvSpPr>
        <p:spPr/>
        <p:txBody>
          <a:bodyPr/>
          <a:lstStyle/>
          <a:p>
            <a:fld id="{A723241F-5B6B-4100-BE5A-F21894325AA6}" type="slidenum">
              <a:rPr lang="nl-NL" smtClean="0"/>
              <a:pPr/>
              <a:t>103</a:t>
            </a:fld>
            <a:endParaRPr lang="nl-NL" dirty="0"/>
          </a:p>
        </p:txBody>
      </p:sp>
      <p:sp>
        <p:nvSpPr>
          <p:cNvPr id="13" name="TextBox 3">
            <a:extLst>
              <a:ext uri="{FF2B5EF4-FFF2-40B4-BE49-F238E27FC236}">
                <a16:creationId xmlns:a16="http://schemas.microsoft.com/office/drawing/2014/main" id="{2485D5C8-32B5-4FED-B1E7-557E9DE4F76F}"/>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US" sz="2800" b="1" dirty="0">
                <a:solidFill>
                  <a:schemeClr val="bg1"/>
                </a:solidFill>
                <a:latin typeface="Verdana" panose="020B0604030504040204" pitchFamily="34" charset="0"/>
                <a:ea typeface="Verdana" panose="020B0604030504040204" pitchFamily="34" charset="0"/>
              </a:rPr>
              <a:t>Several non-approved AONs</a:t>
            </a:r>
          </a:p>
        </p:txBody>
      </p:sp>
      <p:sp>
        <p:nvSpPr>
          <p:cNvPr id="7" name="Tijdelijke aanduiding voor inhoud 2">
            <a:extLst>
              <a:ext uri="{FF2B5EF4-FFF2-40B4-BE49-F238E27FC236}">
                <a16:creationId xmlns:a16="http://schemas.microsoft.com/office/drawing/2014/main" id="{5F5BE6F9-711F-432B-ADCE-BD8C0D5929C2}"/>
              </a:ext>
            </a:extLst>
          </p:cNvPr>
          <p:cNvSpPr>
            <a:spLocks noGrp="1"/>
          </p:cNvSpPr>
          <p:nvPr>
            <p:ph idx="1"/>
          </p:nvPr>
        </p:nvSpPr>
        <p:spPr>
          <a:xfrm>
            <a:off x="767625" y="1731100"/>
            <a:ext cx="7405097" cy="4466499"/>
          </a:xfrm>
        </p:spPr>
        <p:txBody>
          <a:bodyPr/>
          <a:lstStyle/>
          <a:p>
            <a:pPr marL="355600" lvl="3" indent="-355600"/>
            <a:r>
              <a:rPr lang="en-US" sz="2000" dirty="0"/>
              <a:t>Voluntary withdrawal</a:t>
            </a:r>
          </a:p>
          <a:p>
            <a:pPr marL="812800" lvl="4" indent="-368300">
              <a:buClrTx/>
              <a:buFont typeface="Courier New" panose="02070309020205020404" pitchFamily="49" charset="0"/>
              <a:buChar char="o"/>
            </a:pPr>
            <a:r>
              <a:rPr lang="en-US" sz="2000" dirty="0"/>
              <a:t>Commercial reasons</a:t>
            </a:r>
          </a:p>
          <a:p>
            <a:pPr marL="812800" lvl="4" indent="-368300">
              <a:buClrTx/>
              <a:buFont typeface="Courier New" panose="02070309020205020404" pitchFamily="49" charset="0"/>
              <a:buChar char="o"/>
            </a:pPr>
            <a:r>
              <a:rPr lang="en-US" sz="2000" dirty="0"/>
              <a:t>Unable to address concerns during MAA</a:t>
            </a:r>
            <a:endParaRPr lang="nl-NL" sz="2000" dirty="0"/>
          </a:p>
          <a:p>
            <a:pPr marL="355600" lvl="3" indent="-355600"/>
            <a:r>
              <a:rPr lang="en-US" sz="2000" dirty="0"/>
              <a:t>Negative benefit risk ratio</a:t>
            </a:r>
          </a:p>
          <a:p>
            <a:pPr marL="812800" lvl="4" indent="-368300">
              <a:buClrTx/>
              <a:buFont typeface="Courier New" panose="02070309020205020404" pitchFamily="49" charset="0"/>
              <a:buChar char="o"/>
            </a:pPr>
            <a:r>
              <a:rPr lang="en-US" sz="2000" dirty="0"/>
              <a:t>Challenges in assessment of the benefit risk ratio</a:t>
            </a:r>
          </a:p>
          <a:p>
            <a:pPr marL="1168400" lvl="5" indent="-355600">
              <a:buClrTx/>
              <a:buFont typeface="Calibri" panose="020F0502020204030204" pitchFamily="34" charset="0"/>
              <a:buChar char="⁻"/>
            </a:pPr>
            <a:r>
              <a:rPr lang="en-US" sz="2000" dirty="0"/>
              <a:t>Difference in approvals FDA and EMA</a:t>
            </a:r>
          </a:p>
          <a:p>
            <a:pPr marL="812800" lvl="4" indent="-368300">
              <a:buClrTx/>
              <a:buFont typeface="Courier New" panose="02070309020205020404" pitchFamily="49" charset="0"/>
              <a:buChar char="o"/>
            </a:pPr>
            <a:r>
              <a:rPr lang="en-US" sz="2000" dirty="0"/>
              <a:t>Uncertainty on efficacy</a:t>
            </a:r>
          </a:p>
          <a:p>
            <a:pPr marL="1168400" lvl="6" indent="-355600"/>
            <a:r>
              <a:rPr lang="en-US" sz="2000" dirty="0"/>
              <a:t>(very) limited data</a:t>
            </a:r>
          </a:p>
          <a:p>
            <a:pPr marL="1168400" lvl="6" indent="-355600"/>
            <a:r>
              <a:rPr lang="en-US" sz="2000" dirty="0"/>
              <a:t>Clinical implications</a:t>
            </a:r>
          </a:p>
          <a:p>
            <a:pPr marL="812800" lvl="4" indent="-368300">
              <a:buClrTx/>
              <a:buFont typeface="Courier New" panose="02070309020205020404" pitchFamily="49" charset="0"/>
              <a:buChar char="o"/>
            </a:pPr>
            <a:r>
              <a:rPr lang="en-US" sz="2000" dirty="0"/>
              <a:t>Uncertainty on safety</a:t>
            </a:r>
          </a:p>
          <a:p>
            <a:pPr marL="1168400" lvl="5" indent="-355600">
              <a:buClrTx/>
              <a:buFont typeface="Calibri" panose="020F0502020204030204" pitchFamily="34" charset="0"/>
              <a:buChar char="⁻"/>
            </a:pPr>
            <a:r>
              <a:rPr lang="en-US" sz="2000" dirty="0"/>
              <a:t>Limited data</a:t>
            </a:r>
          </a:p>
          <a:p>
            <a:pPr marL="1168400" lvl="5" indent="-355600">
              <a:buClrTx/>
              <a:buFont typeface="Calibri" panose="020F0502020204030204" pitchFamily="34" charset="0"/>
              <a:buChar char="⁻"/>
            </a:pPr>
            <a:r>
              <a:rPr lang="en-US" sz="2000" dirty="0"/>
              <a:t>Uncertain long term consequences</a:t>
            </a:r>
          </a:p>
          <a:p>
            <a:pPr marL="720000" lvl="5" indent="-342900">
              <a:buFont typeface="System Font Regular"/>
              <a:buChar char="-"/>
            </a:pPr>
            <a:endParaRPr lang="en-GB" sz="2000" dirty="0"/>
          </a:p>
          <a:p>
            <a:pPr marL="377100" lvl="5" indent="0">
              <a:buNone/>
            </a:pPr>
            <a:endParaRPr lang="en-GB" sz="2000" dirty="0"/>
          </a:p>
          <a:p>
            <a:r>
              <a:rPr lang="en-GB" dirty="0"/>
              <a:t>	</a:t>
            </a:r>
            <a:endParaRPr lang="nl-NL" dirty="0"/>
          </a:p>
        </p:txBody>
      </p:sp>
      <p:pic>
        <p:nvPicPr>
          <p:cNvPr id="8" name="Picture 2">
            <a:extLst>
              <a:ext uri="{FF2B5EF4-FFF2-40B4-BE49-F238E27FC236}">
                <a16:creationId xmlns:a16="http://schemas.microsoft.com/office/drawing/2014/main" id="{F29BBE88-2E2C-4741-A184-C76857BC3DF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40858" y="2951166"/>
            <a:ext cx="3285382" cy="2998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748672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40353ED8-A582-4FC6-9C94-89325FAF5B4C}"/>
              </a:ext>
            </a:extLst>
          </p:cNvPr>
          <p:cNvSpPr>
            <a:spLocks noGrp="1"/>
          </p:cNvSpPr>
          <p:nvPr>
            <p:ph type="sldNum" sz="quarter" idx="4"/>
          </p:nvPr>
        </p:nvSpPr>
        <p:spPr/>
        <p:txBody>
          <a:bodyPr/>
          <a:lstStyle/>
          <a:p>
            <a:fld id="{A723241F-5B6B-4100-BE5A-F21894325AA6}" type="slidenum">
              <a:rPr lang="nl-NL" smtClean="0"/>
              <a:pPr/>
              <a:t>104</a:t>
            </a:fld>
            <a:endParaRPr lang="nl-NL" dirty="0"/>
          </a:p>
        </p:txBody>
      </p:sp>
      <p:sp>
        <p:nvSpPr>
          <p:cNvPr id="13" name="TextBox 3">
            <a:extLst>
              <a:ext uri="{FF2B5EF4-FFF2-40B4-BE49-F238E27FC236}">
                <a16:creationId xmlns:a16="http://schemas.microsoft.com/office/drawing/2014/main" id="{2485D5C8-32B5-4FED-B1E7-557E9DE4F76F}"/>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US" sz="2800" b="1" dirty="0" err="1">
                <a:solidFill>
                  <a:schemeClr val="bg1"/>
                </a:solidFill>
                <a:latin typeface="Verdana" panose="020B0604030504040204" pitchFamily="34" charset="0"/>
                <a:ea typeface="Verdana" panose="020B0604030504040204" pitchFamily="34" charset="0"/>
              </a:rPr>
              <a:t>Kynamro</a:t>
            </a:r>
            <a:endParaRPr lang="en-US" sz="2800" b="1" dirty="0">
              <a:solidFill>
                <a:schemeClr val="bg1"/>
              </a:solidFill>
              <a:latin typeface="Verdana" panose="020B0604030504040204" pitchFamily="34" charset="0"/>
              <a:ea typeface="Verdana" panose="020B0604030504040204" pitchFamily="34" charset="0"/>
            </a:endParaRPr>
          </a:p>
        </p:txBody>
      </p:sp>
      <p:sp>
        <p:nvSpPr>
          <p:cNvPr id="9" name="Tijdelijke aanduiding voor inhoud 2">
            <a:extLst>
              <a:ext uri="{FF2B5EF4-FFF2-40B4-BE49-F238E27FC236}">
                <a16:creationId xmlns:a16="http://schemas.microsoft.com/office/drawing/2014/main" id="{7D4E5B5F-7211-49DD-B120-A4D917954C18}"/>
              </a:ext>
            </a:extLst>
          </p:cNvPr>
          <p:cNvSpPr>
            <a:spLocks noGrp="1"/>
          </p:cNvSpPr>
          <p:nvPr>
            <p:ph idx="1"/>
          </p:nvPr>
        </p:nvSpPr>
        <p:spPr>
          <a:xfrm>
            <a:off x="756739" y="1611358"/>
            <a:ext cx="7405097" cy="4336868"/>
          </a:xfrm>
        </p:spPr>
        <p:txBody>
          <a:bodyPr/>
          <a:lstStyle/>
          <a:p>
            <a:pPr marL="720000" lvl="5" indent="-342900">
              <a:buFont typeface="System Font Regular"/>
              <a:buChar char="-"/>
            </a:pPr>
            <a:endParaRPr lang="en-GB" sz="2000" dirty="0"/>
          </a:p>
          <a:p>
            <a:pPr marL="342900" indent="-342900">
              <a:buFont typeface="Arial" panose="020B0604020202020204" pitchFamily="34" charset="0"/>
              <a:buChar char="•"/>
            </a:pPr>
            <a:r>
              <a:rPr lang="en-GB" sz="2000" dirty="0" err="1"/>
              <a:t>Mipomersen</a:t>
            </a:r>
            <a:endParaRPr lang="en-GB" sz="2000" dirty="0"/>
          </a:p>
          <a:p>
            <a:pPr marL="812800" lvl="5" indent="-368300">
              <a:buClrTx/>
              <a:buFont typeface="Courier New" panose="02070309020205020404" pitchFamily="49" charset="0"/>
              <a:buChar char="o"/>
            </a:pPr>
            <a:r>
              <a:rPr lang="en-US" sz="2000" dirty="0"/>
              <a:t>Homozygous familial hypercholesterolemia</a:t>
            </a:r>
          </a:p>
          <a:p>
            <a:pPr marL="812800" lvl="5" indent="-368300">
              <a:buClrTx/>
              <a:buFont typeface="Courier New" panose="02070309020205020404" pitchFamily="49" charset="0"/>
              <a:buChar char="o"/>
            </a:pPr>
            <a:r>
              <a:rPr lang="en-US" sz="2000" dirty="0"/>
              <a:t>2013 refused by EMA</a:t>
            </a:r>
          </a:p>
          <a:p>
            <a:pPr marL="812800" lvl="5" indent="-368300">
              <a:buClrTx/>
              <a:buFont typeface="Courier New" panose="02070309020205020404" pitchFamily="49" charset="0"/>
              <a:buChar char="o"/>
            </a:pPr>
            <a:r>
              <a:rPr lang="en-US" sz="2000" dirty="0"/>
              <a:t>Reasons for refusal</a:t>
            </a:r>
          </a:p>
          <a:p>
            <a:pPr marL="1176338" lvl="6" indent="-363538">
              <a:buFont typeface="System Font Regular"/>
              <a:buChar char="-"/>
            </a:pPr>
            <a:r>
              <a:rPr lang="en-US" sz="2000" dirty="0"/>
              <a:t>High proportion of discontinuations mainly due to side effects</a:t>
            </a:r>
          </a:p>
          <a:p>
            <a:pPr marL="1176338" lvl="6" indent="-363538">
              <a:buFont typeface="System Font Regular"/>
              <a:buChar char="-"/>
            </a:pPr>
            <a:r>
              <a:rPr lang="en-US" sz="2000" dirty="0"/>
              <a:t>Potential consequences of liver fat build up and increased enzyme elevations without sufficient measures to mitigate this potential risk</a:t>
            </a:r>
          </a:p>
          <a:p>
            <a:pPr marL="1176338" lvl="6" indent="-363538">
              <a:buFont typeface="System Font Regular"/>
              <a:buChar char="-"/>
            </a:pPr>
            <a:r>
              <a:rPr lang="en-US" sz="2000" dirty="0"/>
              <a:t>More cardiovascular events</a:t>
            </a:r>
          </a:p>
          <a:p>
            <a:pPr marL="377100" lvl="5" indent="0">
              <a:buNone/>
            </a:pPr>
            <a:endParaRPr lang="en-GB" sz="2000" dirty="0"/>
          </a:p>
          <a:p>
            <a:r>
              <a:rPr lang="en-GB" dirty="0"/>
              <a:t>	</a:t>
            </a:r>
            <a:endParaRPr lang="nl-NL" dirty="0"/>
          </a:p>
        </p:txBody>
      </p:sp>
      <p:pic>
        <p:nvPicPr>
          <p:cNvPr id="11" name="Picture 2">
            <a:extLst>
              <a:ext uri="{FF2B5EF4-FFF2-40B4-BE49-F238E27FC236}">
                <a16:creationId xmlns:a16="http://schemas.microsoft.com/office/drawing/2014/main" id="{A75F166B-7E91-4C82-A041-F894363138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8503172" y="4536905"/>
            <a:ext cx="3384028" cy="2275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9278877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40353ED8-A582-4FC6-9C94-89325FAF5B4C}"/>
              </a:ext>
            </a:extLst>
          </p:cNvPr>
          <p:cNvSpPr>
            <a:spLocks noGrp="1"/>
          </p:cNvSpPr>
          <p:nvPr>
            <p:ph type="sldNum" sz="quarter" idx="4"/>
          </p:nvPr>
        </p:nvSpPr>
        <p:spPr/>
        <p:txBody>
          <a:bodyPr/>
          <a:lstStyle/>
          <a:p>
            <a:fld id="{A723241F-5B6B-4100-BE5A-F21894325AA6}" type="slidenum">
              <a:rPr lang="nl-NL" smtClean="0"/>
              <a:pPr/>
              <a:t>105</a:t>
            </a:fld>
            <a:endParaRPr lang="nl-NL" dirty="0"/>
          </a:p>
        </p:txBody>
      </p:sp>
      <p:sp>
        <p:nvSpPr>
          <p:cNvPr id="13" name="TextBox 3">
            <a:extLst>
              <a:ext uri="{FF2B5EF4-FFF2-40B4-BE49-F238E27FC236}">
                <a16:creationId xmlns:a16="http://schemas.microsoft.com/office/drawing/2014/main" id="{2485D5C8-32B5-4FED-B1E7-557E9DE4F76F}"/>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US" sz="2800" b="1" dirty="0" err="1">
                <a:solidFill>
                  <a:schemeClr val="bg1"/>
                </a:solidFill>
                <a:latin typeface="Verdana" panose="020B0604030504040204" pitchFamily="34" charset="0"/>
                <a:ea typeface="Verdana" panose="020B0604030504040204" pitchFamily="34" charset="0"/>
              </a:rPr>
              <a:t>Exondys</a:t>
            </a:r>
            <a:endParaRPr lang="en-US" sz="2800" b="1" dirty="0">
              <a:solidFill>
                <a:schemeClr val="bg1"/>
              </a:solidFill>
              <a:latin typeface="Verdana" panose="020B0604030504040204" pitchFamily="34" charset="0"/>
              <a:ea typeface="Verdana" panose="020B0604030504040204" pitchFamily="34" charset="0"/>
            </a:endParaRPr>
          </a:p>
        </p:txBody>
      </p:sp>
      <p:sp>
        <p:nvSpPr>
          <p:cNvPr id="8" name="Tijdelijke aanduiding voor inhoud 2">
            <a:extLst>
              <a:ext uri="{FF2B5EF4-FFF2-40B4-BE49-F238E27FC236}">
                <a16:creationId xmlns:a16="http://schemas.microsoft.com/office/drawing/2014/main" id="{55E550C9-339B-4672-8F89-A3707A8B841F}"/>
              </a:ext>
            </a:extLst>
          </p:cNvPr>
          <p:cNvSpPr>
            <a:spLocks noGrp="1"/>
          </p:cNvSpPr>
          <p:nvPr>
            <p:ph idx="1"/>
          </p:nvPr>
        </p:nvSpPr>
        <p:spPr>
          <a:xfrm>
            <a:off x="767625" y="1731101"/>
            <a:ext cx="7405097" cy="4336868"/>
          </a:xfrm>
        </p:spPr>
        <p:txBody>
          <a:bodyPr/>
          <a:lstStyle/>
          <a:p>
            <a:pPr marL="342900" indent="-342900">
              <a:buFont typeface="Arial" panose="020B0604020202020204" pitchFamily="34" charset="0"/>
              <a:buChar char="•"/>
            </a:pPr>
            <a:r>
              <a:rPr lang="en-GB" sz="2000" dirty="0" err="1"/>
              <a:t>Eteplirsen</a:t>
            </a:r>
            <a:endParaRPr lang="nl-NL" sz="2000" dirty="0"/>
          </a:p>
          <a:p>
            <a:pPr marL="812800" lvl="5" indent="-368300">
              <a:buClrTx/>
              <a:buFont typeface="Courier New" panose="02070309020205020404" pitchFamily="49" charset="0"/>
              <a:buChar char="o"/>
            </a:pPr>
            <a:r>
              <a:rPr lang="en-US" sz="2000" dirty="0"/>
              <a:t>Duchenne muscular dystrophy </a:t>
            </a:r>
          </a:p>
          <a:p>
            <a:pPr marL="812800" lvl="5" indent="-368300">
              <a:buClrTx/>
              <a:buFont typeface="Courier New" panose="02070309020205020404" pitchFamily="49" charset="0"/>
              <a:buChar char="o"/>
            </a:pPr>
            <a:r>
              <a:rPr lang="nl-NL" sz="2000" dirty="0"/>
              <a:t>2018 </a:t>
            </a:r>
            <a:r>
              <a:rPr lang="nl-NL" sz="2000" dirty="0" err="1"/>
              <a:t>refused</a:t>
            </a:r>
            <a:r>
              <a:rPr lang="nl-NL" sz="2000" dirty="0"/>
              <a:t> </a:t>
            </a:r>
            <a:r>
              <a:rPr lang="nl-NL" sz="2000" dirty="0" err="1"/>
              <a:t>after</a:t>
            </a:r>
            <a:r>
              <a:rPr lang="nl-NL" sz="2000" dirty="0"/>
              <a:t> re-examination </a:t>
            </a:r>
            <a:r>
              <a:rPr lang="nl-NL" sz="2000" dirty="0" err="1"/>
              <a:t>by</a:t>
            </a:r>
            <a:r>
              <a:rPr lang="nl-NL" sz="2000" dirty="0"/>
              <a:t> EMA</a:t>
            </a:r>
          </a:p>
          <a:p>
            <a:pPr marL="812800" lvl="5" indent="-368300">
              <a:buClrTx/>
              <a:buFont typeface="Courier New" panose="02070309020205020404" pitchFamily="49" charset="0"/>
              <a:buChar char="o"/>
            </a:pPr>
            <a:r>
              <a:rPr lang="en-US" sz="2000" dirty="0"/>
              <a:t>Reasons for refusal</a:t>
            </a:r>
          </a:p>
          <a:p>
            <a:pPr marL="1168400" lvl="6" indent="-355600">
              <a:buFont typeface="Calibri" panose="020F0502020204030204" pitchFamily="34" charset="0"/>
              <a:buChar char="⁻"/>
            </a:pPr>
            <a:r>
              <a:rPr lang="en-US" sz="2000" dirty="0"/>
              <a:t>8 vs 4 patients</a:t>
            </a:r>
          </a:p>
          <a:p>
            <a:pPr marL="1168400" lvl="6" indent="-355600">
              <a:buFont typeface="Calibri" panose="020F0502020204030204" pitchFamily="34" charset="0"/>
              <a:buChar char="⁻"/>
            </a:pPr>
            <a:r>
              <a:rPr lang="en-US" sz="2000" dirty="0"/>
              <a:t>Very limited efficacy data and limited controlled period</a:t>
            </a:r>
          </a:p>
          <a:p>
            <a:pPr marL="1168400" lvl="6" indent="-355600">
              <a:buFont typeface="Calibri" panose="020F0502020204030204" pitchFamily="34" charset="0"/>
              <a:buChar char="⁻"/>
            </a:pPr>
            <a:r>
              <a:rPr lang="en-US" sz="2000" dirty="0"/>
              <a:t>Efficacy data not convincing – translation into clinical effect</a:t>
            </a:r>
          </a:p>
          <a:p>
            <a:pPr marL="1168400" lvl="6" indent="-355600">
              <a:buFont typeface="Calibri" panose="020F0502020204030204" pitchFamily="34" charset="0"/>
              <a:buChar char="⁻"/>
            </a:pPr>
            <a:r>
              <a:rPr lang="en-US" sz="2000" dirty="0"/>
              <a:t>Methodological limitations</a:t>
            </a:r>
          </a:p>
          <a:p>
            <a:pPr marL="1168400" lvl="6" indent="-355600">
              <a:buFont typeface="Calibri" panose="020F0502020204030204" pitchFamily="34" charset="0"/>
              <a:buChar char="⁻"/>
            </a:pPr>
            <a:r>
              <a:rPr lang="nl-NL" sz="2000" dirty="0" err="1"/>
              <a:t>Very</a:t>
            </a:r>
            <a:r>
              <a:rPr lang="nl-NL" sz="2000" dirty="0"/>
              <a:t> </a:t>
            </a:r>
            <a:r>
              <a:rPr lang="nl-NL" sz="2000" dirty="0" err="1"/>
              <a:t>limited</a:t>
            </a:r>
            <a:r>
              <a:rPr lang="nl-NL" sz="2000" dirty="0"/>
              <a:t> </a:t>
            </a:r>
            <a:r>
              <a:rPr lang="nl-NL" sz="2000" dirty="0" err="1"/>
              <a:t>safety</a:t>
            </a:r>
            <a:r>
              <a:rPr lang="nl-NL" sz="2000" dirty="0"/>
              <a:t> data</a:t>
            </a:r>
          </a:p>
          <a:p>
            <a:pPr marL="1168400" lvl="6" indent="-355600">
              <a:buFont typeface="Calibri" panose="020F0502020204030204" pitchFamily="34" charset="0"/>
              <a:buChar char="⁻"/>
            </a:pPr>
            <a:r>
              <a:rPr lang="en-US" sz="2000" dirty="0"/>
              <a:t>Assessment of long term safety impossible</a:t>
            </a:r>
          </a:p>
          <a:p>
            <a:pPr marL="1168400" lvl="6" indent="-355600">
              <a:buFont typeface="Calibri" panose="020F0502020204030204" pitchFamily="34" charset="0"/>
              <a:buChar char="⁻"/>
            </a:pPr>
            <a:r>
              <a:rPr lang="en-US" sz="2000" dirty="0"/>
              <a:t>Liver (elevated enzymes) and renal disorders (proteinuria) already observed</a:t>
            </a:r>
            <a:endParaRPr lang="nl-NL" sz="2000" dirty="0"/>
          </a:p>
          <a:p>
            <a:pPr marL="720000" lvl="5" indent="-342900">
              <a:buFont typeface="System Font Regular"/>
              <a:buChar char="-"/>
            </a:pPr>
            <a:endParaRPr lang="en-GB" sz="2000" dirty="0"/>
          </a:p>
          <a:p>
            <a:pPr marL="377100" lvl="5" indent="0">
              <a:buNone/>
            </a:pPr>
            <a:endParaRPr lang="en-GB" sz="2000" dirty="0"/>
          </a:p>
          <a:p>
            <a:r>
              <a:rPr lang="en-GB" dirty="0"/>
              <a:t>	</a:t>
            </a:r>
            <a:endParaRPr lang="nl-NL" dirty="0"/>
          </a:p>
        </p:txBody>
      </p:sp>
    </p:spTree>
    <p:extLst>
      <p:ext uri="{BB962C8B-B14F-4D97-AF65-F5344CB8AC3E}">
        <p14:creationId xmlns:p14="http://schemas.microsoft.com/office/powerpoint/2010/main" val="345927978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40353ED8-A582-4FC6-9C94-89325FAF5B4C}"/>
              </a:ext>
            </a:extLst>
          </p:cNvPr>
          <p:cNvSpPr>
            <a:spLocks noGrp="1"/>
          </p:cNvSpPr>
          <p:nvPr>
            <p:ph type="sldNum" sz="quarter" idx="4"/>
          </p:nvPr>
        </p:nvSpPr>
        <p:spPr/>
        <p:txBody>
          <a:bodyPr/>
          <a:lstStyle/>
          <a:p>
            <a:fld id="{A723241F-5B6B-4100-BE5A-F21894325AA6}" type="slidenum">
              <a:rPr lang="nl-NL" smtClean="0"/>
              <a:pPr/>
              <a:t>106</a:t>
            </a:fld>
            <a:endParaRPr lang="nl-NL" dirty="0"/>
          </a:p>
        </p:txBody>
      </p:sp>
      <p:sp>
        <p:nvSpPr>
          <p:cNvPr id="13" name="TextBox 3">
            <a:extLst>
              <a:ext uri="{FF2B5EF4-FFF2-40B4-BE49-F238E27FC236}">
                <a16:creationId xmlns:a16="http://schemas.microsoft.com/office/drawing/2014/main" id="{2485D5C8-32B5-4FED-B1E7-557E9DE4F76F}"/>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US" sz="2800" b="1" dirty="0">
                <a:solidFill>
                  <a:schemeClr val="bg1"/>
                </a:solidFill>
                <a:latin typeface="Verdana" panose="020B0604030504040204" pitchFamily="34" charset="0"/>
                <a:ea typeface="Verdana" panose="020B0604030504040204" pitchFamily="34" charset="0"/>
              </a:rPr>
              <a:t>Generally (known) safety aspects of AONs</a:t>
            </a:r>
          </a:p>
        </p:txBody>
      </p:sp>
      <p:sp>
        <p:nvSpPr>
          <p:cNvPr id="14" name="Tijdelijke aanduiding voor inhoud 2">
            <a:extLst>
              <a:ext uri="{FF2B5EF4-FFF2-40B4-BE49-F238E27FC236}">
                <a16:creationId xmlns:a16="http://schemas.microsoft.com/office/drawing/2014/main" id="{D26ACD0B-06A8-4040-AD97-80DAAE5345C3}"/>
              </a:ext>
            </a:extLst>
          </p:cNvPr>
          <p:cNvSpPr txBox="1">
            <a:spLocks/>
          </p:cNvSpPr>
          <p:nvPr/>
        </p:nvSpPr>
        <p:spPr>
          <a:xfrm>
            <a:off x="767625" y="1731101"/>
            <a:ext cx="8726895" cy="4336868"/>
          </a:xfrm>
          <a:prstGeom prst="rect">
            <a:avLst/>
          </a:prstGeom>
        </p:spPr>
        <p:txBody>
          <a:bodyPr vert="horz" lIns="0" tIns="0" rIns="0" bIns="0" rtlCol="0">
            <a:noAutofit/>
          </a:bodyPr>
          <a:lstStyle>
            <a:lvl1pPr marL="0" indent="0" algn="l" defTabSz="914400" rtl="0" eaLnBrk="1" latinLnBrk="0" hangingPunct="1">
              <a:lnSpc>
                <a:spcPts val="2900"/>
              </a:lnSpc>
              <a:spcBef>
                <a:spcPts val="0"/>
              </a:spcBef>
              <a:buFontTx/>
              <a:buNone/>
              <a:defRPr sz="2100" kern="1200" baseline="0">
                <a:solidFill>
                  <a:srgbClr val="000000"/>
                </a:solidFill>
                <a:latin typeface="+mn-lt"/>
                <a:ea typeface="+mn-ea"/>
                <a:cs typeface="+mn-cs"/>
              </a:defRPr>
            </a:lvl1pPr>
            <a:lvl2pPr marL="0" indent="0" algn="l" defTabSz="914400" rtl="0" eaLnBrk="1" latinLnBrk="0" hangingPunct="1">
              <a:lnSpc>
                <a:spcPts val="2900"/>
              </a:lnSpc>
              <a:spcBef>
                <a:spcPts val="0"/>
              </a:spcBef>
              <a:buFontTx/>
              <a:buNone/>
              <a:defRPr sz="2100" kern="1200" baseline="0">
                <a:solidFill>
                  <a:srgbClr val="F07D00"/>
                </a:solidFill>
                <a:latin typeface="+mn-lt"/>
                <a:ea typeface="+mn-ea"/>
                <a:cs typeface="+mn-cs"/>
              </a:defRPr>
            </a:lvl2pPr>
            <a:lvl3pPr marL="0" indent="0" algn="l" defTabSz="914400" rtl="0" eaLnBrk="1" latinLnBrk="0" hangingPunct="1">
              <a:lnSpc>
                <a:spcPts val="2900"/>
              </a:lnSpc>
              <a:spcBef>
                <a:spcPts val="0"/>
              </a:spcBef>
              <a:buFontTx/>
              <a:buNone/>
              <a:defRPr sz="2100" b="1" kern="1200" baseline="0">
                <a:solidFill>
                  <a:srgbClr val="144196"/>
                </a:solidFill>
                <a:latin typeface="+mn-lt"/>
                <a:ea typeface="+mn-ea"/>
                <a:cs typeface="+mn-cs"/>
              </a:defRPr>
            </a:lvl3pPr>
            <a:lvl4pPr marL="216000" indent="-216000" algn="l" defTabSz="914400" rtl="0" eaLnBrk="1" latinLnBrk="0" hangingPunct="1">
              <a:lnSpc>
                <a:spcPts val="2900"/>
              </a:lnSpc>
              <a:spcBef>
                <a:spcPts val="0"/>
              </a:spcBef>
              <a:buFont typeface="Arial" panose="020B0604020202020204" pitchFamily="34" charset="0"/>
              <a:buChar char="•"/>
              <a:defRPr sz="2100" kern="1200" baseline="0">
                <a:solidFill>
                  <a:schemeClr val="tx1"/>
                </a:solidFill>
                <a:latin typeface="+mn-lt"/>
                <a:ea typeface="+mn-ea"/>
                <a:cs typeface="+mn-cs"/>
              </a:defRPr>
            </a:lvl4pPr>
            <a:lvl5pPr marL="432000" indent="-216000" algn="l" defTabSz="914400" rtl="0" eaLnBrk="1" latinLnBrk="0" hangingPunct="1">
              <a:lnSpc>
                <a:spcPts val="2900"/>
              </a:lnSpc>
              <a:spcBef>
                <a:spcPts val="0"/>
              </a:spcBef>
              <a:buClr>
                <a:srgbClr val="F07D00"/>
              </a:buClr>
              <a:buFont typeface="Arial" panose="020B0604020202020204" pitchFamily="34" charset="0"/>
              <a:buChar char="•"/>
              <a:defRPr sz="2100" kern="1200" baseline="0">
                <a:solidFill>
                  <a:schemeClr val="tx1"/>
                </a:solidFill>
                <a:latin typeface="+mn-lt"/>
                <a:ea typeface="+mn-ea"/>
                <a:cs typeface="+mn-cs"/>
              </a:defRPr>
            </a:lvl5pPr>
            <a:lvl6pPr marL="648000" indent="-216000" algn="l" defTabSz="914400" rtl="0" eaLnBrk="1" latinLnBrk="0" hangingPunct="1">
              <a:lnSpc>
                <a:spcPts val="2900"/>
              </a:lnSpc>
              <a:spcBef>
                <a:spcPts val="0"/>
              </a:spcBef>
              <a:buClr>
                <a:srgbClr val="C3BEB9"/>
              </a:buClr>
              <a:buFont typeface="Arial" panose="020B0604020202020204" pitchFamily="34" charset="0"/>
              <a:buChar char="•"/>
              <a:defRPr sz="2100" kern="1200" baseline="0">
                <a:solidFill>
                  <a:schemeClr val="tx1"/>
                </a:solidFill>
                <a:latin typeface="+mn-lt"/>
                <a:ea typeface="+mn-ea"/>
                <a:cs typeface="+mn-cs"/>
              </a:defRPr>
            </a:lvl6pPr>
            <a:lvl7pPr marL="864000" indent="-216000" algn="l" defTabSz="914400" rtl="0" eaLnBrk="1" latinLnBrk="0" hangingPunct="1">
              <a:lnSpc>
                <a:spcPts val="2900"/>
              </a:lnSpc>
              <a:spcBef>
                <a:spcPts val="0"/>
              </a:spcBef>
              <a:buFont typeface="Calibri" panose="020F0502020204030204" pitchFamily="34" charset="0"/>
              <a:buChar char="-"/>
              <a:defRPr sz="2100" kern="1200" baseline="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sz="2000" dirty="0"/>
              <a:t>Chemical modification likely to play a role in (common) side effects</a:t>
            </a:r>
          </a:p>
          <a:p>
            <a:pPr marL="812800" lvl="5" indent="-368300">
              <a:buClrTx/>
              <a:buFont typeface="Courier New" panose="02070309020205020404" pitchFamily="49" charset="0"/>
              <a:buChar char="o"/>
            </a:pPr>
            <a:r>
              <a:rPr lang="en-GB" sz="2000" dirty="0"/>
              <a:t>Injection site reactions</a:t>
            </a:r>
          </a:p>
          <a:p>
            <a:pPr marL="812800" lvl="5" indent="-368300">
              <a:buClrTx/>
              <a:buFont typeface="Courier New" panose="02070309020205020404" pitchFamily="49" charset="0"/>
              <a:buChar char="o"/>
            </a:pPr>
            <a:r>
              <a:rPr lang="en-GB" sz="2000" dirty="0"/>
              <a:t>Thrombocytopenia</a:t>
            </a:r>
          </a:p>
          <a:p>
            <a:pPr marL="812800" lvl="5" indent="-368300">
              <a:buClrTx/>
              <a:buFont typeface="Courier New" panose="02070309020205020404" pitchFamily="49" charset="0"/>
              <a:buChar char="o"/>
            </a:pPr>
            <a:r>
              <a:rPr lang="en-GB" sz="2000" dirty="0"/>
              <a:t>Flu-like symptoms</a:t>
            </a:r>
          </a:p>
          <a:p>
            <a:pPr marL="812800" lvl="5" indent="-368300">
              <a:buClrTx/>
              <a:buFont typeface="Courier New" panose="02070309020205020404" pitchFamily="49" charset="0"/>
              <a:buChar char="o"/>
            </a:pPr>
            <a:r>
              <a:rPr lang="en-GB" sz="2000" dirty="0"/>
              <a:t>ADA formation</a:t>
            </a:r>
          </a:p>
          <a:p>
            <a:pPr marL="812800" lvl="5" indent="-368300">
              <a:buClrTx/>
              <a:buFont typeface="Courier New" panose="02070309020205020404" pitchFamily="49" charset="0"/>
              <a:buChar char="o"/>
            </a:pPr>
            <a:r>
              <a:rPr lang="en-GB" sz="2000" dirty="0"/>
              <a:t>Hepatic toxicity</a:t>
            </a:r>
          </a:p>
          <a:p>
            <a:pPr marL="812800" lvl="5" indent="-368300">
              <a:buClrTx/>
              <a:buFont typeface="Courier New" panose="02070309020205020404" pitchFamily="49" charset="0"/>
              <a:buChar char="o"/>
            </a:pPr>
            <a:r>
              <a:rPr lang="en-GB" sz="2000" dirty="0"/>
              <a:t>Renal toxicity</a:t>
            </a:r>
          </a:p>
          <a:p>
            <a:pPr marL="720000" lvl="5" indent="-342900">
              <a:buFont typeface="System Font Regular"/>
              <a:buChar char="-"/>
            </a:pPr>
            <a:endParaRPr lang="en-GB" sz="2000" dirty="0"/>
          </a:p>
          <a:p>
            <a:pPr marL="720000" lvl="5" indent="-342900">
              <a:buFont typeface="System Font Regular"/>
              <a:buChar char="-"/>
            </a:pPr>
            <a:endParaRPr lang="en-GB" sz="2000" dirty="0"/>
          </a:p>
          <a:p>
            <a:pPr marL="377100" lvl="5" indent="0">
              <a:buFont typeface="Arial" panose="020B0604020202020204" pitchFamily="34" charset="0"/>
              <a:buNone/>
            </a:pPr>
            <a:endParaRPr lang="en-GB" sz="2000" dirty="0"/>
          </a:p>
          <a:p>
            <a:pPr marL="720000" lvl="5" indent="-342900">
              <a:buFont typeface="System Font Regular"/>
              <a:buChar char="-"/>
            </a:pPr>
            <a:endParaRPr lang="nl-NL" dirty="0"/>
          </a:p>
          <a:p>
            <a:pPr marL="720000" lvl="5" indent="-342900">
              <a:buFont typeface="System Font Regular"/>
              <a:buChar char="-"/>
            </a:pPr>
            <a:endParaRPr lang="en-GB" sz="2000" dirty="0"/>
          </a:p>
          <a:p>
            <a:pPr marL="720000" lvl="5" indent="-342900">
              <a:buFont typeface="System Font Regular"/>
              <a:buChar char="-"/>
            </a:pPr>
            <a:endParaRPr lang="en-GB" sz="2000" dirty="0"/>
          </a:p>
          <a:p>
            <a:r>
              <a:rPr lang="en-GB" dirty="0"/>
              <a:t>	</a:t>
            </a:r>
            <a:endParaRPr lang="nl-NL" dirty="0"/>
          </a:p>
        </p:txBody>
      </p:sp>
    </p:spTree>
    <p:extLst>
      <p:ext uri="{BB962C8B-B14F-4D97-AF65-F5344CB8AC3E}">
        <p14:creationId xmlns:p14="http://schemas.microsoft.com/office/powerpoint/2010/main" val="274662516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a:extLst>
              <a:ext uri="{FF2B5EF4-FFF2-40B4-BE49-F238E27FC236}">
                <a16:creationId xmlns:a16="http://schemas.microsoft.com/office/drawing/2014/main" id="{5AF719D3-5764-4CAD-8010-33AFCC2A8A47}"/>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US" sz="2800" b="1" dirty="0">
                <a:solidFill>
                  <a:schemeClr val="bg1"/>
                </a:solidFill>
                <a:latin typeface="Verdana" panose="020B0604030504040204" pitchFamily="34" charset="0"/>
                <a:ea typeface="Verdana" panose="020B0604030504040204" pitchFamily="34" charset="0"/>
              </a:rPr>
              <a:t>EMA’s early development advice service</a:t>
            </a:r>
          </a:p>
        </p:txBody>
      </p:sp>
      <p:pic>
        <p:nvPicPr>
          <p:cNvPr id="8" name="Afbeelding 7">
            <a:extLst>
              <a:ext uri="{FF2B5EF4-FFF2-40B4-BE49-F238E27FC236}">
                <a16:creationId xmlns:a16="http://schemas.microsoft.com/office/drawing/2014/main" id="{D6D53ED9-1BDA-4EEB-A74E-709D8BF7E73C}"/>
              </a:ext>
            </a:extLst>
          </p:cNvPr>
          <p:cNvPicPr>
            <a:picLocks noChangeAspect="1"/>
          </p:cNvPicPr>
          <p:nvPr/>
        </p:nvPicPr>
        <p:blipFill>
          <a:blip r:embed="rId3"/>
          <a:stretch>
            <a:fillRect/>
          </a:stretch>
        </p:blipFill>
        <p:spPr>
          <a:xfrm>
            <a:off x="20334" y="1778000"/>
            <a:ext cx="12158841" cy="4775200"/>
          </a:xfrm>
          <a:prstGeom prst="rect">
            <a:avLst/>
          </a:prstGeom>
        </p:spPr>
      </p:pic>
      <p:sp>
        <p:nvSpPr>
          <p:cNvPr id="9" name="Tijdelijke aanduiding voor dianummer 2">
            <a:extLst>
              <a:ext uri="{FF2B5EF4-FFF2-40B4-BE49-F238E27FC236}">
                <a16:creationId xmlns:a16="http://schemas.microsoft.com/office/drawing/2014/main" id="{472D870F-821D-44B5-B0E7-891D9B2E4B63}"/>
              </a:ext>
            </a:extLst>
          </p:cNvPr>
          <p:cNvSpPr>
            <a:spLocks noGrp="1"/>
          </p:cNvSpPr>
          <p:nvPr>
            <p:ph type="sldNum" sz="quarter" idx="11"/>
          </p:nvPr>
        </p:nvSpPr>
        <p:spPr>
          <a:xfrm>
            <a:off x="478800" y="6516000"/>
            <a:ext cx="360000" cy="216000"/>
          </a:xfrm>
          <a:prstGeom prst="rect">
            <a:avLst/>
          </a:prstGeom>
        </p:spPr>
        <p:txBody>
          <a:bodyPr vert="horz" lIns="0" tIns="0" rIns="0" bIns="0" rtlCol="0" anchor="t" anchorCtr="0"/>
          <a:lstStyle>
            <a:defPPr>
              <a:defRPr lang="nl-NL"/>
            </a:defPPr>
            <a:lvl1pPr marL="0" algn="l" defTabSz="914400" rtl="0" eaLnBrk="1" latinLnBrk="0" hangingPunct="1">
              <a:defRPr sz="1600" kern="1200" baseline="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8429A8-9DCE-C547-B02D-6400EBC42CD9}" type="slidenum">
              <a:rPr lang="en-GB" altLang="en-US" smtClean="0"/>
              <a:pPr/>
              <a:t>107</a:t>
            </a:fld>
            <a:endParaRPr lang="en-GB" altLang="en-US" dirty="0"/>
          </a:p>
        </p:txBody>
      </p:sp>
    </p:spTree>
    <p:extLst>
      <p:ext uri="{BB962C8B-B14F-4D97-AF65-F5344CB8AC3E}">
        <p14:creationId xmlns:p14="http://schemas.microsoft.com/office/powerpoint/2010/main" val="1971242599"/>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281E41C-5BEB-4824-AC16-470FFF8EB029}"/>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US" sz="2800" b="1" dirty="0">
                <a:solidFill>
                  <a:schemeClr val="bg1"/>
                </a:solidFill>
                <a:latin typeface="Verdana" panose="020B0604030504040204" pitchFamily="34" charset="0"/>
                <a:ea typeface="Verdana" panose="020B0604030504040204" pitchFamily="34" charset="0"/>
              </a:rPr>
              <a:t>National Scientific Advice</a:t>
            </a:r>
          </a:p>
        </p:txBody>
      </p:sp>
      <p:sp>
        <p:nvSpPr>
          <p:cNvPr id="5" name="Rechthoek 4">
            <a:extLst>
              <a:ext uri="{FF2B5EF4-FFF2-40B4-BE49-F238E27FC236}">
                <a16:creationId xmlns:a16="http://schemas.microsoft.com/office/drawing/2014/main" id="{91810EA2-32C1-4BAA-B652-9B37991A1323}"/>
              </a:ext>
            </a:extLst>
          </p:cNvPr>
          <p:cNvSpPr/>
          <p:nvPr/>
        </p:nvSpPr>
        <p:spPr>
          <a:xfrm>
            <a:off x="541867" y="1747770"/>
            <a:ext cx="10668000" cy="3539430"/>
          </a:xfrm>
          <a:prstGeom prst="rect">
            <a:avLst/>
          </a:prstGeom>
        </p:spPr>
        <p:txBody>
          <a:bodyPr wrap="square">
            <a:spAutoFit/>
          </a:bodyPr>
          <a:lstStyle/>
          <a:p>
            <a:endParaRPr lang="nl-NL" sz="2400" dirty="0">
              <a:solidFill>
                <a:srgbClr val="000000"/>
              </a:solidFill>
              <a:latin typeface="Calibri" panose="020F0502020204030204" pitchFamily="34" charset="0"/>
            </a:endParaRPr>
          </a:p>
          <a:p>
            <a:pPr marL="355600" indent="-355600">
              <a:buFont typeface="Arial" panose="020B0604020202020204" pitchFamily="34" charset="0"/>
              <a:buChar char="•"/>
            </a:pPr>
            <a:r>
              <a:rPr lang="en-US" sz="2000" dirty="0">
                <a:solidFill>
                  <a:srgbClr val="000000"/>
                </a:solidFill>
                <a:latin typeface="Calibri" panose="020F0502020204030204" pitchFamily="34" charset="0"/>
              </a:rPr>
              <a:t>National advice is an important first contact point, and can be a first step for subsequently asking for advice on a European level.</a:t>
            </a:r>
          </a:p>
          <a:p>
            <a:pPr marL="285750" indent="-285750">
              <a:buFont typeface="Arial" panose="020B0604020202020204" pitchFamily="34" charset="0"/>
              <a:buChar char="•"/>
            </a:pPr>
            <a:endParaRPr lang="en-US" sz="2000" dirty="0">
              <a:solidFill>
                <a:srgbClr val="000000"/>
              </a:solidFill>
              <a:latin typeface="Calibri" panose="020F0502020204030204" pitchFamily="34" charset="0"/>
            </a:endParaRPr>
          </a:p>
          <a:p>
            <a:pPr marL="355600" indent="-355600">
              <a:buFont typeface="Arial" panose="020B0604020202020204" pitchFamily="34" charset="0"/>
              <a:buChar char="•"/>
            </a:pPr>
            <a:r>
              <a:rPr lang="en-US" sz="2000" dirty="0">
                <a:solidFill>
                  <a:srgbClr val="000000"/>
                </a:solidFill>
                <a:latin typeface="Calibri" panose="020F0502020204030204" pitchFamily="34" charset="0"/>
              </a:rPr>
              <a:t>Advantage on national level, face-to-face meeting, whereas at a European level a selection is made for which scientific advices a discussion meeting is held.</a:t>
            </a:r>
          </a:p>
          <a:p>
            <a:pPr marL="285750" indent="-285750">
              <a:buFont typeface="Arial" panose="020B0604020202020204" pitchFamily="34" charset="0"/>
              <a:buChar char="•"/>
            </a:pPr>
            <a:endParaRPr lang="en-US" sz="2000" dirty="0">
              <a:solidFill>
                <a:srgbClr val="000000"/>
              </a:solidFill>
              <a:latin typeface="Calibri" panose="020F0502020204030204" pitchFamily="34" charset="0"/>
            </a:endParaRPr>
          </a:p>
          <a:p>
            <a:pPr marL="355600" indent="-355600">
              <a:buFont typeface="Arial" panose="020B0604020202020204" pitchFamily="34" charset="0"/>
              <a:buChar char="•"/>
            </a:pPr>
            <a:r>
              <a:rPr lang="en-US" sz="2000" dirty="0">
                <a:solidFill>
                  <a:srgbClr val="000000"/>
                </a:solidFill>
                <a:latin typeface="Calibri" panose="020F0502020204030204" pitchFamily="34" charset="0"/>
              </a:rPr>
              <a:t>Tailor-made Scientific Advice</a:t>
            </a:r>
            <a:endParaRPr lang="nl-NL" sz="2000" i="1" dirty="0">
              <a:solidFill>
                <a:srgbClr val="000000"/>
              </a:solidFill>
              <a:latin typeface="Calibri" panose="020F0502020204030204" pitchFamily="34" charset="0"/>
            </a:endParaRPr>
          </a:p>
          <a:p>
            <a:endParaRPr lang="en-US" sz="2000" dirty="0">
              <a:solidFill>
                <a:srgbClr val="000000"/>
              </a:solidFill>
              <a:latin typeface="Calibri" panose="020F0502020204030204" pitchFamily="34" charset="0"/>
            </a:endParaRPr>
          </a:p>
          <a:p>
            <a:pPr marL="342900" indent="-342900">
              <a:buFont typeface="Arial" panose="020B0604020202020204" pitchFamily="34" charset="0"/>
              <a:buChar char="•"/>
            </a:pPr>
            <a:r>
              <a:rPr lang="en-US" sz="2000" dirty="0">
                <a:solidFill>
                  <a:srgbClr val="000000"/>
                </a:solidFill>
                <a:latin typeface="Calibri" panose="020F0502020204030204" pitchFamily="34" charset="0"/>
                <a:hlinkClick r:id="rId3"/>
              </a:rPr>
              <a:t>https://www.cbg-meb.nl/onderwerpen/hv-wetenschappelijk-en-regulatoir-advies</a:t>
            </a:r>
            <a:endParaRPr lang="en-US" sz="2000" dirty="0">
              <a:solidFill>
                <a:srgbClr val="000000"/>
              </a:solidFill>
              <a:latin typeface="Calibri" panose="020F0502020204030204" pitchFamily="34" charset="0"/>
            </a:endParaRPr>
          </a:p>
          <a:p>
            <a:pPr marL="355600" indent="-355600"/>
            <a:r>
              <a:rPr lang="en-US" sz="2000" dirty="0">
                <a:solidFill>
                  <a:srgbClr val="000000"/>
                </a:solidFill>
                <a:latin typeface="Calibri" panose="020F0502020204030204" pitchFamily="34" charset="0"/>
              </a:rPr>
              <a:t>	nationalscientificadvice@cbg-meb.nl</a:t>
            </a:r>
          </a:p>
        </p:txBody>
      </p:sp>
      <p:sp>
        <p:nvSpPr>
          <p:cNvPr id="6" name="Tijdelijke aanduiding voor dianummer 2">
            <a:extLst>
              <a:ext uri="{FF2B5EF4-FFF2-40B4-BE49-F238E27FC236}">
                <a16:creationId xmlns:a16="http://schemas.microsoft.com/office/drawing/2014/main" id="{9F698C88-1035-4C2D-88DA-170CC4B9F9F6}"/>
              </a:ext>
            </a:extLst>
          </p:cNvPr>
          <p:cNvSpPr>
            <a:spLocks noGrp="1"/>
          </p:cNvSpPr>
          <p:nvPr>
            <p:ph type="sldNum" sz="quarter" idx="11"/>
          </p:nvPr>
        </p:nvSpPr>
        <p:spPr>
          <a:xfrm>
            <a:off x="478800" y="6516000"/>
            <a:ext cx="360000" cy="216000"/>
          </a:xfrm>
          <a:prstGeom prst="rect">
            <a:avLst/>
          </a:prstGeom>
        </p:spPr>
        <p:txBody>
          <a:bodyPr vert="horz" lIns="0" tIns="0" rIns="0" bIns="0" rtlCol="0" anchor="t" anchorCtr="0"/>
          <a:lstStyle>
            <a:defPPr>
              <a:defRPr lang="nl-NL"/>
            </a:defPPr>
            <a:lvl1pPr marL="0" algn="l" defTabSz="914400" rtl="0" eaLnBrk="1" latinLnBrk="0" hangingPunct="1">
              <a:defRPr sz="1600" kern="1200" baseline="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8429A8-9DCE-C547-B02D-6400EBC42CD9}" type="slidenum">
              <a:rPr lang="en-GB" altLang="en-US" smtClean="0"/>
              <a:pPr/>
              <a:t>108</a:t>
            </a:fld>
            <a:endParaRPr lang="en-GB" altLang="en-US" dirty="0"/>
          </a:p>
        </p:txBody>
      </p:sp>
    </p:spTree>
    <p:extLst>
      <p:ext uri="{BB962C8B-B14F-4D97-AF65-F5344CB8AC3E}">
        <p14:creationId xmlns:p14="http://schemas.microsoft.com/office/powerpoint/2010/main" val="2489162106"/>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6C1F762B-B54B-4C1D-86B1-009536B2A1A0}"/>
              </a:ext>
            </a:extLst>
          </p:cNvPr>
          <p:cNvSpPr>
            <a:spLocks noGrp="1"/>
          </p:cNvSpPr>
          <p:nvPr>
            <p:ph type="sldNum" sz="quarter" idx="11"/>
          </p:nvPr>
        </p:nvSpPr>
        <p:spPr>
          <a:xfrm>
            <a:off x="478800" y="6516000"/>
            <a:ext cx="360000" cy="216000"/>
          </a:xfrm>
          <a:prstGeom prst="rect">
            <a:avLst/>
          </a:prstGeom>
        </p:spPr>
        <p:txBody>
          <a:bodyPr vert="horz" lIns="0" tIns="0" rIns="0" bIns="0" rtlCol="0" anchor="t" anchorCtr="0"/>
          <a:lstStyle>
            <a:defPPr>
              <a:defRPr lang="nl-NL"/>
            </a:defPPr>
            <a:lvl1pPr marL="0" algn="l" defTabSz="914400" rtl="0" eaLnBrk="1" latinLnBrk="0" hangingPunct="1">
              <a:defRPr sz="1600" kern="1200" baseline="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8429A8-9DCE-C547-B02D-6400EBC42CD9}" type="slidenum">
              <a:rPr lang="en-GB" altLang="en-US" smtClean="0"/>
              <a:pPr/>
              <a:t>109</a:t>
            </a:fld>
            <a:endParaRPr lang="en-GB" altLang="en-US"/>
          </a:p>
        </p:txBody>
      </p:sp>
      <p:sp>
        <p:nvSpPr>
          <p:cNvPr id="4" name="Rechthoek 3">
            <a:extLst>
              <a:ext uri="{FF2B5EF4-FFF2-40B4-BE49-F238E27FC236}">
                <a16:creationId xmlns:a16="http://schemas.microsoft.com/office/drawing/2014/main" id="{BB2EBAB9-F5DC-435A-B992-6CEF01DBCE02}"/>
              </a:ext>
            </a:extLst>
          </p:cNvPr>
          <p:cNvSpPr/>
          <p:nvPr/>
        </p:nvSpPr>
        <p:spPr>
          <a:xfrm>
            <a:off x="461867" y="1747664"/>
            <a:ext cx="11272933" cy="2677656"/>
          </a:xfrm>
          <a:prstGeom prst="rect">
            <a:avLst/>
          </a:prstGeom>
        </p:spPr>
        <p:txBody>
          <a:bodyPr wrap="square">
            <a:spAutoFit/>
          </a:bodyPr>
          <a:lstStyle/>
          <a:p>
            <a:endParaRPr lang="nl-NL" sz="2400" dirty="0">
              <a:solidFill>
                <a:srgbClr val="000000"/>
              </a:solidFill>
              <a:latin typeface="Calibri" panose="020F0502020204030204" pitchFamily="34" charset="0"/>
            </a:endParaRPr>
          </a:p>
          <a:p>
            <a:pPr marL="355600" indent="-355600">
              <a:buFont typeface="Arial" panose="020B0604020202020204" pitchFamily="34" charset="0"/>
              <a:buChar char="•"/>
            </a:pPr>
            <a:r>
              <a:rPr lang="en-US" sz="2000" dirty="0">
                <a:solidFill>
                  <a:srgbClr val="000000"/>
                </a:solidFill>
                <a:latin typeface="Calibri" panose="020F0502020204030204" pitchFamily="34" charset="0"/>
              </a:rPr>
              <a:t>Make use of the possibilities to go for Scientific Advice for academia. Make also use of other support offices at your university/center, such as Technology Transfer Offices.</a:t>
            </a:r>
          </a:p>
          <a:p>
            <a:endParaRPr lang="en-US" sz="2000" dirty="0">
              <a:solidFill>
                <a:srgbClr val="000000"/>
              </a:solidFill>
              <a:latin typeface="Calibri" panose="020F0502020204030204" pitchFamily="34" charset="0"/>
            </a:endParaRPr>
          </a:p>
          <a:p>
            <a:pPr marL="355600" indent="-355600">
              <a:buFont typeface="Arial" panose="020B0604020202020204" pitchFamily="34" charset="0"/>
              <a:buChar char="•"/>
            </a:pPr>
            <a:r>
              <a:rPr lang="en-US" sz="2000" dirty="0">
                <a:solidFill>
                  <a:srgbClr val="000000"/>
                </a:solidFill>
                <a:latin typeface="Calibri" panose="020F0502020204030204" pitchFamily="34" charset="0"/>
              </a:rPr>
              <a:t>Difference in “language”. Don’t let it stop you. It is important to have the dialogue.</a:t>
            </a:r>
          </a:p>
          <a:p>
            <a:pPr marL="285750" indent="-285750">
              <a:buFont typeface="Arial" panose="020B0604020202020204" pitchFamily="34" charset="0"/>
              <a:buChar char="•"/>
            </a:pPr>
            <a:endParaRPr lang="en-US" sz="2000" dirty="0">
              <a:solidFill>
                <a:srgbClr val="000000"/>
              </a:solidFill>
              <a:latin typeface="Calibri" panose="020F0502020204030204" pitchFamily="34" charset="0"/>
            </a:endParaRPr>
          </a:p>
          <a:p>
            <a:pPr marL="355600" indent="-355600">
              <a:buFont typeface="Arial" panose="020B0604020202020204" pitchFamily="34" charset="0"/>
              <a:buChar char="•"/>
            </a:pPr>
            <a:r>
              <a:rPr lang="en-US" sz="2000" dirty="0">
                <a:solidFill>
                  <a:srgbClr val="000000"/>
                </a:solidFill>
                <a:latin typeface="Calibri" panose="020F0502020204030204" pitchFamily="34" charset="0"/>
              </a:rPr>
              <a:t>Education is key to success.</a:t>
            </a:r>
          </a:p>
          <a:p>
            <a:endParaRPr lang="en-US" sz="2400" dirty="0">
              <a:solidFill>
                <a:srgbClr val="000000"/>
              </a:solidFill>
              <a:latin typeface="Calibri" panose="020F0502020204030204" pitchFamily="34" charset="0"/>
            </a:endParaRPr>
          </a:p>
        </p:txBody>
      </p:sp>
      <p:sp>
        <p:nvSpPr>
          <p:cNvPr id="5" name="TextBox 3">
            <a:extLst>
              <a:ext uri="{FF2B5EF4-FFF2-40B4-BE49-F238E27FC236}">
                <a16:creationId xmlns:a16="http://schemas.microsoft.com/office/drawing/2014/main" id="{7CF21F5F-8D72-4228-AF56-4BCEB64B6D85}"/>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US" sz="2800" b="1" dirty="0">
                <a:solidFill>
                  <a:schemeClr val="bg1"/>
                </a:solidFill>
                <a:latin typeface="Verdana" panose="020B0604030504040204" pitchFamily="34" charset="0"/>
                <a:ea typeface="Verdana" panose="020B0604030504040204" pitchFamily="34" charset="0"/>
              </a:rPr>
              <a:t>Last but not least…</a:t>
            </a:r>
          </a:p>
        </p:txBody>
      </p:sp>
    </p:spTree>
    <p:extLst>
      <p:ext uri="{BB962C8B-B14F-4D97-AF65-F5344CB8AC3E}">
        <p14:creationId xmlns:p14="http://schemas.microsoft.com/office/powerpoint/2010/main" val="268808701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 name="Content Placeholder 5"/>
          <p:cNvSpPr txBox="1">
            <a:spLocks noGrp="1"/>
          </p:cNvSpPr>
          <p:nvPr>
            <p:ph type="body" sz="quarter" idx="1"/>
          </p:nvPr>
        </p:nvSpPr>
        <p:spPr>
          <a:xfrm>
            <a:off x="838200" y="2450603"/>
            <a:ext cx="3318160" cy="1956794"/>
          </a:xfrm>
          <a:prstGeom prst="rect">
            <a:avLst/>
          </a:prstGeom>
        </p:spPr>
        <p:txBody>
          <a:bodyPr/>
          <a:lstStyle/>
          <a:p>
            <a:pPr marL="0" indent="0">
              <a:spcBef>
                <a:spcPts val="600"/>
              </a:spcBef>
              <a:buSzTx/>
              <a:buNone/>
              <a:defRPr sz="2400" b="1">
                <a:solidFill>
                  <a:srgbClr val="ED1B2F"/>
                </a:solidFill>
              </a:defRPr>
            </a:pPr>
            <a:r>
              <a:t>Priority Disease Areas: </a:t>
            </a:r>
          </a:p>
          <a:p>
            <a:pPr marL="457200" indent="-457200">
              <a:spcBef>
                <a:spcPts val="600"/>
              </a:spcBef>
              <a:buFontTx/>
              <a:buAutoNum type="arabicPeriod"/>
              <a:defRPr sz="1800"/>
            </a:pPr>
            <a:r>
              <a:t>Infectious diseases</a:t>
            </a:r>
          </a:p>
          <a:p>
            <a:pPr marL="457200" indent="-457200">
              <a:spcBef>
                <a:spcPts val="600"/>
              </a:spcBef>
              <a:buFontTx/>
              <a:buAutoNum type="arabicPeriod"/>
              <a:defRPr sz="1800"/>
            </a:pPr>
            <a:r>
              <a:t>Precision oncology</a:t>
            </a:r>
          </a:p>
          <a:p>
            <a:pPr marL="457200" indent="-457200">
              <a:spcBef>
                <a:spcPts val="600"/>
              </a:spcBef>
              <a:buFontTx/>
              <a:buAutoNum type="arabicPeriod"/>
              <a:defRPr sz="1800"/>
            </a:pPr>
            <a:r>
              <a:t>Rare diseases</a:t>
            </a:r>
          </a:p>
        </p:txBody>
      </p:sp>
      <p:sp>
        <p:nvSpPr>
          <p:cNvPr id="637" name="Title 4"/>
          <p:cNvSpPr txBox="1">
            <a:spLocks noGrp="1"/>
          </p:cNvSpPr>
          <p:nvPr>
            <p:ph type="title"/>
          </p:nvPr>
        </p:nvSpPr>
        <p:spPr>
          <a:prstGeom prst="rect">
            <a:avLst/>
          </a:prstGeom>
        </p:spPr>
        <p:txBody>
          <a:bodyPr/>
          <a:lstStyle/>
          <a:p>
            <a:r>
              <a:t>Priority diseases &amp; Foundational Axes</a:t>
            </a:r>
          </a:p>
        </p:txBody>
      </p:sp>
      <p:sp>
        <p:nvSpPr>
          <p:cNvPr id="638" name="Content Placeholder 5"/>
          <p:cNvSpPr txBox="1"/>
          <p:nvPr/>
        </p:nvSpPr>
        <p:spPr>
          <a:xfrm>
            <a:off x="4566920" y="2138416"/>
            <a:ext cx="7203445" cy="30303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spcBef>
                <a:spcPts val="600"/>
              </a:spcBef>
              <a:defRPr sz="2400" b="1">
                <a:solidFill>
                  <a:srgbClr val="ED1B2F"/>
                </a:solidFill>
                <a:latin typeface="Arial"/>
                <a:ea typeface="Arial"/>
                <a:cs typeface="Arial"/>
                <a:sym typeface="Arial"/>
              </a:defRPr>
            </a:pPr>
            <a:r>
              <a:t>Foundational Axes:</a:t>
            </a:r>
            <a:endParaRPr sz="2000"/>
          </a:p>
          <a:p>
            <a:pPr marL="457200" indent="-457200">
              <a:spcBef>
                <a:spcPts val="600"/>
              </a:spcBef>
              <a:buSzPct val="100000"/>
              <a:buAutoNum type="arabicPeriod"/>
              <a:defRPr>
                <a:latin typeface="Arial"/>
                <a:ea typeface="Arial"/>
                <a:cs typeface="Arial"/>
                <a:sym typeface="Arial"/>
              </a:defRPr>
            </a:pPr>
            <a:r>
              <a:t>Population Studies and Genomic Medicine</a:t>
            </a:r>
            <a:endParaRPr sz="2000"/>
          </a:p>
          <a:p>
            <a:pPr marL="457200" indent="-457200">
              <a:spcBef>
                <a:spcPts val="600"/>
              </a:spcBef>
              <a:buSzPct val="100000"/>
              <a:buAutoNum type="arabicPeriod"/>
              <a:defRPr b="1">
                <a:solidFill>
                  <a:srgbClr val="FF0000"/>
                </a:solidFill>
                <a:latin typeface="Arial"/>
                <a:ea typeface="Arial"/>
                <a:cs typeface="Arial"/>
                <a:sym typeface="Arial"/>
              </a:defRPr>
            </a:pPr>
            <a:r>
              <a:t>RNA Therapeutics</a:t>
            </a:r>
            <a:endParaRPr sz="2000"/>
          </a:p>
          <a:p>
            <a:pPr marL="457200" indent="-457200">
              <a:spcBef>
                <a:spcPts val="600"/>
              </a:spcBef>
              <a:buSzPct val="100000"/>
              <a:buAutoNum type="arabicPeriod"/>
              <a:defRPr>
                <a:latin typeface="Arial"/>
                <a:ea typeface="Arial"/>
                <a:cs typeface="Arial"/>
                <a:sym typeface="Arial"/>
              </a:defRPr>
            </a:pPr>
            <a:r>
              <a:t>Bioprocessing, Biomanufacturing and Nanotechnology</a:t>
            </a:r>
            <a:endParaRPr sz="2000"/>
          </a:p>
          <a:p>
            <a:pPr marL="457200" indent="-457200">
              <a:spcBef>
                <a:spcPts val="600"/>
              </a:spcBef>
              <a:buSzPct val="100000"/>
              <a:buAutoNum type="arabicPeriod"/>
              <a:defRPr>
                <a:latin typeface="Arial"/>
                <a:ea typeface="Arial"/>
                <a:cs typeface="Arial"/>
                <a:sym typeface="Arial"/>
              </a:defRPr>
            </a:pPr>
            <a:r>
              <a:t>Clinical Research, Acceleration and Implementation</a:t>
            </a:r>
            <a:endParaRPr sz="2000"/>
          </a:p>
          <a:p>
            <a:pPr marL="457200" indent="-457200">
              <a:spcBef>
                <a:spcPts val="600"/>
              </a:spcBef>
              <a:buSzPct val="100000"/>
              <a:buAutoNum type="arabicPeriod"/>
              <a:defRPr>
                <a:latin typeface="Arial"/>
                <a:ea typeface="Arial"/>
                <a:cs typeface="Arial"/>
                <a:sym typeface="Arial"/>
              </a:defRPr>
            </a:pPr>
            <a:r>
              <a:t>Data Science, Bioinformatics and Statistics in Personalized Medicine</a:t>
            </a:r>
            <a:endParaRPr sz="2000"/>
          </a:p>
          <a:p>
            <a:pPr marL="457200" indent="-457200">
              <a:spcBef>
                <a:spcPts val="600"/>
              </a:spcBef>
              <a:buSzPct val="100000"/>
              <a:buAutoNum type="arabicPeriod"/>
              <a:defRPr>
                <a:latin typeface="Arial"/>
                <a:ea typeface="Arial"/>
                <a:cs typeface="Arial"/>
                <a:sym typeface="Arial"/>
              </a:defRPr>
            </a:pPr>
            <a:r>
              <a:t>Ethical, Socioeconomic, and Cultural Dimensions in Genomic Research</a:t>
            </a:r>
          </a:p>
        </p:txBody>
      </p:sp>
      <p:sp>
        <p:nvSpPr>
          <p:cNvPr id="639" name="Straight Connector 7"/>
          <p:cNvSpPr/>
          <p:nvPr/>
        </p:nvSpPr>
        <p:spPr>
          <a:xfrm flipH="1">
            <a:off x="3900644" y="1717963"/>
            <a:ext cx="1" cy="3871269"/>
          </a:xfrm>
          <a:prstGeom prst="line">
            <a:avLst/>
          </a:prstGeom>
          <a:ln w="6350">
            <a:solidFill>
              <a:srgbClr val="ECB5A9"/>
            </a:solidFill>
            <a:miter/>
          </a:ln>
        </p:spPr>
        <p:txBody>
          <a:bodyPr lIns="45719" rIns="45719"/>
          <a:lstStyle/>
          <a:p>
            <a:pPr>
              <a:defRPr>
                <a:latin typeface="Arial"/>
                <a:ea typeface="Arial"/>
                <a:cs typeface="Arial"/>
                <a:sym typeface="Arial"/>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 xmlns:m="http://schemas.openxmlformats.org/officeDocument/2006/math" xmlns:a14="http://schemas.microsoft.com/office/drawing/2010/main">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afbeelding 3"/>
          <p:cNvSpPr>
            <a:spLocks noGrp="1"/>
          </p:cNvSpPr>
          <p:nvPr>
            <p:ph type="pic" sz="quarter" idx="15"/>
          </p:nvPr>
        </p:nvSpPr>
        <p:spPr/>
        <p:txBody>
          <a:bodyPr/>
          <a:lstStyle/>
          <a:p>
            <a:endParaRPr lang="nl-NL"/>
          </a:p>
        </p:txBody>
      </p:sp>
    </p:spTree>
    <p:extLst>
      <p:ext uri="{BB962C8B-B14F-4D97-AF65-F5344CB8AC3E}">
        <p14:creationId xmlns:p14="http://schemas.microsoft.com/office/powerpoint/2010/main" val="265057756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and white poster with a city skyline&#10;&#10;Description automatically generated">
            <a:extLst>
              <a:ext uri="{FF2B5EF4-FFF2-40B4-BE49-F238E27FC236}">
                <a16:creationId xmlns:a16="http://schemas.microsoft.com/office/drawing/2014/main" id="{67C44482-6DDE-F12E-D5BD-D3C08254D08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301236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 name="Content Placeholder 7"/>
          <p:cNvSpPr txBox="1">
            <a:spLocks noGrp="1"/>
          </p:cNvSpPr>
          <p:nvPr>
            <p:ph type="body" idx="1"/>
          </p:nvPr>
        </p:nvSpPr>
        <p:spPr>
          <a:prstGeom prst="rect">
            <a:avLst/>
          </a:prstGeom>
        </p:spPr>
        <p:txBody>
          <a:bodyPr/>
          <a:lstStyle/>
          <a:p>
            <a:pPr marL="0" indent="0">
              <a:buSzTx/>
              <a:buNone/>
              <a:defRPr b="1"/>
            </a:pPr>
            <a:r>
              <a:t>Goals: </a:t>
            </a:r>
          </a:p>
          <a:p>
            <a:r>
              <a:t>Address gaps and needs along the “translational spectrum”</a:t>
            </a:r>
          </a:p>
          <a:p>
            <a:r>
              <a:t>Support new ways of doing research : </a:t>
            </a:r>
            <a:r>
              <a:rPr b="1">
                <a:solidFill>
                  <a:srgbClr val="FF2600"/>
                </a:solidFill>
              </a:rPr>
              <a:t>13 funding programs - 3 specific for industry</a:t>
            </a:r>
          </a:p>
        </p:txBody>
      </p:sp>
      <p:sp>
        <p:nvSpPr>
          <p:cNvPr id="642" name="Title 6"/>
          <p:cNvSpPr txBox="1">
            <a:spLocks noGrp="1"/>
          </p:cNvSpPr>
          <p:nvPr>
            <p:ph type="title"/>
          </p:nvPr>
        </p:nvSpPr>
        <p:spPr>
          <a:prstGeom prst="rect">
            <a:avLst/>
          </a:prstGeom>
        </p:spPr>
        <p:txBody>
          <a:bodyPr/>
          <a:lstStyle/>
          <a:p>
            <a:r>
              <a:t>Research Framework &amp; Funding </a:t>
            </a:r>
            <a:r>
              <a:rPr>
                <a:latin typeface="McGill Sans"/>
                <a:ea typeface="McGill Sans"/>
                <a:cs typeface="McGill Sans"/>
                <a:sym typeface="McGill Sans"/>
              </a:rPr>
              <a:t>Programs</a:t>
            </a:r>
          </a:p>
        </p:txBody>
      </p:sp>
      <p:sp>
        <p:nvSpPr>
          <p:cNvPr id="643" name="Slide Number Placeholder 4"/>
          <p:cNvSpPr txBox="1">
            <a:spLocks noGrp="1"/>
          </p:cNvSpPr>
          <p:nvPr>
            <p:ph type="sldNum" sz="quarter" idx="4294967295"/>
          </p:nvPr>
        </p:nvSpPr>
        <p:spPr>
          <a:xfrm>
            <a:off x="11080144" y="6404292"/>
            <a:ext cx="273657"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757575"/>
                </a:solidFill>
                <a:effectLst/>
                <a:uFillTx/>
                <a:latin typeface="+mj-lt"/>
                <a:ea typeface="+mj-ea"/>
                <a:cs typeface="+mj-cs"/>
                <a:sym typeface="Aptos"/>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9pPr>
          </a:lstStyle>
          <a:p>
            <a:fld id="{86CB4B4D-7CA3-9044-876B-883B54F8677D}" type="slidenum">
              <a:rPr lang="en-US" smtClean="0"/>
              <a:pPr/>
              <a:t>12</a:t>
            </a:fld>
            <a:endParaRPr/>
          </a:p>
        </p:txBody>
      </p:sp>
      <p:pic>
        <p:nvPicPr>
          <p:cNvPr id="644" name="Picture 5" descr="Picture 5"/>
          <p:cNvPicPr>
            <a:picLocks noChangeAspect="1"/>
          </p:cNvPicPr>
          <p:nvPr/>
        </p:nvPicPr>
        <p:blipFill>
          <a:blip r:embed="rId2"/>
          <a:stretch>
            <a:fillRect/>
          </a:stretch>
        </p:blipFill>
        <p:spPr>
          <a:xfrm>
            <a:off x="1548591" y="2974856"/>
            <a:ext cx="9704417" cy="274986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 xmlns:m="http://schemas.openxmlformats.org/officeDocument/2006/math" xmlns:a14="http://schemas.microsoft.com/office/drawing/2010/main">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Title 2"/>
          <p:cNvSpPr txBox="1">
            <a:spLocks noGrp="1"/>
          </p:cNvSpPr>
          <p:nvPr>
            <p:ph type="title"/>
          </p:nvPr>
        </p:nvSpPr>
        <p:spPr>
          <a:xfrm>
            <a:off x="838200" y="643311"/>
            <a:ext cx="10515600" cy="848412"/>
          </a:xfrm>
          <a:prstGeom prst="rect">
            <a:avLst/>
          </a:prstGeom>
        </p:spPr>
        <p:txBody>
          <a:bodyPr/>
          <a:lstStyle/>
          <a:p>
            <a:r>
              <a:t>PARTNERS</a:t>
            </a:r>
          </a:p>
        </p:txBody>
      </p:sp>
      <p:pic>
        <p:nvPicPr>
          <p:cNvPr id="647" name="object 2" descr="object 2"/>
          <p:cNvPicPr>
            <a:picLocks noChangeAspect="1"/>
          </p:cNvPicPr>
          <p:nvPr/>
        </p:nvPicPr>
        <p:blipFill>
          <a:blip r:embed="rId2"/>
          <a:stretch>
            <a:fillRect/>
          </a:stretch>
        </p:blipFill>
        <p:spPr>
          <a:xfrm>
            <a:off x="848093" y="2252459"/>
            <a:ext cx="914401" cy="457200"/>
          </a:xfrm>
          <a:prstGeom prst="rect">
            <a:avLst/>
          </a:prstGeom>
          <a:ln w="12700">
            <a:miter lim="400000"/>
          </a:ln>
        </p:spPr>
      </p:pic>
      <p:pic>
        <p:nvPicPr>
          <p:cNvPr id="648" name="object 3" descr="object 3"/>
          <p:cNvPicPr>
            <a:picLocks noChangeAspect="1"/>
          </p:cNvPicPr>
          <p:nvPr/>
        </p:nvPicPr>
        <p:blipFill>
          <a:blip r:embed="rId3"/>
          <a:stretch>
            <a:fillRect/>
          </a:stretch>
        </p:blipFill>
        <p:spPr>
          <a:xfrm>
            <a:off x="5843801" y="3663937"/>
            <a:ext cx="1767495" cy="605799"/>
          </a:xfrm>
          <a:prstGeom prst="rect">
            <a:avLst/>
          </a:prstGeom>
          <a:ln w="12700">
            <a:miter lim="400000"/>
          </a:ln>
        </p:spPr>
      </p:pic>
      <p:pic>
        <p:nvPicPr>
          <p:cNvPr id="649" name="object 10" descr="object 10"/>
          <p:cNvPicPr>
            <a:picLocks noChangeAspect="1"/>
          </p:cNvPicPr>
          <p:nvPr/>
        </p:nvPicPr>
        <p:blipFill>
          <a:blip r:embed="rId4"/>
          <a:stretch>
            <a:fillRect/>
          </a:stretch>
        </p:blipFill>
        <p:spPr>
          <a:xfrm>
            <a:off x="6700170" y="4398464"/>
            <a:ext cx="594361" cy="594360"/>
          </a:xfrm>
          <a:prstGeom prst="rect">
            <a:avLst/>
          </a:prstGeom>
          <a:ln w="12700">
            <a:miter lim="400000"/>
          </a:ln>
        </p:spPr>
      </p:pic>
      <p:pic>
        <p:nvPicPr>
          <p:cNvPr id="650" name="object 11" descr="object 11"/>
          <p:cNvPicPr>
            <a:picLocks noChangeAspect="1"/>
          </p:cNvPicPr>
          <p:nvPr/>
        </p:nvPicPr>
        <p:blipFill>
          <a:blip r:embed="rId5"/>
          <a:stretch>
            <a:fillRect/>
          </a:stretch>
        </p:blipFill>
        <p:spPr>
          <a:xfrm>
            <a:off x="5383657" y="2550958"/>
            <a:ext cx="577487" cy="640080"/>
          </a:xfrm>
          <a:prstGeom prst="rect">
            <a:avLst/>
          </a:prstGeom>
          <a:ln w="12700">
            <a:miter lim="400000"/>
          </a:ln>
        </p:spPr>
      </p:pic>
      <p:pic>
        <p:nvPicPr>
          <p:cNvPr id="651" name="object 12" descr="object 12"/>
          <p:cNvPicPr>
            <a:picLocks noChangeAspect="1"/>
          </p:cNvPicPr>
          <p:nvPr/>
        </p:nvPicPr>
        <p:blipFill>
          <a:blip r:embed="rId6"/>
          <a:stretch>
            <a:fillRect/>
          </a:stretch>
        </p:blipFill>
        <p:spPr>
          <a:xfrm>
            <a:off x="859744" y="4652357"/>
            <a:ext cx="637625" cy="348177"/>
          </a:xfrm>
          <a:prstGeom prst="rect">
            <a:avLst/>
          </a:prstGeom>
          <a:ln w="12700">
            <a:miter lim="400000"/>
          </a:ln>
        </p:spPr>
      </p:pic>
      <p:pic>
        <p:nvPicPr>
          <p:cNvPr id="652" name="object 14" descr="object 14"/>
          <p:cNvPicPr>
            <a:picLocks noChangeAspect="1"/>
          </p:cNvPicPr>
          <p:nvPr/>
        </p:nvPicPr>
        <p:blipFill>
          <a:blip r:embed="rId7"/>
          <a:stretch>
            <a:fillRect/>
          </a:stretch>
        </p:blipFill>
        <p:spPr>
          <a:xfrm>
            <a:off x="3438223" y="5441155"/>
            <a:ext cx="1048512" cy="231648"/>
          </a:xfrm>
          <a:prstGeom prst="rect">
            <a:avLst/>
          </a:prstGeom>
          <a:ln w="12700">
            <a:miter lim="400000"/>
          </a:ln>
        </p:spPr>
      </p:pic>
      <p:pic>
        <p:nvPicPr>
          <p:cNvPr id="653" name="object 15" descr="object 15"/>
          <p:cNvPicPr>
            <a:picLocks noChangeAspect="1"/>
          </p:cNvPicPr>
          <p:nvPr/>
        </p:nvPicPr>
        <p:blipFill>
          <a:blip r:embed="rId8"/>
          <a:stretch>
            <a:fillRect/>
          </a:stretch>
        </p:blipFill>
        <p:spPr>
          <a:xfrm>
            <a:off x="3263932" y="3164196"/>
            <a:ext cx="1067822" cy="228601"/>
          </a:xfrm>
          <a:prstGeom prst="rect">
            <a:avLst/>
          </a:prstGeom>
          <a:ln w="12700">
            <a:miter lim="400000"/>
          </a:ln>
        </p:spPr>
      </p:pic>
      <p:pic>
        <p:nvPicPr>
          <p:cNvPr id="654" name="object 16" descr="object 16"/>
          <p:cNvPicPr>
            <a:picLocks noChangeAspect="1"/>
          </p:cNvPicPr>
          <p:nvPr/>
        </p:nvPicPr>
        <p:blipFill>
          <a:blip r:embed="rId9"/>
          <a:stretch>
            <a:fillRect/>
          </a:stretch>
        </p:blipFill>
        <p:spPr>
          <a:xfrm>
            <a:off x="2074100" y="2367222"/>
            <a:ext cx="688625" cy="163176"/>
          </a:xfrm>
          <a:prstGeom prst="rect">
            <a:avLst/>
          </a:prstGeom>
          <a:ln w="12700">
            <a:miter lim="400000"/>
          </a:ln>
        </p:spPr>
      </p:pic>
      <p:pic>
        <p:nvPicPr>
          <p:cNvPr id="655" name="object 18" descr="object 18"/>
          <p:cNvPicPr>
            <a:picLocks noChangeAspect="1"/>
          </p:cNvPicPr>
          <p:nvPr/>
        </p:nvPicPr>
        <p:blipFill>
          <a:blip r:embed="rId10"/>
          <a:stretch>
            <a:fillRect/>
          </a:stretch>
        </p:blipFill>
        <p:spPr>
          <a:xfrm>
            <a:off x="739321" y="5020078"/>
            <a:ext cx="1027880" cy="270273"/>
          </a:xfrm>
          <a:prstGeom prst="rect">
            <a:avLst/>
          </a:prstGeom>
          <a:ln w="12700">
            <a:miter lim="400000"/>
          </a:ln>
        </p:spPr>
      </p:pic>
      <p:pic>
        <p:nvPicPr>
          <p:cNvPr id="656" name="object 19" descr="object 19"/>
          <p:cNvPicPr>
            <a:picLocks noChangeAspect="1"/>
          </p:cNvPicPr>
          <p:nvPr/>
        </p:nvPicPr>
        <p:blipFill>
          <a:blip r:embed="rId11"/>
          <a:stretch>
            <a:fillRect/>
          </a:stretch>
        </p:blipFill>
        <p:spPr>
          <a:xfrm>
            <a:off x="2015873" y="3150836"/>
            <a:ext cx="1029787" cy="274321"/>
          </a:xfrm>
          <a:prstGeom prst="rect">
            <a:avLst/>
          </a:prstGeom>
          <a:ln w="12700">
            <a:miter lim="400000"/>
          </a:ln>
        </p:spPr>
      </p:pic>
      <p:pic>
        <p:nvPicPr>
          <p:cNvPr id="657" name="object 21" descr="object 21"/>
          <p:cNvPicPr>
            <a:picLocks noChangeAspect="1"/>
          </p:cNvPicPr>
          <p:nvPr/>
        </p:nvPicPr>
        <p:blipFill>
          <a:blip r:embed="rId12"/>
          <a:stretch>
            <a:fillRect/>
          </a:stretch>
        </p:blipFill>
        <p:spPr>
          <a:xfrm>
            <a:off x="1886952" y="5359829"/>
            <a:ext cx="1190103" cy="334078"/>
          </a:xfrm>
          <a:prstGeom prst="rect">
            <a:avLst/>
          </a:prstGeom>
          <a:ln w="12700">
            <a:miter lim="400000"/>
          </a:ln>
        </p:spPr>
      </p:pic>
      <p:pic>
        <p:nvPicPr>
          <p:cNvPr id="658" name="object 22" descr="object 22"/>
          <p:cNvPicPr>
            <a:picLocks noChangeAspect="1"/>
          </p:cNvPicPr>
          <p:nvPr/>
        </p:nvPicPr>
        <p:blipFill>
          <a:blip r:embed="rId13"/>
          <a:stretch>
            <a:fillRect/>
          </a:stretch>
        </p:blipFill>
        <p:spPr>
          <a:xfrm>
            <a:off x="3270715" y="5049978"/>
            <a:ext cx="1383527" cy="310897"/>
          </a:xfrm>
          <a:prstGeom prst="rect">
            <a:avLst/>
          </a:prstGeom>
          <a:ln w="12700">
            <a:miter lim="400000"/>
          </a:ln>
        </p:spPr>
      </p:pic>
      <p:pic>
        <p:nvPicPr>
          <p:cNvPr id="659" name="object 24" descr="object 24"/>
          <p:cNvPicPr>
            <a:picLocks noChangeAspect="1"/>
          </p:cNvPicPr>
          <p:nvPr/>
        </p:nvPicPr>
        <p:blipFill>
          <a:blip r:embed="rId14"/>
          <a:stretch>
            <a:fillRect/>
          </a:stretch>
        </p:blipFill>
        <p:spPr>
          <a:xfrm>
            <a:off x="3379875" y="4672667"/>
            <a:ext cx="1045029" cy="307556"/>
          </a:xfrm>
          <a:prstGeom prst="rect">
            <a:avLst/>
          </a:prstGeom>
          <a:ln w="12700">
            <a:miter lim="400000"/>
          </a:ln>
        </p:spPr>
      </p:pic>
      <p:pic>
        <p:nvPicPr>
          <p:cNvPr id="660" name="object 25" descr="object 25"/>
          <p:cNvPicPr>
            <a:picLocks noChangeAspect="1"/>
          </p:cNvPicPr>
          <p:nvPr/>
        </p:nvPicPr>
        <p:blipFill>
          <a:blip r:embed="rId15"/>
          <a:stretch>
            <a:fillRect/>
          </a:stretch>
        </p:blipFill>
        <p:spPr>
          <a:xfrm>
            <a:off x="2067972" y="4294533"/>
            <a:ext cx="815639" cy="303648"/>
          </a:xfrm>
          <a:prstGeom prst="rect">
            <a:avLst/>
          </a:prstGeom>
          <a:ln w="12700">
            <a:miter lim="400000"/>
          </a:ln>
        </p:spPr>
      </p:pic>
      <p:pic>
        <p:nvPicPr>
          <p:cNvPr id="661" name="object 26" descr="object 26"/>
          <p:cNvPicPr>
            <a:picLocks noChangeAspect="1"/>
          </p:cNvPicPr>
          <p:nvPr/>
        </p:nvPicPr>
        <p:blipFill>
          <a:blip r:embed="rId16"/>
          <a:stretch>
            <a:fillRect/>
          </a:stretch>
        </p:blipFill>
        <p:spPr>
          <a:xfrm>
            <a:off x="854763" y="4354329"/>
            <a:ext cx="806683" cy="172631"/>
          </a:xfrm>
          <a:prstGeom prst="rect">
            <a:avLst/>
          </a:prstGeom>
          <a:ln w="12700">
            <a:miter lim="400000"/>
          </a:ln>
        </p:spPr>
      </p:pic>
      <p:pic>
        <p:nvPicPr>
          <p:cNvPr id="662" name="object 27" descr="object 27"/>
          <p:cNvPicPr>
            <a:picLocks noChangeAspect="1"/>
          </p:cNvPicPr>
          <p:nvPr/>
        </p:nvPicPr>
        <p:blipFill>
          <a:blip r:embed="rId17"/>
          <a:stretch>
            <a:fillRect/>
          </a:stretch>
        </p:blipFill>
        <p:spPr>
          <a:xfrm>
            <a:off x="869610" y="3544496"/>
            <a:ext cx="808921" cy="192522"/>
          </a:xfrm>
          <a:prstGeom prst="rect">
            <a:avLst/>
          </a:prstGeom>
          <a:ln w="12700">
            <a:miter lim="400000"/>
          </a:ln>
        </p:spPr>
      </p:pic>
      <p:pic>
        <p:nvPicPr>
          <p:cNvPr id="663" name="object 29" descr="object 29"/>
          <p:cNvPicPr>
            <a:picLocks noChangeAspect="1"/>
          </p:cNvPicPr>
          <p:nvPr/>
        </p:nvPicPr>
        <p:blipFill>
          <a:blip r:embed="rId18"/>
          <a:stretch>
            <a:fillRect/>
          </a:stretch>
        </p:blipFill>
        <p:spPr>
          <a:xfrm>
            <a:off x="1968257" y="3569577"/>
            <a:ext cx="1106425" cy="182881"/>
          </a:xfrm>
          <a:prstGeom prst="rect">
            <a:avLst/>
          </a:prstGeom>
          <a:ln w="12700">
            <a:miter lim="400000"/>
          </a:ln>
        </p:spPr>
      </p:pic>
      <p:pic>
        <p:nvPicPr>
          <p:cNvPr id="664" name="object 34" descr="object 34"/>
          <p:cNvPicPr>
            <a:picLocks noChangeAspect="1"/>
          </p:cNvPicPr>
          <p:nvPr/>
        </p:nvPicPr>
        <p:blipFill>
          <a:blip r:embed="rId19"/>
          <a:stretch>
            <a:fillRect/>
          </a:stretch>
        </p:blipFill>
        <p:spPr>
          <a:xfrm>
            <a:off x="4739218" y="4919562"/>
            <a:ext cx="1148765" cy="398363"/>
          </a:xfrm>
          <a:prstGeom prst="rect">
            <a:avLst/>
          </a:prstGeom>
          <a:ln w="12700">
            <a:miter lim="400000"/>
          </a:ln>
        </p:spPr>
      </p:pic>
      <p:pic>
        <p:nvPicPr>
          <p:cNvPr id="665" name="object 35" descr="object 35"/>
          <p:cNvPicPr>
            <a:picLocks noChangeAspect="1"/>
          </p:cNvPicPr>
          <p:nvPr/>
        </p:nvPicPr>
        <p:blipFill>
          <a:blip r:embed="rId20"/>
          <a:stretch>
            <a:fillRect/>
          </a:stretch>
        </p:blipFill>
        <p:spPr>
          <a:xfrm>
            <a:off x="6537091" y="1818807"/>
            <a:ext cx="1055439" cy="914401"/>
          </a:xfrm>
          <a:prstGeom prst="rect">
            <a:avLst/>
          </a:prstGeom>
          <a:ln w="12700">
            <a:miter lim="400000"/>
          </a:ln>
        </p:spPr>
      </p:pic>
      <p:pic>
        <p:nvPicPr>
          <p:cNvPr id="666" name="object 36" descr="object 36"/>
          <p:cNvPicPr>
            <a:picLocks noChangeAspect="1"/>
          </p:cNvPicPr>
          <p:nvPr/>
        </p:nvPicPr>
        <p:blipFill>
          <a:blip r:embed="rId21"/>
          <a:stretch>
            <a:fillRect/>
          </a:stretch>
        </p:blipFill>
        <p:spPr>
          <a:xfrm>
            <a:off x="8304665" y="3388409"/>
            <a:ext cx="1383793" cy="563880"/>
          </a:xfrm>
          <a:prstGeom prst="rect">
            <a:avLst/>
          </a:prstGeom>
          <a:ln w="12700">
            <a:miter lim="400000"/>
          </a:ln>
        </p:spPr>
      </p:pic>
      <p:sp>
        <p:nvSpPr>
          <p:cNvPr id="667" name="object 37"/>
          <p:cNvSpPr/>
          <p:nvPr/>
        </p:nvSpPr>
        <p:spPr>
          <a:xfrm>
            <a:off x="7611292" y="1830429"/>
            <a:ext cx="71285" cy="4754628"/>
          </a:xfrm>
          <a:prstGeom prst="line">
            <a:avLst/>
          </a:prstGeom>
          <a:ln w="19050">
            <a:solidFill>
              <a:srgbClr val="D9D9D9"/>
            </a:solidFill>
          </a:ln>
        </p:spPr>
        <p:txBody>
          <a:bodyPr lIns="45719" rIns="45719"/>
          <a:lstStyle/>
          <a:p>
            <a:pPr>
              <a:defRPr>
                <a:latin typeface="Arial"/>
                <a:ea typeface="Arial"/>
                <a:cs typeface="Arial"/>
                <a:sym typeface="Arial"/>
              </a:defRPr>
            </a:pPr>
            <a:endParaRPr/>
          </a:p>
        </p:txBody>
      </p:sp>
      <p:pic>
        <p:nvPicPr>
          <p:cNvPr id="668" name="object 38" descr="object 38"/>
          <p:cNvPicPr>
            <a:picLocks noChangeAspect="1"/>
          </p:cNvPicPr>
          <p:nvPr/>
        </p:nvPicPr>
        <p:blipFill>
          <a:blip r:embed="rId22"/>
          <a:stretch>
            <a:fillRect/>
          </a:stretch>
        </p:blipFill>
        <p:spPr>
          <a:xfrm>
            <a:off x="3313619" y="4331946"/>
            <a:ext cx="1163214" cy="217398"/>
          </a:xfrm>
          <a:prstGeom prst="rect">
            <a:avLst/>
          </a:prstGeom>
          <a:ln w="12700">
            <a:miter lim="400000"/>
          </a:ln>
        </p:spPr>
      </p:pic>
      <p:pic>
        <p:nvPicPr>
          <p:cNvPr id="669" name="object 39" descr="object 39"/>
          <p:cNvPicPr>
            <a:picLocks noChangeAspect="1"/>
          </p:cNvPicPr>
          <p:nvPr/>
        </p:nvPicPr>
        <p:blipFill>
          <a:blip r:embed="rId23"/>
          <a:stretch>
            <a:fillRect/>
          </a:stretch>
        </p:blipFill>
        <p:spPr>
          <a:xfrm>
            <a:off x="1999277" y="5066643"/>
            <a:ext cx="1028973" cy="246519"/>
          </a:xfrm>
          <a:prstGeom prst="rect">
            <a:avLst/>
          </a:prstGeom>
          <a:ln w="12700">
            <a:miter lim="400000"/>
          </a:ln>
        </p:spPr>
      </p:pic>
      <p:sp>
        <p:nvSpPr>
          <p:cNvPr id="670" name="object 40"/>
          <p:cNvSpPr/>
          <p:nvPr/>
        </p:nvSpPr>
        <p:spPr>
          <a:xfrm flipV="1">
            <a:off x="750897" y="4252653"/>
            <a:ext cx="3886206" cy="2"/>
          </a:xfrm>
          <a:prstGeom prst="line">
            <a:avLst/>
          </a:prstGeom>
          <a:ln w="19050">
            <a:solidFill>
              <a:srgbClr val="D9D9D9"/>
            </a:solidFill>
          </a:ln>
        </p:spPr>
        <p:txBody>
          <a:bodyPr lIns="45719" rIns="45719"/>
          <a:lstStyle/>
          <a:p>
            <a:pPr>
              <a:defRPr>
                <a:latin typeface="Arial"/>
                <a:ea typeface="Arial"/>
                <a:cs typeface="Arial"/>
                <a:sym typeface="Arial"/>
              </a:defRPr>
            </a:pPr>
            <a:endParaRPr/>
          </a:p>
        </p:txBody>
      </p:sp>
      <p:pic>
        <p:nvPicPr>
          <p:cNvPr id="671" name="object 41" descr="object 41"/>
          <p:cNvPicPr>
            <a:picLocks noChangeAspect="1"/>
          </p:cNvPicPr>
          <p:nvPr/>
        </p:nvPicPr>
        <p:blipFill>
          <a:blip r:embed="rId24"/>
          <a:stretch>
            <a:fillRect/>
          </a:stretch>
        </p:blipFill>
        <p:spPr>
          <a:xfrm>
            <a:off x="5897012" y="1977133"/>
            <a:ext cx="640080" cy="640080"/>
          </a:xfrm>
          <a:prstGeom prst="rect">
            <a:avLst/>
          </a:prstGeom>
          <a:ln w="12700">
            <a:miter lim="400000"/>
          </a:ln>
        </p:spPr>
      </p:pic>
      <p:sp>
        <p:nvSpPr>
          <p:cNvPr id="672" name="object 42"/>
          <p:cNvSpPr/>
          <p:nvPr/>
        </p:nvSpPr>
        <p:spPr>
          <a:xfrm flipH="1">
            <a:off x="4637274" y="1842352"/>
            <a:ext cx="1" cy="4379963"/>
          </a:xfrm>
          <a:prstGeom prst="line">
            <a:avLst/>
          </a:prstGeom>
          <a:ln w="19050">
            <a:solidFill>
              <a:srgbClr val="D9D9D9"/>
            </a:solidFill>
          </a:ln>
        </p:spPr>
        <p:txBody>
          <a:bodyPr lIns="45719" rIns="45719"/>
          <a:lstStyle/>
          <a:p>
            <a:pPr>
              <a:defRPr>
                <a:latin typeface="Arial"/>
                <a:ea typeface="Arial"/>
                <a:cs typeface="Arial"/>
                <a:sym typeface="Arial"/>
              </a:defRPr>
            </a:pPr>
            <a:endParaRPr/>
          </a:p>
        </p:txBody>
      </p:sp>
      <p:pic>
        <p:nvPicPr>
          <p:cNvPr id="673" name="object 43" descr="object 43"/>
          <p:cNvPicPr>
            <a:picLocks noChangeAspect="1"/>
          </p:cNvPicPr>
          <p:nvPr/>
        </p:nvPicPr>
        <p:blipFill>
          <a:blip r:embed="rId25"/>
          <a:stretch>
            <a:fillRect/>
          </a:stretch>
        </p:blipFill>
        <p:spPr>
          <a:xfrm>
            <a:off x="4879526" y="5526394"/>
            <a:ext cx="1728805" cy="296863"/>
          </a:xfrm>
          <a:prstGeom prst="rect">
            <a:avLst/>
          </a:prstGeom>
          <a:ln w="12700">
            <a:miter lim="400000"/>
          </a:ln>
        </p:spPr>
      </p:pic>
      <p:pic>
        <p:nvPicPr>
          <p:cNvPr id="674" name="object 44" descr="object 44"/>
          <p:cNvPicPr>
            <a:picLocks noChangeAspect="1"/>
          </p:cNvPicPr>
          <p:nvPr/>
        </p:nvPicPr>
        <p:blipFill>
          <a:blip r:embed="rId26"/>
          <a:stretch>
            <a:fillRect/>
          </a:stretch>
        </p:blipFill>
        <p:spPr>
          <a:xfrm>
            <a:off x="5963975" y="4978122"/>
            <a:ext cx="1047645" cy="514513"/>
          </a:xfrm>
          <a:prstGeom prst="rect">
            <a:avLst/>
          </a:prstGeom>
          <a:ln w="12700">
            <a:miter lim="400000"/>
          </a:ln>
        </p:spPr>
      </p:pic>
      <p:pic>
        <p:nvPicPr>
          <p:cNvPr id="675" name="object 45" descr="object 45"/>
          <p:cNvPicPr>
            <a:picLocks noChangeAspect="1"/>
          </p:cNvPicPr>
          <p:nvPr/>
        </p:nvPicPr>
        <p:blipFill>
          <a:blip r:embed="rId27"/>
          <a:stretch>
            <a:fillRect/>
          </a:stretch>
        </p:blipFill>
        <p:spPr>
          <a:xfrm>
            <a:off x="6030316" y="3371046"/>
            <a:ext cx="1097279" cy="321546"/>
          </a:xfrm>
          <a:prstGeom prst="rect">
            <a:avLst/>
          </a:prstGeom>
          <a:ln w="12700">
            <a:miter lim="400000"/>
          </a:ln>
        </p:spPr>
      </p:pic>
      <p:pic>
        <p:nvPicPr>
          <p:cNvPr id="676" name="object 46" descr="object 46"/>
          <p:cNvPicPr>
            <a:picLocks noChangeAspect="1"/>
          </p:cNvPicPr>
          <p:nvPr/>
        </p:nvPicPr>
        <p:blipFill>
          <a:blip r:embed="rId28"/>
          <a:stretch>
            <a:fillRect/>
          </a:stretch>
        </p:blipFill>
        <p:spPr>
          <a:xfrm>
            <a:off x="6123558" y="2669662"/>
            <a:ext cx="966102" cy="556221"/>
          </a:xfrm>
          <a:prstGeom prst="rect">
            <a:avLst/>
          </a:prstGeom>
          <a:ln w="12700">
            <a:miter lim="400000"/>
          </a:ln>
        </p:spPr>
      </p:pic>
      <p:pic>
        <p:nvPicPr>
          <p:cNvPr id="677" name="object 47" descr="object 47"/>
          <p:cNvPicPr>
            <a:picLocks noChangeAspect="1"/>
          </p:cNvPicPr>
          <p:nvPr/>
        </p:nvPicPr>
        <p:blipFill>
          <a:blip r:embed="rId29"/>
          <a:stretch>
            <a:fillRect/>
          </a:stretch>
        </p:blipFill>
        <p:spPr>
          <a:xfrm>
            <a:off x="848093" y="2742998"/>
            <a:ext cx="950976" cy="213361"/>
          </a:xfrm>
          <a:prstGeom prst="rect">
            <a:avLst/>
          </a:prstGeom>
          <a:ln w="12700">
            <a:miter lim="400000"/>
          </a:ln>
        </p:spPr>
      </p:pic>
      <p:pic>
        <p:nvPicPr>
          <p:cNvPr id="678" name="object 48" descr="object 48"/>
          <p:cNvPicPr>
            <a:picLocks noChangeAspect="1"/>
          </p:cNvPicPr>
          <p:nvPr/>
        </p:nvPicPr>
        <p:blipFill>
          <a:blip r:embed="rId30"/>
          <a:stretch>
            <a:fillRect/>
          </a:stretch>
        </p:blipFill>
        <p:spPr>
          <a:xfrm>
            <a:off x="668223" y="3822139"/>
            <a:ext cx="1645919" cy="312043"/>
          </a:xfrm>
          <a:prstGeom prst="rect">
            <a:avLst/>
          </a:prstGeom>
          <a:ln w="12700">
            <a:miter lim="400000"/>
          </a:ln>
        </p:spPr>
      </p:pic>
      <p:pic>
        <p:nvPicPr>
          <p:cNvPr id="679" name="object 49" descr="object 49"/>
          <p:cNvPicPr>
            <a:picLocks noChangeAspect="1"/>
          </p:cNvPicPr>
          <p:nvPr/>
        </p:nvPicPr>
        <p:blipFill>
          <a:blip r:embed="rId31"/>
          <a:stretch>
            <a:fillRect/>
          </a:stretch>
        </p:blipFill>
        <p:spPr>
          <a:xfrm>
            <a:off x="3520018" y="3864978"/>
            <a:ext cx="725425" cy="350521"/>
          </a:xfrm>
          <a:prstGeom prst="rect">
            <a:avLst/>
          </a:prstGeom>
          <a:ln w="12700">
            <a:miter lim="400000"/>
          </a:ln>
        </p:spPr>
      </p:pic>
      <p:pic>
        <p:nvPicPr>
          <p:cNvPr id="680" name="object 50" descr="object 50"/>
          <p:cNvPicPr>
            <a:picLocks noChangeAspect="1"/>
          </p:cNvPicPr>
          <p:nvPr/>
        </p:nvPicPr>
        <p:blipFill>
          <a:blip r:embed="rId32"/>
          <a:stretch>
            <a:fillRect/>
          </a:stretch>
        </p:blipFill>
        <p:spPr>
          <a:xfrm>
            <a:off x="1965273" y="2623862"/>
            <a:ext cx="1045426" cy="457201"/>
          </a:xfrm>
          <a:prstGeom prst="rect">
            <a:avLst/>
          </a:prstGeom>
          <a:ln w="12700">
            <a:miter lim="400000"/>
          </a:ln>
        </p:spPr>
      </p:pic>
      <p:pic>
        <p:nvPicPr>
          <p:cNvPr id="681" name="object 51" descr="object 51"/>
          <p:cNvPicPr>
            <a:picLocks noChangeAspect="1"/>
          </p:cNvPicPr>
          <p:nvPr/>
        </p:nvPicPr>
        <p:blipFill>
          <a:blip r:embed="rId33"/>
          <a:stretch>
            <a:fillRect/>
          </a:stretch>
        </p:blipFill>
        <p:spPr>
          <a:xfrm>
            <a:off x="5110260" y="1980121"/>
            <a:ext cx="436831" cy="548640"/>
          </a:xfrm>
          <a:prstGeom prst="rect">
            <a:avLst/>
          </a:prstGeom>
          <a:ln w="12700">
            <a:miter lim="400000"/>
          </a:ln>
        </p:spPr>
      </p:pic>
      <p:pic>
        <p:nvPicPr>
          <p:cNvPr id="682" name="object 52" descr="object 52"/>
          <p:cNvPicPr>
            <a:picLocks noChangeAspect="1"/>
          </p:cNvPicPr>
          <p:nvPr/>
        </p:nvPicPr>
        <p:blipFill>
          <a:blip r:embed="rId34"/>
          <a:stretch>
            <a:fillRect/>
          </a:stretch>
        </p:blipFill>
        <p:spPr>
          <a:xfrm>
            <a:off x="762982" y="1874867"/>
            <a:ext cx="921178" cy="368471"/>
          </a:xfrm>
          <a:prstGeom prst="rect">
            <a:avLst/>
          </a:prstGeom>
          <a:ln w="12700">
            <a:miter lim="400000"/>
          </a:ln>
        </p:spPr>
      </p:pic>
      <p:pic>
        <p:nvPicPr>
          <p:cNvPr id="683" name="object 53" descr="object 53"/>
          <p:cNvPicPr>
            <a:picLocks noChangeAspect="1"/>
          </p:cNvPicPr>
          <p:nvPr/>
        </p:nvPicPr>
        <p:blipFill>
          <a:blip r:embed="rId35"/>
          <a:stretch>
            <a:fillRect/>
          </a:stretch>
        </p:blipFill>
        <p:spPr>
          <a:xfrm>
            <a:off x="3259999" y="2361718"/>
            <a:ext cx="1166721" cy="310897"/>
          </a:xfrm>
          <a:prstGeom prst="rect">
            <a:avLst/>
          </a:prstGeom>
          <a:ln w="12700">
            <a:miter lim="400000"/>
          </a:ln>
        </p:spPr>
      </p:pic>
      <p:pic>
        <p:nvPicPr>
          <p:cNvPr id="684" name="object 54" descr="object 54"/>
          <p:cNvPicPr>
            <a:picLocks noChangeAspect="1"/>
          </p:cNvPicPr>
          <p:nvPr/>
        </p:nvPicPr>
        <p:blipFill>
          <a:blip r:embed="rId36"/>
          <a:stretch>
            <a:fillRect/>
          </a:stretch>
        </p:blipFill>
        <p:spPr>
          <a:xfrm>
            <a:off x="3342187" y="3429287"/>
            <a:ext cx="939942" cy="411831"/>
          </a:xfrm>
          <a:prstGeom prst="rect">
            <a:avLst/>
          </a:prstGeom>
          <a:ln w="12700">
            <a:miter lim="400000"/>
          </a:ln>
        </p:spPr>
      </p:pic>
      <p:pic>
        <p:nvPicPr>
          <p:cNvPr id="685" name="object 55" descr="object 55"/>
          <p:cNvPicPr>
            <a:picLocks noChangeAspect="1"/>
          </p:cNvPicPr>
          <p:nvPr/>
        </p:nvPicPr>
        <p:blipFill>
          <a:blip r:embed="rId37"/>
          <a:stretch>
            <a:fillRect/>
          </a:stretch>
        </p:blipFill>
        <p:spPr>
          <a:xfrm>
            <a:off x="2060376" y="1951712"/>
            <a:ext cx="929372" cy="274321"/>
          </a:xfrm>
          <a:prstGeom prst="rect">
            <a:avLst/>
          </a:prstGeom>
          <a:ln w="12700">
            <a:miter lim="400000"/>
          </a:ln>
        </p:spPr>
      </p:pic>
      <p:sp>
        <p:nvSpPr>
          <p:cNvPr id="686" name="object 61"/>
          <p:cNvSpPr/>
          <p:nvPr/>
        </p:nvSpPr>
        <p:spPr>
          <a:xfrm>
            <a:off x="7650460" y="3979595"/>
            <a:ext cx="4280506" cy="1831165"/>
          </a:xfrm>
          <a:prstGeom prst="rect">
            <a:avLst/>
          </a:prstGeom>
          <a:solidFill>
            <a:srgbClr val="D6D6E3"/>
          </a:solidFill>
          <a:ln w="12700">
            <a:miter lim="400000"/>
          </a:ln>
        </p:spPr>
        <p:txBody>
          <a:bodyPr lIns="45719" rIns="45719"/>
          <a:lstStyle/>
          <a:p>
            <a:pPr>
              <a:defRPr>
                <a:latin typeface="Arial"/>
                <a:ea typeface="Arial"/>
                <a:cs typeface="Arial"/>
                <a:sym typeface="Arial"/>
              </a:defRPr>
            </a:pPr>
            <a:endParaRPr/>
          </a:p>
        </p:txBody>
      </p:sp>
      <p:pic>
        <p:nvPicPr>
          <p:cNvPr id="687" name="object 64" descr="object 64"/>
          <p:cNvPicPr>
            <a:picLocks noChangeAspect="1"/>
          </p:cNvPicPr>
          <p:nvPr/>
        </p:nvPicPr>
        <p:blipFill>
          <a:blip r:embed="rId38"/>
          <a:stretch>
            <a:fillRect/>
          </a:stretch>
        </p:blipFill>
        <p:spPr>
          <a:xfrm>
            <a:off x="8011758" y="2458530"/>
            <a:ext cx="739186" cy="274321"/>
          </a:xfrm>
          <a:prstGeom prst="rect">
            <a:avLst/>
          </a:prstGeom>
          <a:ln w="12700">
            <a:miter lim="400000"/>
          </a:ln>
        </p:spPr>
      </p:pic>
      <p:pic>
        <p:nvPicPr>
          <p:cNvPr id="688" name="object 66" descr="object 66"/>
          <p:cNvPicPr>
            <a:picLocks noChangeAspect="1"/>
          </p:cNvPicPr>
          <p:nvPr/>
        </p:nvPicPr>
        <p:blipFill>
          <a:blip r:embed="rId39"/>
          <a:stretch>
            <a:fillRect/>
          </a:stretch>
        </p:blipFill>
        <p:spPr>
          <a:xfrm>
            <a:off x="10951519" y="2875744"/>
            <a:ext cx="1005841" cy="366912"/>
          </a:xfrm>
          <a:prstGeom prst="rect">
            <a:avLst/>
          </a:prstGeom>
          <a:ln w="12700">
            <a:miter lim="400000"/>
          </a:ln>
        </p:spPr>
      </p:pic>
      <p:pic>
        <p:nvPicPr>
          <p:cNvPr id="689" name="object 56" descr="object 56"/>
          <p:cNvPicPr>
            <a:picLocks noChangeAspect="1"/>
          </p:cNvPicPr>
          <p:nvPr/>
        </p:nvPicPr>
        <p:blipFill>
          <a:blip r:embed="rId40"/>
          <a:stretch>
            <a:fillRect/>
          </a:stretch>
        </p:blipFill>
        <p:spPr>
          <a:xfrm>
            <a:off x="739321" y="3123507"/>
            <a:ext cx="1212575" cy="355672"/>
          </a:xfrm>
          <a:prstGeom prst="rect">
            <a:avLst/>
          </a:prstGeom>
          <a:ln w="12700">
            <a:miter lim="400000"/>
          </a:ln>
        </p:spPr>
      </p:pic>
      <p:sp>
        <p:nvSpPr>
          <p:cNvPr id="690" name="object 68"/>
          <p:cNvSpPr txBox="1"/>
          <p:nvPr/>
        </p:nvSpPr>
        <p:spPr>
          <a:xfrm rot="16200000">
            <a:off x="-471024" y="2929976"/>
            <a:ext cx="2182471" cy="225942"/>
          </a:xfrm>
          <a:prstGeom prst="rect">
            <a:avLst/>
          </a:prstGeom>
          <a:solidFill>
            <a:srgbClr val="51568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12700" algn="ctr">
              <a:lnSpc>
                <a:spcPts val="1800"/>
              </a:lnSpc>
              <a:defRPr sz="1600" b="1" spc="-10">
                <a:solidFill>
                  <a:srgbClr val="FFFFFF"/>
                </a:solidFill>
                <a:latin typeface="Arial"/>
                <a:ea typeface="Arial"/>
                <a:cs typeface="Arial"/>
                <a:sym typeface="Arial"/>
              </a:defRPr>
            </a:lvl1pPr>
          </a:lstStyle>
          <a:p>
            <a:r>
              <a:t>Canadian</a:t>
            </a:r>
          </a:p>
        </p:txBody>
      </p:sp>
      <p:sp>
        <p:nvSpPr>
          <p:cNvPr id="691" name="object 69"/>
          <p:cNvSpPr txBox="1"/>
          <p:nvPr/>
        </p:nvSpPr>
        <p:spPr>
          <a:xfrm>
            <a:off x="837494" y="1591473"/>
            <a:ext cx="3715850" cy="221954"/>
          </a:xfrm>
          <a:prstGeom prst="rect">
            <a:avLst/>
          </a:prstGeom>
          <a:solidFill>
            <a:srgbClr val="51568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lgn="ctr">
              <a:spcBef>
                <a:spcPts val="100"/>
              </a:spcBef>
              <a:defRPr sz="1600" b="1">
                <a:solidFill>
                  <a:srgbClr val="FFFFFF"/>
                </a:solidFill>
                <a:latin typeface="Arial"/>
                <a:ea typeface="Arial"/>
                <a:cs typeface="Arial"/>
                <a:sym typeface="Arial"/>
              </a:defRPr>
            </a:pPr>
            <a:r>
              <a:t>Private Sector</a:t>
            </a:r>
          </a:p>
        </p:txBody>
      </p:sp>
      <p:sp>
        <p:nvSpPr>
          <p:cNvPr id="692" name="object 71"/>
          <p:cNvSpPr txBox="1"/>
          <p:nvPr/>
        </p:nvSpPr>
        <p:spPr>
          <a:xfrm>
            <a:off x="4720235" y="1594960"/>
            <a:ext cx="2808098" cy="236101"/>
          </a:xfrm>
          <a:prstGeom prst="rect">
            <a:avLst/>
          </a:prstGeom>
          <a:solidFill>
            <a:srgbClr val="51568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R="5080" indent="12700" algn="ctr">
              <a:lnSpc>
                <a:spcPts val="1900"/>
              </a:lnSpc>
              <a:spcBef>
                <a:spcPts val="100"/>
              </a:spcBef>
              <a:defRPr sz="1600" b="1" spc="-10">
                <a:solidFill>
                  <a:srgbClr val="FFFFFF"/>
                </a:solidFill>
                <a:latin typeface="Arial"/>
                <a:ea typeface="Arial"/>
                <a:cs typeface="Arial"/>
                <a:sym typeface="Arial"/>
              </a:defRPr>
            </a:pPr>
            <a:r>
              <a:t>Academic </a:t>
            </a:r>
            <a:r>
              <a:rPr spc="0"/>
              <a:t>Institutions</a:t>
            </a:r>
          </a:p>
        </p:txBody>
      </p:sp>
      <p:sp>
        <p:nvSpPr>
          <p:cNvPr id="693" name="object 72"/>
          <p:cNvSpPr txBox="1"/>
          <p:nvPr/>
        </p:nvSpPr>
        <p:spPr>
          <a:xfrm rot="16200000">
            <a:off x="-135809" y="4939125"/>
            <a:ext cx="1517551" cy="225942"/>
          </a:xfrm>
          <a:prstGeom prst="rect">
            <a:avLst/>
          </a:prstGeom>
          <a:solidFill>
            <a:srgbClr val="51568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12700" algn="ctr">
              <a:lnSpc>
                <a:spcPts val="1800"/>
              </a:lnSpc>
              <a:defRPr sz="1600" b="1" spc="-10">
                <a:solidFill>
                  <a:srgbClr val="FFFFFF"/>
                </a:solidFill>
                <a:latin typeface="Arial"/>
                <a:ea typeface="Arial"/>
                <a:cs typeface="Arial"/>
                <a:sym typeface="Arial"/>
              </a:defRPr>
            </a:lvl1pPr>
          </a:lstStyle>
          <a:p>
            <a:r>
              <a:t>International</a:t>
            </a:r>
          </a:p>
        </p:txBody>
      </p:sp>
      <p:pic>
        <p:nvPicPr>
          <p:cNvPr id="694" name="object 73" descr="object 73"/>
          <p:cNvPicPr>
            <a:picLocks noChangeAspect="1"/>
          </p:cNvPicPr>
          <p:nvPr/>
        </p:nvPicPr>
        <p:blipFill>
          <a:blip r:embed="rId41"/>
          <a:stretch>
            <a:fillRect/>
          </a:stretch>
        </p:blipFill>
        <p:spPr>
          <a:xfrm>
            <a:off x="8019053" y="2895488"/>
            <a:ext cx="1389340" cy="328038"/>
          </a:xfrm>
          <a:prstGeom prst="rect">
            <a:avLst/>
          </a:prstGeom>
          <a:ln w="12700">
            <a:miter lim="400000"/>
          </a:ln>
        </p:spPr>
      </p:pic>
      <p:sp>
        <p:nvSpPr>
          <p:cNvPr id="695" name="object 74"/>
          <p:cNvSpPr txBox="1"/>
          <p:nvPr/>
        </p:nvSpPr>
        <p:spPr>
          <a:xfrm>
            <a:off x="7766964" y="4146880"/>
            <a:ext cx="4052782" cy="14372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lgn="ctr">
              <a:lnSpc>
                <a:spcPts val="1900"/>
              </a:lnSpc>
              <a:tabLst>
                <a:tab pos="177800" algn="l"/>
              </a:tabLst>
              <a:defRPr sz="1400" b="1" i="1">
                <a:latin typeface="Arial"/>
                <a:ea typeface="Arial"/>
                <a:cs typeface="Arial"/>
                <a:sym typeface="Arial"/>
              </a:defRPr>
            </a:pPr>
            <a:r>
              <a:t>Attractivity</a:t>
            </a:r>
            <a:r>
              <a:rPr spc="-5"/>
              <a:t> </a:t>
            </a:r>
            <a:r>
              <a:t>of</a:t>
            </a:r>
            <a:r>
              <a:rPr spc="15"/>
              <a:t> </a:t>
            </a:r>
            <a:r>
              <a:t>the</a:t>
            </a:r>
            <a:r>
              <a:rPr spc="5"/>
              <a:t> </a:t>
            </a:r>
            <a:r>
              <a:rPr spc="-10"/>
              <a:t>academic-</a:t>
            </a:r>
            <a:r>
              <a:t>industry</a:t>
            </a:r>
            <a:r>
              <a:rPr spc="10"/>
              <a:t> </a:t>
            </a:r>
            <a:r>
              <a:rPr spc="-10"/>
              <a:t>interface</a:t>
            </a:r>
          </a:p>
          <a:p>
            <a:pPr indent="12700" algn="ctr">
              <a:lnSpc>
                <a:spcPts val="1900"/>
              </a:lnSpc>
              <a:tabLst>
                <a:tab pos="177800" algn="l"/>
              </a:tabLst>
              <a:defRPr sz="1400" b="1" i="1">
                <a:latin typeface="Arial"/>
                <a:ea typeface="Arial"/>
                <a:cs typeface="Arial"/>
                <a:sym typeface="Arial"/>
              </a:defRPr>
            </a:pPr>
            <a:endParaRPr spc="-10"/>
          </a:p>
          <a:p>
            <a:pPr indent="12700" algn="ctr">
              <a:lnSpc>
                <a:spcPts val="1900"/>
              </a:lnSpc>
              <a:tabLst>
                <a:tab pos="177800" algn="l"/>
              </a:tabLst>
              <a:defRPr sz="1400" b="1" i="1">
                <a:latin typeface="Arial"/>
                <a:ea typeface="Arial"/>
                <a:cs typeface="Arial"/>
                <a:sym typeface="Arial"/>
              </a:defRPr>
            </a:pPr>
            <a:r>
              <a:t>Strong</a:t>
            </a:r>
            <a:r>
              <a:rPr spc="-25"/>
              <a:t> </a:t>
            </a:r>
            <a:r>
              <a:t>clinical research</a:t>
            </a:r>
            <a:r>
              <a:rPr spc="-10"/>
              <a:t> </a:t>
            </a:r>
            <a:r>
              <a:t>and</a:t>
            </a:r>
            <a:r>
              <a:rPr spc="-10"/>
              <a:t> k</a:t>
            </a:r>
            <a:r>
              <a:t>nowledge translation</a:t>
            </a:r>
            <a:r>
              <a:rPr spc="-10"/>
              <a:t> partnership</a:t>
            </a:r>
          </a:p>
          <a:p>
            <a:pPr indent="12700" algn="ctr">
              <a:lnSpc>
                <a:spcPts val="1900"/>
              </a:lnSpc>
              <a:tabLst>
                <a:tab pos="177800" algn="l"/>
              </a:tabLst>
              <a:defRPr sz="1400" b="1" i="1">
                <a:latin typeface="Arial"/>
                <a:ea typeface="Arial"/>
                <a:cs typeface="Arial"/>
                <a:sym typeface="Arial"/>
              </a:defRPr>
            </a:pPr>
            <a:endParaRPr spc="-10"/>
          </a:p>
          <a:p>
            <a:pPr indent="12700" algn="ctr">
              <a:lnSpc>
                <a:spcPts val="1900"/>
              </a:lnSpc>
              <a:tabLst>
                <a:tab pos="177800" algn="l"/>
              </a:tabLst>
              <a:defRPr sz="1400" b="1" i="1">
                <a:latin typeface="Arial"/>
                <a:ea typeface="Arial"/>
                <a:cs typeface="Arial"/>
                <a:sym typeface="Arial"/>
              </a:defRPr>
            </a:pPr>
            <a:r>
              <a:t>Globalization</a:t>
            </a:r>
            <a:r>
              <a:rPr spc="-5"/>
              <a:t> </a:t>
            </a:r>
            <a:r>
              <a:t>of</a:t>
            </a:r>
            <a:r>
              <a:rPr spc="5"/>
              <a:t> </a:t>
            </a:r>
            <a:r>
              <a:t>the </a:t>
            </a:r>
            <a:r>
              <a:rPr spc="-10"/>
              <a:t>effort</a:t>
            </a:r>
          </a:p>
        </p:txBody>
      </p:sp>
      <p:sp>
        <p:nvSpPr>
          <p:cNvPr id="696" name="object 70"/>
          <p:cNvSpPr txBox="1"/>
          <p:nvPr/>
        </p:nvSpPr>
        <p:spPr>
          <a:xfrm>
            <a:off x="7695223" y="1596570"/>
            <a:ext cx="4236216" cy="221954"/>
          </a:xfrm>
          <a:prstGeom prst="rect">
            <a:avLst/>
          </a:prstGeom>
          <a:solidFill>
            <a:srgbClr val="51568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lgn="ctr">
              <a:spcBef>
                <a:spcPts val="100"/>
              </a:spcBef>
              <a:defRPr sz="1600" b="1">
                <a:solidFill>
                  <a:srgbClr val="FFFFFF"/>
                </a:solidFill>
                <a:latin typeface="Arial"/>
                <a:ea typeface="Arial"/>
                <a:cs typeface="Arial"/>
                <a:sym typeface="Arial"/>
              </a:defRPr>
            </a:pPr>
            <a:r>
              <a:t>Public Sector</a:t>
            </a:r>
          </a:p>
        </p:txBody>
      </p:sp>
      <p:sp>
        <p:nvSpPr>
          <p:cNvPr id="697" name="object 42"/>
          <p:cNvSpPr/>
          <p:nvPr/>
        </p:nvSpPr>
        <p:spPr>
          <a:xfrm flipH="1" flipV="1">
            <a:off x="4631072" y="3259641"/>
            <a:ext cx="3013037" cy="2"/>
          </a:xfrm>
          <a:prstGeom prst="line">
            <a:avLst/>
          </a:prstGeom>
          <a:ln w="19050">
            <a:solidFill>
              <a:srgbClr val="D9D9D9"/>
            </a:solidFill>
          </a:ln>
        </p:spPr>
        <p:txBody>
          <a:bodyPr lIns="45719" rIns="45719"/>
          <a:lstStyle/>
          <a:p>
            <a:pPr>
              <a:defRPr>
                <a:latin typeface="Arial"/>
                <a:ea typeface="Arial"/>
                <a:cs typeface="Arial"/>
                <a:sym typeface="Arial"/>
              </a:defRPr>
            </a:pPr>
            <a:endParaRPr/>
          </a:p>
        </p:txBody>
      </p:sp>
      <p:pic>
        <p:nvPicPr>
          <p:cNvPr id="698" name="Picture 6" descr="Picture 6"/>
          <p:cNvPicPr>
            <a:picLocks noChangeAspect="1"/>
          </p:cNvPicPr>
          <p:nvPr/>
        </p:nvPicPr>
        <p:blipFill>
          <a:blip r:embed="rId42"/>
          <a:stretch>
            <a:fillRect/>
          </a:stretch>
        </p:blipFill>
        <p:spPr>
          <a:xfrm>
            <a:off x="2225446" y="3784491"/>
            <a:ext cx="1045270" cy="392267"/>
          </a:xfrm>
          <a:prstGeom prst="rect">
            <a:avLst/>
          </a:prstGeom>
          <a:ln w="12700">
            <a:miter lim="400000"/>
          </a:ln>
        </p:spPr>
      </p:pic>
      <p:pic>
        <p:nvPicPr>
          <p:cNvPr id="699" name="Picture 8" descr="Picture 8"/>
          <p:cNvPicPr>
            <a:picLocks noChangeAspect="1"/>
          </p:cNvPicPr>
          <p:nvPr/>
        </p:nvPicPr>
        <p:blipFill>
          <a:blip r:embed="rId43"/>
          <a:stretch>
            <a:fillRect/>
          </a:stretch>
        </p:blipFill>
        <p:spPr>
          <a:xfrm>
            <a:off x="3294581" y="2678909"/>
            <a:ext cx="1177371" cy="392458"/>
          </a:xfrm>
          <a:prstGeom prst="rect">
            <a:avLst/>
          </a:prstGeom>
          <a:ln w="12700">
            <a:miter lim="400000"/>
          </a:ln>
        </p:spPr>
      </p:pic>
      <p:pic>
        <p:nvPicPr>
          <p:cNvPr id="700" name="Picture 33" descr="Picture 33"/>
          <p:cNvPicPr>
            <a:picLocks noChangeAspect="1"/>
          </p:cNvPicPr>
          <p:nvPr/>
        </p:nvPicPr>
        <p:blipFill>
          <a:blip r:embed="rId44"/>
          <a:stretch>
            <a:fillRect/>
          </a:stretch>
        </p:blipFill>
        <p:spPr>
          <a:xfrm>
            <a:off x="2064697" y="4738994"/>
            <a:ext cx="963554" cy="172311"/>
          </a:xfrm>
          <a:prstGeom prst="rect">
            <a:avLst/>
          </a:prstGeom>
          <a:ln w="12700">
            <a:miter lim="400000"/>
          </a:ln>
        </p:spPr>
      </p:pic>
      <p:pic>
        <p:nvPicPr>
          <p:cNvPr id="701" name="Picture 62" descr="Picture 62"/>
          <p:cNvPicPr>
            <a:picLocks noChangeAspect="1"/>
          </p:cNvPicPr>
          <p:nvPr/>
        </p:nvPicPr>
        <p:blipFill>
          <a:blip r:embed="rId45"/>
          <a:stretch>
            <a:fillRect/>
          </a:stretch>
        </p:blipFill>
        <p:spPr>
          <a:xfrm>
            <a:off x="9517015" y="2951133"/>
            <a:ext cx="1204733" cy="240947"/>
          </a:xfrm>
          <a:prstGeom prst="rect">
            <a:avLst/>
          </a:prstGeom>
          <a:ln w="12700">
            <a:miter lim="400000"/>
          </a:ln>
        </p:spPr>
      </p:pic>
      <p:pic>
        <p:nvPicPr>
          <p:cNvPr id="702" name="Picture 77" descr="Picture 77"/>
          <p:cNvPicPr>
            <a:picLocks noChangeAspect="1"/>
          </p:cNvPicPr>
          <p:nvPr/>
        </p:nvPicPr>
        <p:blipFill>
          <a:blip r:embed="rId46"/>
          <a:stretch>
            <a:fillRect/>
          </a:stretch>
        </p:blipFill>
        <p:spPr>
          <a:xfrm>
            <a:off x="9208982" y="2490196"/>
            <a:ext cx="2624296" cy="328038"/>
          </a:xfrm>
          <a:prstGeom prst="rect">
            <a:avLst/>
          </a:prstGeom>
          <a:ln w="12700">
            <a:miter lim="400000"/>
          </a:ln>
        </p:spPr>
      </p:pic>
      <p:pic>
        <p:nvPicPr>
          <p:cNvPr id="703" name="Picture 85" descr="Picture 85"/>
          <p:cNvPicPr>
            <a:picLocks noChangeAspect="1"/>
          </p:cNvPicPr>
          <p:nvPr/>
        </p:nvPicPr>
        <p:blipFill>
          <a:blip r:embed="rId47"/>
          <a:stretch>
            <a:fillRect/>
          </a:stretch>
        </p:blipFill>
        <p:spPr>
          <a:xfrm>
            <a:off x="4812791" y="4478206"/>
            <a:ext cx="1283209" cy="320803"/>
          </a:xfrm>
          <a:prstGeom prst="rect">
            <a:avLst/>
          </a:prstGeom>
          <a:ln w="12700">
            <a:miter lim="400000"/>
          </a:ln>
        </p:spPr>
      </p:pic>
      <p:pic>
        <p:nvPicPr>
          <p:cNvPr id="704" name="Picture 88" descr="Picture 88"/>
          <p:cNvPicPr>
            <a:picLocks noChangeAspect="1"/>
          </p:cNvPicPr>
          <p:nvPr/>
        </p:nvPicPr>
        <p:blipFill>
          <a:blip r:embed="rId48"/>
          <a:stretch>
            <a:fillRect/>
          </a:stretch>
        </p:blipFill>
        <p:spPr>
          <a:xfrm>
            <a:off x="4663590" y="3401919"/>
            <a:ext cx="1155353" cy="577677"/>
          </a:xfrm>
          <a:prstGeom prst="rect">
            <a:avLst/>
          </a:prstGeom>
          <a:ln w="12700">
            <a:miter lim="400000"/>
          </a:ln>
        </p:spPr>
      </p:pic>
      <p:pic>
        <p:nvPicPr>
          <p:cNvPr id="705" name="Picture 90" descr="Picture 90"/>
          <p:cNvPicPr>
            <a:picLocks noChangeAspect="1"/>
          </p:cNvPicPr>
          <p:nvPr/>
        </p:nvPicPr>
        <p:blipFill>
          <a:blip r:embed="rId49"/>
          <a:stretch>
            <a:fillRect/>
          </a:stretch>
        </p:blipFill>
        <p:spPr>
          <a:xfrm>
            <a:off x="7873045" y="1968847"/>
            <a:ext cx="1156655" cy="349180"/>
          </a:xfrm>
          <a:prstGeom prst="rect">
            <a:avLst/>
          </a:prstGeom>
          <a:ln w="12700">
            <a:miter lim="400000"/>
          </a:ln>
        </p:spPr>
      </p:pic>
      <p:pic>
        <p:nvPicPr>
          <p:cNvPr id="706" name="Picture 92" descr="Picture 92"/>
          <p:cNvPicPr>
            <a:picLocks noChangeAspect="1"/>
          </p:cNvPicPr>
          <p:nvPr/>
        </p:nvPicPr>
        <p:blipFill>
          <a:blip r:embed="rId50"/>
          <a:stretch>
            <a:fillRect/>
          </a:stretch>
        </p:blipFill>
        <p:spPr>
          <a:xfrm>
            <a:off x="9966552" y="3350226"/>
            <a:ext cx="1646166" cy="599818"/>
          </a:xfrm>
          <a:prstGeom prst="rect">
            <a:avLst/>
          </a:prstGeom>
          <a:ln w="12700">
            <a:miter lim="400000"/>
          </a:ln>
        </p:spPr>
      </p:pic>
      <p:pic>
        <p:nvPicPr>
          <p:cNvPr id="707" name="Picture 97" descr="Picture 97"/>
          <p:cNvPicPr>
            <a:picLocks noChangeAspect="1"/>
          </p:cNvPicPr>
          <p:nvPr/>
        </p:nvPicPr>
        <p:blipFill>
          <a:blip r:embed="rId51"/>
          <a:stretch>
            <a:fillRect/>
          </a:stretch>
        </p:blipFill>
        <p:spPr>
          <a:xfrm>
            <a:off x="3319905" y="1874923"/>
            <a:ext cx="1032956" cy="458633"/>
          </a:xfrm>
          <a:prstGeom prst="rect">
            <a:avLst/>
          </a:prstGeom>
          <a:ln w="12700">
            <a:miter lim="400000"/>
          </a:ln>
        </p:spPr>
      </p:pic>
      <p:pic>
        <p:nvPicPr>
          <p:cNvPr id="708" name="Picture 99" descr="Picture 99"/>
          <p:cNvPicPr>
            <a:picLocks noChangeAspect="1"/>
          </p:cNvPicPr>
          <p:nvPr/>
        </p:nvPicPr>
        <p:blipFill>
          <a:blip r:embed="rId52"/>
          <a:stretch>
            <a:fillRect/>
          </a:stretch>
        </p:blipFill>
        <p:spPr>
          <a:xfrm>
            <a:off x="9208982" y="2084796"/>
            <a:ext cx="2610764" cy="217565"/>
          </a:xfrm>
          <a:prstGeom prst="rect">
            <a:avLst/>
          </a:prstGeom>
          <a:ln w="12700">
            <a:miter lim="400000"/>
          </a:ln>
        </p:spPr>
      </p:pic>
      <p:sp>
        <p:nvSpPr>
          <p:cNvPr id="709" name="object 40"/>
          <p:cNvSpPr/>
          <p:nvPr/>
        </p:nvSpPr>
        <p:spPr>
          <a:xfrm>
            <a:off x="4685093" y="4251529"/>
            <a:ext cx="2878255" cy="3"/>
          </a:xfrm>
          <a:prstGeom prst="line">
            <a:avLst/>
          </a:prstGeom>
          <a:ln w="19050">
            <a:solidFill>
              <a:srgbClr val="D9D9D9"/>
            </a:solidFill>
            <a:prstDash val="dash"/>
          </a:ln>
        </p:spPr>
        <p:txBody>
          <a:bodyPr lIns="45719" rIns="45719"/>
          <a:lstStyle/>
          <a:p>
            <a:pPr>
              <a:defRPr>
                <a:latin typeface="Arial"/>
                <a:ea typeface="Arial"/>
                <a:cs typeface="Arial"/>
                <a:sym typeface="Arial"/>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 xmlns:m="http://schemas.openxmlformats.org/officeDocument/2006/math" xmlns:a14="http://schemas.microsoft.com/office/drawing/2010/main">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 name="Google Shape;62;p14"/>
          <p:cNvSpPr txBox="1"/>
          <p:nvPr/>
        </p:nvSpPr>
        <p:spPr>
          <a:xfrm>
            <a:off x="415599" y="163226"/>
            <a:ext cx="11360802" cy="1336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1899" tIns="121899" rIns="121899" bIns="121899">
            <a:spAutoFit/>
          </a:bodyPr>
          <a:lstStyle/>
          <a:p>
            <a:pPr algn="ctr" defTabSz="1219200">
              <a:defRPr sz="3600">
                <a:latin typeface="McGill Sans"/>
                <a:ea typeface="McGill Sans"/>
                <a:cs typeface="McGill Sans"/>
                <a:sym typeface="McGill Sans"/>
              </a:defRPr>
            </a:pPr>
            <a:r>
              <a:t>Altman and Cech</a:t>
            </a:r>
          </a:p>
          <a:p>
            <a:pPr algn="ctr" defTabSz="1219200">
              <a:defRPr sz="3600" i="1">
                <a:latin typeface="McGill Sans"/>
                <a:ea typeface="McGill Sans"/>
                <a:cs typeface="McGill Sans"/>
                <a:sym typeface="McGill Sans"/>
              </a:defRPr>
            </a:pPr>
            <a:r>
              <a:t>RNA can function as enzymes</a:t>
            </a:r>
          </a:p>
        </p:txBody>
      </p:sp>
      <p:sp>
        <p:nvSpPr>
          <p:cNvPr id="712" name="TextBox 5"/>
          <p:cNvSpPr txBox="1"/>
          <p:nvPr/>
        </p:nvSpPr>
        <p:spPr>
          <a:xfrm>
            <a:off x="8536251" y="4813749"/>
            <a:ext cx="967783" cy="697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0959" tIns="60959" rIns="60959" bIns="60959">
            <a:spAutoFit/>
          </a:bodyPr>
          <a:lstStyle/>
          <a:p>
            <a:pPr algn="ctr" defTabSz="1219200">
              <a:defRPr sz="2000">
                <a:latin typeface="Arial"/>
                <a:ea typeface="Arial"/>
                <a:cs typeface="Arial"/>
                <a:sym typeface="Arial"/>
              </a:defRPr>
            </a:pPr>
            <a:r>
              <a:t>Sidney </a:t>
            </a:r>
          </a:p>
          <a:p>
            <a:pPr algn="ctr" defTabSz="1219200">
              <a:defRPr sz="2000">
                <a:latin typeface="Arial"/>
                <a:ea typeface="Arial"/>
                <a:cs typeface="Arial"/>
                <a:sym typeface="Arial"/>
              </a:defRPr>
            </a:pPr>
            <a:r>
              <a:t>Altman</a:t>
            </a:r>
          </a:p>
        </p:txBody>
      </p:sp>
      <p:pic>
        <p:nvPicPr>
          <p:cNvPr id="713" name="Picture 4" descr="Picture 4"/>
          <p:cNvPicPr>
            <a:picLocks noChangeAspect="1"/>
          </p:cNvPicPr>
          <p:nvPr/>
        </p:nvPicPr>
        <p:blipFill>
          <a:blip r:embed="rId2"/>
          <a:stretch>
            <a:fillRect/>
          </a:stretch>
        </p:blipFill>
        <p:spPr>
          <a:xfrm>
            <a:off x="10046044" y="2263607"/>
            <a:ext cx="1783599" cy="2563826"/>
          </a:xfrm>
          <a:prstGeom prst="rect">
            <a:avLst/>
          </a:prstGeom>
          <a:ln w="12700">
            <a:miter lim="400000"/>
          </a:ln>
        </p:spPr>
      </p:pic>
      <p:pic>
        <p:nvPicPr>
          <p:cNvPr id="714" name="Picture 6" descr="Picture 6"/>
          <p:cNvPicPr>
            <a:picLocks noChangeAspect="1"/>
          </p:cNvPicPr>
          <p:nvPr/>
        </p:nvPicPr>
        <p:blipFill>
          <a:blip r:embed="rId3"/>
          <a:stretch>
            <a:fillRect/>
          </a:stretch>
        </p:blipFill>
        <p:spPr>
          <a:xfrm>
            <a:off x="7994247" y="2265242"/>
            <a:ext cx="2051793" cy="2562189"/>
          </a:xfrm>
          <a:prstGeom prst="rect">
            <a:avLst/>
          </a:prstGeom>
          <a:ln w="12700">
            <a:miter lim="400000"/>
          </a:ln>
        </p:spPr>
      </p:pic>
      <p:sp>
        <p:nvSpPr>
          <p:cNvPr id="715" name="TextBox 6"/>
          <p:cNvSpPr txBox="1"/>
          <p:nvPr/>
        </p:nvSpPr>
        <p:spPr>
          <a:xfrm>
            <a:off x="10453950" y="4813748"/>
            <a:ext cx="967782" cy="6978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0959" tIns="60959" rIns="60959" bIns="60959">
            <a:spAutoFit/>
          </a:bodyPr>
          <a:lstStyle/>
          <a:p>
            <a:pPr algn="ctr" defTabSz="1219200">
              <a:defRPr sz="2000">
                <a:latin typeface="Arial"/>
                <a:ea typeface="Arial"/>
                <a:cs typeface="Arial"/>
                <a:sym typeface="Arial"/>
              </a:defRPr>
            </a:pPr>
            <a:r>
              <a:t>Tom</a:t>
            </a:r>
          </a:p>
          <a:p>
            <a:pPr algn="ctr" defTabSz="1219200">
              <a:defRPr sz="2000">
                <a:latin typeface="Arial"/>
                <a:ea typeface="Arial"/>
                <a:cs typeface="Arial"/>
                <a:sym typeface="Arial"/>
              </a:defRPr>
            </a:pPr>
            <a:r>
              <a:t>Cech</a:t>
            </a:r>
          </a:p>
        </p:txBody>
      </p:sp>
      <p:sp>
        <p:nvSpPr>
          <p:cNvPr id="716" name="TextBox 7"/>
          <p:cNvSpPr txBox="1"/>
          <p:nvPr/>
        </p:nvSpPr>
        <p:spPr>
          <a:xfrm>
            <a:off x="8205233" y="5593448"/>
            <a:ext cx="3510207" cy="9474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0959" tIns="60959" rIns="60959" bIns="60959">
            <a:spAutoFit/>
          </a:bodyPr>
          <a:lstStyle/>
          <a:p>
            <a:pPr algn="ctr" defTabSz="1219200">
              <a:defRPr>
                <a:solidFill>
                  <a:srgbClr val="595959"/>
                </a:solidFill>
                <a:latin typeface="Arial"/>
                <a:ea typeface="Arial"/>
                <a:cs typeface="Arial"/>
                <a:sym typeface="Arial"/>
              </a:defRPr>
            </a:pPr>
            <a:r>
              <a:t>Nobel Prize Chemistry 1989</a:t>
            </a:r>
          </a:p>
          <a:p>
            <a:pPr algn="ctr" defTabSz="1219200">
              <a:defRPr>
                <a:solidFill>
                  <a:srgbClr val="595959"/>
                </a:solidFill>
                <a:latin typeface="Alfred Serif Regular"/>
                <a:ea typeface="Alfred Serif Regular"/>
                <a:cs typeface="Alfred Serif Regular"/>
                <a:sym typeface="Alfred Serif Regular"/>
              </a:defRPr>
            </a:pPr>
            <a:r>
              <a:t>“</a:t>
            </a:r>
            <a:r>
              <a:rPr i="1"/>
              <a:t>for their discovery of catalytic properties of RNA</a:t>
            </a:r>
            <a:r>
              <a:t>”</a:t>
            </a:r>
          </a:p>
        </p:txBody>
      </p:sp>
      <p:pic>
        <p:nvPicPr>
          <p:cNvPr id="717" name="Picture 11" descr="Picture 11"/>
          <p:cNvPicPr>
            <a:picLocks noChangeAspect="1"/>
          </p:cNvPicPr>
          <p:nvPr/>
        </p:nvPicPr>
        <p:blipFill>
          <a:blip r:embed="rId4"/>
          <a:srcRect t="6958"/>
          <a:stretch>
            <a:fillRect/>
          </a:stretch>
        </p:blipFill>
        <p:spPr>
          <a:xfrm>
            <a:off x="184837" y="2030569"/>
            <a:ext cx="2346113" cy="3183778"/>
          </a:xfrm>
          <a:prstGeom prst="rect">
            <a:avLst/>
          </a:prstGeom>
          <a:ln w="12700">
            <a:miter lim="400000"/>
          </a:ln>
        </p:spPr>
      </p:pic>
      <p:pic>
        <p:nvPicPr>
          <p:cNvPr id="718" name="Picture 8" descr="Picture 8"/>
          <p:cNvPicPr>
            <a:picLocks noChangeAspect="1"/>
          </p:cNvPicPr>
          <p:nvPr/>
        </p:nvPicPr>
        <p:blipFill>
          <a:blip r:embed="rId5"/>
          <a:srcRect b="52314"/>
          <a:stretch>
            <a:fillRect/>
          </a:stretch>
        </p:blipFill>
        <p:spPr>
          <a:xfrm>
            <a:off x="2901106" y="2349962"/>
            <a:ext cx="4628589" cy="2306883"/>
          </a:xfrm>
          <a:prstGeom prst="rect">
            <a:avLst/>
          </a:prstGeom>
          <a:ln w="12700">
            <a:miter lim="400000"/>
          </a:ln>
        </p:spPr>
      </p:pic>
      <p:sp>
        <p:nvSpPr>
          <p:cNvPr id="719" name="Arc 12"/>
          <p:cNvSpPr/>
          <p:nvPr/>
        </p:nvSpPr>
        <p:spPr>
          <a:xfrm rot="20597488">
            <a:off x="2510350" y="1575539"/>
            <a:ext cx="1966245" cy="1256516"/>
          </a:xfrm>
          <a:custGeom>
            <a:avLst/>
            <a:gdLst/>
            <a:ahLst/>
            <a:cxnLst>
              <a:cxn ang="0">
                <a:pos x="wd2" y="hd2"/>
              </a:cxn>
              <a:cxn ang="5400000">
                <a:pos x="wd2" y="hd2"/>
              </a:cxn>
              <a:cxn ang="10800000">
                <a:pos x="wd2" y="hd2"/>
              </a:cxn>
              <a:cxn ang="16200000">
                <a:pos x="wd2" y="hd2"/>
              </a:cxn>
            </a:cxnLst>
            <a:rect l="0" t="0" r="r" b="b"/>
            <a:pathLst>
              <a:path w="20918" h="21600" extrusionOk="0">
                <a:moveTo>
                  <a:pt x="0" y="0"/>
                </a:moveTo>
                <a:lnTo>
                  <a:pt x="0" y="0"/>
                </a:lnTo>
                <a:cubicBezTo>
                  <a:pt x="12329" y="903"/>
                  <a:pt x="21600" y="10495"/>
                  <a:pt x="20878" y="21600"/>
                </a:cubicBezTo>
              </a:path>
            </a:pathLst>
          </a:custGeom>
          <a:ln w="25400">
            <a:solidFill>
              <a:srgbClr val="C00000"/>
            </a:solidFill>
            <a:tailEnd type="stealth"/>
          </a:ln>
        </p:spPr>
        <p:txBody>
          <a:bodyPr lIns="60959" tIns="60959" rIns="60959" bIns="60959" anchor="ctr"/>
          <a:lstStyle/>
          <a:p>
            <a:pPr algn="ctr" defTabSz="1219200">
              <a:defRPr>
                <a:latin typeface="Arial"/>
                <a:ea typeface="Arial"/>
                <a:cs typeface="Arial"/>
                <a:sym typeface="Arial"/>
              </a:defRPr>
            </a:pPr>
            <a:endParaRPr/>
          </a:p>
        </p:txBody>
      </p:sp>
      <p:sp>
        <p:nvSpPr>
          <p:cNvPr id="720" name="TextBox 15"/>
          <p:cNvSpPr txBox="1"/>
          <p:nvPr/>
        </p:nvSpPr>
        <p:spPr>
          <a:xfrm>
            <a:off x="2967628" y="4662266"/>
            <a:ext cx="967782" cy="697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0959" tIns="60959" rIns="60959" bIns="60959">
            <a:spAutoFit/>
          </a:bodyPr>
          <a:lstStyle>
            <a:lvl1pPr algn="ctr" defTabSz="1219200">
              <a:defRPr sz="2000">
                <a:latin typeface="Arial"/>
                <a:ea typeface="Arial"/>
                <a:cs typeface="Arial"/>
                <a:sym typeface="Arial"/>
              </a:defRPr>
            </a:lvl1pPr>
          </a:lstStyle>
          <a:p>
            <a:r>
              <a:t>Pre-tRNA</a:t>
            </a:r>
          </a:p>
        </p:txBody>
      </p:sp>
      <p:sp>
        <p:nvSpPr>
          <p:cNvPr id="721" name="TextBox 16"/>
          <p:cNvSpPr txBox="1"/>
          <p:nvPr/>
        </p:nvSpPr>
        <p:spPr>
          <a:xfrm>
            <a:off x="5591997" y="4662266"/>
            <a:ext cx="967783" cy="697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0959" tIns="60959" rIns="60959" bIns="60959">
            <a:spAutoFit/>
          </a:bodyPr>
          <a:lstStyle/>
          <a:p>
            <a:pPr algn="ctr" defTabSz="1219200">
              <a:defRPr sz="2000">
                <a:latin typeface="Arial"/>
                <a:ea typeface="Arial"/>
                <a:cs typeface="Arial"/>
                <a:sym typeface="Arial"/>
              </a:defRPr>
            </a:pPr>
            <a:r>
              <a:t>Mature</a:t>
            </a:r>
          </a:p>
          <a:p>
            <a:pPr algn="ctr" defTabSz="1219200">
              <a:defRPr sz="2000">
                <a:latin typeface="Arial"/>
                <a:ea typeface="Arial"/>
                <a:cs typeface="Arial"/>
                <a:sym typeface="Arial"/>
              </a:defRPr>
            </a:pPr>
            <a:r>
              <a:t>tRNA</a:t>
            </a:r>
          </a:p>
        </p:txBody>
      </p:sp>
      <p:sp>
        <p:nvSpPr>
          <p:cNvPr id="722" name="TextBox 17"/>
          <p:cNvSpPr txBox="1"/>
          <p:nvPr/>
        </p:nvSpPr>
        <p:spPr>
          <a:xfrm>
            <a:off x="438895" y="1495749"/>
            <a:ext cx="1339123" cy="4057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0959" tIns="60959" rIns="60959" bIns="60959">
            <a:spAutoFit/>
          </a:bodyPr>
          <a:lstStyle>
            <a:lvl1pPr algn="ctr" defTabSz="1219200">
              <a:defRPr sz="2000" b="1">
                <a:solidFill>
                  <a:srgbClr val="C00000"/>
                </a:solidFill>
                <a:latin typeface="Arial"/>
                <a:ea typeface="Arial"/>
                <a:cs typeface="Arial"/>
                <a:sym typeface="Arial"/>
              </a:defRPr>
            </a:lvl1pPr>
          </a:lstStyle>
          <a:p>
            <a:r>
              <a:t>Rnase P</a:t>
            </a:r>
          </a:p>
        </p:txBody>
      </p:sp>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 xmlns:m="http://schemas.openxmlformats.org/officeDocument/2006/math" xmlns:a14="http://schemas.microsoft.com/office/drawing/2010/main">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 name="TextBox 3"/>
          <p:cNvSpPr txBox="1">
            <a:spLocks noGrp="1"/>
          </p:cNvSpPr>
          <p:nvPr>
            <p:ph type="sldNum" sz="quarter" idx="2"/>
          </p:nvPr>
        </p:nvSpPr>
        <p:spPr>
          <a:xfrm>
            <a:off x="11811000" y="6405914"/>
            <a:ext cx="245750" cy="2257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233068"/>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9pPr>
          </a:lstStyle>
          <a:p>
            <a:fld id="{86CB4B4D-7CA3-9044-876B-883B54F8677D}" type="slidenum">
              <a:rPr lang="en-US" smtClean="0"/>
              <a:pPr/>
              <a:t>15</a:t>
            </a:fld>
            <a:endParaRPr/>
          </a:p>
        </p:txBody>
      </p:sp>
      <p:pic>
        <p:nvPicPr>
          <p:cNvPr id="725" name="IRCM_Horizontale-Avec-Slogan_RVB.png" descr="IRCM_Horizontale-Avec-Slogan_RVB.png"/>
          <p:cNvPicPr>
            <a:picLocks noChangeAspect="1"/>
          </p:cNvPicPr>
          <p:nvPr/>
        </p:nvPicPr>
        <p:blipFill>
          <a:blip r:embed="rId2"/>
          <a:srcRect t="26636" r="52458" b="44969"/>
          <a:stretch>
            <a:fillRect/>
          </a:stretch>
        </p:blipFill>
        <p:spPr>
          <a:xfrm>
            <a:off x="5957561" y="365079"/>
            <a:ext cx="1652821" cy="494076"/>
          </a:xfrm>
          <a:prstGeom prst="rect">
            <a:avLst/>
          </a:prstGeom>
          <a:ln w="12700">
            <a:miter lim="400000"/>
          </a:ln>
        </p:spPr>
      </p:pic>
      <p:pic>
        <p:nvPicPr>
          <p:cNvPr id="726" name="pasted-movie.png" descr="pasted-movie.png"/>
          <p:cNvPicPr>
            <a:picLocks noChangeAspect="1"/>
          </p:cNvPicPr>
          <p:nvPr/>
        </p:nvPicPr>
        <p:blipFill>
          <a:blip r:embed="rId3"/>
          <a:srcRect l="2201" t="14618"/>
          <a:stretch>
            <a:fillRect/>
          </a:stretch>
        </p:blipFill>
        <p:spPr>
          <a:xfrm>
            <a:off x="288768" y="1354857"/>
            <a:ext cx="10864227" cy="5381305"/>
          </a:xfrm>
          <a:prstGeom prst="rect">
            <a:avLst/>
          </a:prstGeom>
          <a:ln w="12700">
            <a:miter lim="400000"/>
          </a:ln>
        </p:spPr>
      </p:pic>
      <p:grpSp>
        <p:nvGrpSpPr>
          <p:cNvPr id="729" name="Group"/>
          <p:cNvGrpSpPr/>
          <p:nvPr/>
        </p:nvGrpSpPr>
        <p:grpSpPr>
          <a:xfrm>
            <a:off x="8247333" y="103249"/>
            <a:ext cx="3376279" cy="1017771"/>
            <a:chOff x="0" y="0"/>
            <a:chExt cx="3376278" cy="1017769"/>
          </a:xfrm>
        </p:grpSpPr>
        <p:pic>
          <p:nvPicPr>
            <p:cNvPr id="727" name="Screenshot 2024-06-11 at 23.24.45.png" descr="Screenshot 2024-06-11 at 23.24.45.png"/>
            <p:cNvPicPr>
              <a:picLocks noChangeAspect="1"/>
            </p:cNvPicPr>
            <p:nvPr/>
          </p:nvPicPr>
          <p:blipFill>
            <a:blip r:embed="rId4"/>
            <a:srcRect t="6095" b="6094"/>
            <a:stretch>
              <a:fillRect/>
            </a:stretch>
          </p:blipFill>
          <p:spPr>
            <a:xfrm>
              <a:off x="2185878" y="-1"/>
              <a:ext cx="1190401" cy="1017771"/>
            </a:xfrm>
            <a:prstGeom prst="rect">
              <a:avLst/>
            </a:prstGeom>
            <a:ln w="12700" cap="flat">
              <a:noFill/>
              <a:miter lim="400000"/>
            </a:ln>
            <a:effectLst/>
          </p:spPr>
        </p:pic>
        <p:pic>
          <p:nvPicPr>
            <p:cNvPr id="728" name="Screenshot 2024-06-11 at 23.26.04.png" descr="Screenshot 2024-06-11 at 23.26.04.png"/>
            <p:cNvPicPr>
              <a:picLocks noChangeAspect="1"/>
            </p:cNvPicPr>
            <p:nvPr/>
          </p:nvPicPr>
          <p:blipFill>
            <a:blip r:embed="rId5"/>
            <a:stretch>
              <a:fillRect/>
            </a:stretch>
          </p:blipFill>
          <p:spPr>
            <a:xfrm>
              <a:off x="-1" y="183631"/>
              <a:ext cx="2069850" cy="650526"/>
            </a:xfrm>
            <a:prstGeom prst="rect">
              <a:avLst/>
            </a:prstGeom>
            <a:ln w="12700" cap="flat">
              <a:noFill/>
              <a:miter lim="400000"/>
            </a:ln>
            <a:effectLst/>
          </p:spPr>
        </p:pic>
      </p:grpSp>
      <p:grpSp>
        <p:nvGrpSpPr>
          <p:cNvPr id="732" name="Group 3"/>
          <p:cNvGrpSpPr/>
          <p:nvPr/>
        </p:nvGrpSpPr>
        <p:grpSpPr>
          <a:xfrm>
            <a:off x="107575" y="103249"/>
            <a:ext cx="5213004" cy="1158040"/>
            <a:chOff x="0" y="0"/>
            <a:chExt cx="5213002" cy="1158039"/>
          </a:xfrm>
        </p:grpSpPr>
        <p:sp>
          <p:nvSpPr>
            <p:cNvPr id="730" name="Rectangle 2"/>
            <p:cNvSpPr/>
            <p:nvPr/>
          </p:nvSpPr>
          <p:spPr>
            <a:xfrm>
              <a:off x="-1" y="-1"/>
              <a:ext cx="1479178" cy="1158041"/>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latin typeface="Century Gothic"/>
                  <a:ea typeface="Century Gothic"/>
                  <a:cs typeface="Century Gothic"/>
                  <a:sym typeface="Century Gothic"/>
                </a:defRPr>
              </a:pPr>
              <a:endParaRPr/>
            </a:p>
          </p:txBody>
        </p:sp>
        <p:pic>
          <p:nvPicPr>
            <p:cNvPr id="731" name="Image" descr="Image"/>
            <p:cNvPicPr>
              <a:picLocks noChangeAspect="1"/>
            </p:cNvPicPr>
            <p:nvPr/>
          </p:nvPicPr>
          <p:blipFill>
            <a:blip r:embed="rId6"/>
            <a:stretch>
              <a:fillRect/>
            </a:stretch>
          </p:blipFill>
          <p:spPr>
            <a:xfrm>
              <a:off x="460813" y="140270"/>
              <a:ext cx="4752190" cy="1017769"/>
            </a:xfrm>
            <a:prstGeom prst="rect">
              <a:avLst/>
            </a:prstGeom>
            <a:ln w="12700" cap="flat">
              <a:noFill/>
              <a:miter lim="400000"/>
            </a:ln>
            <a:effectLst/>
          </p:spPr>
        </p:pic>
      </p:grpSp>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 xmlns:m="http://schemas.openxmlformats.org/officeDocument/2006/math" xmlns:a14="http://schemas.microsoft.com/office/drawing/2010/main">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 name="Titre 1"/>
          <p:cNvSpPr txBox="1">
            <a:spLocks noGrp="1"/>
          </p:cNvSpPr>
          <p:nvPr>
            <p:ph type="title"/>
          </p:nvPr>
        </p:nvSpPr>
        <p:spPr>
          <a:xfrm>
            <a:off x="1304774" y="154906"/>
            <a:ext cx="9582451" cy="1306556"/>
          </a:xfrm>
          <a:prstGeom prst="rect">
            <a:avLst/>
          </a:prstGeom>
        </p:spPr>
        <p:txBody>
          <a:bodyPr/>
          <a:lstStyle/>
          <a:p>
            <a:pPr algn="ctr">
              <a:defRPr sz="3200"/>
            </a:pPr>
            <a:r>
              <a:t>La Province de Québec:</a:t>
            </a:r>
          </a:p>
          <a:p>
            <a:pPr algn="ctr">
              <a:defRPr sz="3200"/>
            </a:pPr>
            <a:r>
              <a:t>Leveraging Momentum </a:t>
            </a:r>
          </a:p>
          <a:p>
            <a:pPr algn="ctr">
              <a:defRPr sz="3200"/>
            </a:pPr>
            <a:r>
              <a:t>&amp; Critical Mass in RNA Research</a:t>
            </a:r>
          </a:p>
        </p:txBody>
      </p:sp>
      <p:grpSp>
        <p:nvGrpSpPr>
          <p:cNvPr id="763" name="Group 12"/>
          <p:cNvGrpSpPr/>
          <p:nvPr/>
        </p:nvGrpSpPr>
        <p:grpSpPr>
          <a:xfrm>
            <a:off x="1959609" y="1639016"/>
            <a:ext cx="10101582" cy="1773016"/>
            <a:chOff x="0" y="0"/>
            <a:chExt cx="10101580" cy="1773015"/>
          </a:xfrm>
        </p:grpSpPr>
        <p:grpSp>
          <p:nvGrpSpPr>
            <p:cNvPr id="739" name="Group 55"/>
            <p:cNvGrpSpPr/>
            <p:nvPr/>
          </p:nvGrpSpPr>
          <p:grpSpPr>
            <a:xfrm>
              <a:off x="8125189" y="73364"/>
              <a:ext cx="1976392" cy="1587221"/>
              <a:chOff x="0" y="0"/>
              <a:chExt cx="1976390" cy="1587220"/>
            </a:xfrm>
          </p:grpSpPr>
          <p:pic>
            <p:nvPicPr>
              <p:cNvPr id="735" name="Graphic 35" descr="Graphic 35"/>
              <p:cNvPicPr>
                <a:picLocks noChangeAspect="1"/>
              </p:cNvPicPr>
              <p:nvPr/>
            </p:nvPicPr>
            <p:blipFill>
              <a:blip r:embed="rId2"/>
              <a:stretch>
                <a:fillRect/>
              </a:stretch>
            </p:blipFill>
            <p:spPr>
              <a:xfrm>
                <a:off x="530994" y="672820"/>
                <a:ext cx="914401" cy="914401"/>
              </a:xfrm>
              <a:prstGeom prst="rect">
                <a:avLst/>
              </a:prstGeom>
              <a:ln w="12700" cap="flat">
                <a:noFill/>
                <a:miter lim="400000"/>
              </a:ln>
              <a:effectLst/>
            </p:spPr>
          </p:pic>
          <p:grpSp>
            <p:nvGrpSpPr>
              <p:cNvPr id="738" name="Group 39"/>
              <p:cNvGrpSpPr/>
              <p:nvPr/>
            </p:nvGrpSpPr>
            <p:grpSpPr>
              <a:xfrm>
                <a:off x="0" y="0"/>
                <a:ext cx="1976391" cy="334201"/>
                <a:chOff x="0" y="0"/>
                <a:chExt cx="1976390" cy="334200"/>
              </a:xfrm>
            </p:grpSpPr>
            <p:sp>
              <p:nvSpPr>
                <p:cNvPr id="736" name="TextBox 36"/>
                <p:cNvSpPr/>
                <p:nvPr/>
              </p:nvSpPr>
              <p:spPr>
                <a:xfrm>
                  <a:off x="382687" y="0"/>
                  <a:ext cx="1211015"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spcBef>
                      <a:spcPts val="200"/>
                    </a:spcBef>
                    <a:defRPr sz="2400" b="1">
                      <a:solidFill>
                        <a:srgbClr val="233068"/>
                      </a:solidFill>
                      <a:latin typeface="Calibri"/>
                      <a:ea typeface="Calibri"/>
                      <a:cs typeface="Calibri"/>
                      <a:sym typeface="Calibri"/>
                    </a:defRPr>
                  </a:lvl1pPr>
                </a:lstStyle>
                <a:p>
                  <a:r>
                    <a:t>$24-31 B</a:t>
                  </a:r>
                </a:p>
              </p:txBody>
            </p:sp>
            <p:sp>
              <p:nvSpPr>
                <p:cNvPr id="737" name="TextBox 38"/>
                <p:cNvSpPr/>
                <p:nvPr/>
              </p:nvSpPr>
              <p:spPr>
                <a:xfrm>
                  <a:off x="0" y="334200"/>
                  <a:ext cx="197639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spcBef>
                      <a:spcPts val="200"/>
                    </a:spcBef>
                    <a:defRPr>
                      <a:solidFill>
                        <a:srgbClr val="233068"/>
                      </a:solidFill>
                      <a:latin typeface="Calibri"/>
                      <a:ea typeface="Calibri"/>
                      <a:cs typeface="Calibri"/>
                      <a:sym typeface="Calibri"/>
                    </a:defRPr>
                  </a:lvl1pPr>
                </a:lstStyle>
                <a:p>
                  <a:r>
                    <a:t>Marché Global 2030</a:t>
                  </a:r>
                </a:p>
              </p:txBody>
            </p:sp>
          </p:grpSp>
        </p:grpSp>
        <p:grpSp>
          <p:nvGrpSpPr>
            <p:cNvPr id="762" name="Group 57"/>
            <p:cNvGrpSpPr/>
            <p:nvPr/>
          </p:nvGrpSpPr>
          <p:grpSpPr>
            <a:xfrm>
              <a:off x="0" y="0"/>
              <a:ext cx="8046361" cy="1773016"/>
              <a:chOff x="0" y="0"/>
              <a:chExt cx="8046360" cy="1773015"/>
            </a:xfrm>
          </p:grpSpPr>
          <p:sp>
            <p:nvSpPr>
              <p:cNvPr id="740" name="Rounded Rectangle 29"/>
              <p:cNvSpPr/>
              <p:nvPr/>
            </p:nvSpPr>
            <p:spPr>
              <a:xfrm>
                <a:off x="0" y="0"/>
                <a:ext cx="8046361" cy="1773016"/>
              </a:xfrm>
              <a:prstGeom prst="roundRect">
                <a:avLst>
                  <a:gd name="adj" fmla="val 16667"/>
                </a:avLst>
              </a:prstGeom>
              <a:solidFill>
                <a:srgbClr val="D9DAE1"/>
              </a:solidFill>
              <a:ln w="6350" cap="flat">
                <a:solidFill>
                  <a:srgbClr val="808080"/>
                </a:solidFill>
                <a:prstDash val="solid"/>
                <a:round/>
              </a:ln>
              <a:effectLst/>
            </p:spPr>
            <p:txBody>
              <a:bodyPr wrap="square" lIns="45719" tIns="45719" rIns="45719" bIns="45719" numCol="1" anchor="ctr">
                <a:noAutofit/>
              </a:bodyPr>
              <a:lstStyle/>
              <a:p>
                <a:pPr algn="ctr">
                  <a:defRPr>
                    <a:solidFill>
                      <a:srgbClr val="FFFFFF"/>
                    </a:solidFill>
                    <a:latin typeface="Century Gothic"/>
                    <a:ea typeface="Century Gothic"/>
                    <a:cs typeface="Century Gothic"/>
                    <a:sym typeface="Century Gothic"/>
                  </a:defRPr>
                </a:pPr>
                <a:endParaRPr/>
              </a:p>
            </p:txBody>
          </p:sp>
          <p:grpSp>
            <p:nvGrpSpPr>
              <p:cNvPr id="761" name="Group 56"/>
              <p:cNvGrpSpPr/>
              <p:nvPr/>
            </p:nvGrpSpPr>
            <p:grpSpPr>
              <a:xfrm>
                <a:off x="540861" y="48758"/>
                <a:ext cx="7107396" cy="1649656"/>
                <a:chOff x="0" y="0"/>
                <a:chExt cx="7107394" cy="1649655"/>
              </a:xfrm>
            </p:grpSpPr>
            <p:grpSp>
              <p:nvGrpSpPr>
                <p:cNvPr id="745" name="Group 54"/>
                <p:cNvGrpSpPr/>
                <p:nvPr/>
              </p:nvGrpSpPr>
              <p:grpSpPr>
                <a:xfrm>
                  <a:off x="0" y="0"/>
                  <a:ext cx="1017862" cy="1649656"/>
                  <a:chOff x="0" y="0"/>
                  <a:chExt cx="1017861" cy="1649655"/>
                </a:xfrm>
              </p:grpSpPr>
              <p:grpSp>
                <p:nvGrpSpPr>
                  <p:cNvPr id="743" name="Group 30"/>
                  <p:cNvGrpSpPr/>
                  <p:nvPr/>
                </p:nvGrpSpPr>
                <p:grpSpPr>
                  <a:xfrm>
                    <a:off x="0" y="0"/>
                    <a:ext cx="1017862" cy="789623"/>
                    <a:chOff x="0" y="0"/>
                    <a:chExt cx="1017861" cy="789622"/>
                  </a:xfrm>
                </p:grpSpPr>
                <p:sp>
                  <p:nvSpPr>
                    <p:cNvPr id="741" name="TextBox 17"/>
                    <p:cNvSpPr txBox="1"/>
                    <p:nvPr/>
                  </p:nvSpPr>
                  <p:spPr>
                    <a:xfrm>
                      <a:off x="142204" y="0"/>
                      <a:ext cx="733453" cy="78962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spcBef>
                          <a:spcPts val="200"/>
                        </a:spcBef>
                        <a:defRPr sz="2400" b="1">
                          <a:solidFill>
                            <a:srgbClr val="233068"/>
                          </a:solidFill>
                          <a:latin typeface="Calibri"/>
                          <a:ea typeface="Calibri"/>
                          <a:cs typeface="Calibri"/>
                          <a:sym typeface="Calibri"/>
                        </a:defRPr>
                      </a:lvl1pPr>
                    </a:lstStyle>
                    <a:p>
                      <a:r>
                        <a:t>&gt;135</a:t>
                      </a:r>
                    </a:p>
                  </p:txBody>
                </p:sp>
                <p:sp>
                  <p:nvSpPr>
                    <p:cNvPr id="742" name="TextBox 18"/>
                    <p:cNvSpPr txBox="1"/>
                    <p:nvPr/>
                  </p:nvSpPr>
                  <p:spPr>
                    <a:xfrm>
                      <a:off x="0" y="353593"/>
                      <a:ext cx="1017862" cy="3173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spcBef>
                          <a:spcPts val="200"/>
                        </a:spcBef>
                        <a:defRPr>
                          <a:solidFill>
                            <a:srgbClr val="233068"/>
                          </a:solidFill>
                          <a:latin typeface="Calibri"/>
                          <a:ea typeface="Calibri"/>
                          <a:cs typeface="Calibri"/>
                          <a:sym typeface="Calibri"/>
                        </a:defRPr>
                      </a:lvl1pPr>
                    </a:lstStyle>
                    <a:p>
                      <a:r>
                        <a:t>RNA Labs</a:t>
                      </a:r>
                    </a:p>
                  </p:txBody>
                </p:sp>
              </p:grpSp>
              <p:pic>
                <p:nvPicPr>
                  <p:cNvPr id="744" name="Graphic 24" descr="Graphic 24"/>
                  <p:cNvPicPr>
                    <a:picLocks noChangeAspect="1"/>
                  </p:cNvPicPr>
                  <p:nvPr/>
                </p:nvPicPr>
                <p:blipFill>
                  <a:blip r:embed="rId3"/>
                  <a:stretch>
                    <a:fillRect/>
                  </a:stretch>
                </p:blipFill>
                <p:spPr>
                  <a:xfrm>
                    <a:off x="34391" y="700576"/>
                    <a:ext cx="949080" cy="949080"/>
                  </a:xfrm>
                  <a:prstGeom prst="rect">
                    <a:avLst/>
                  </a:prstGeom>
                  <a:ln w="12700" cap="flat">
                    <a:noFill/>
                    <a:miter lim="400000"/>
                  </a:ln>
                  <a:effectLst/>
                </p:spPr>
              </p:pic>
            </p:grpSp>
            <p:grpSp>
              <p:nvGrpSpPr>
                <p:cNvPr id="750" name="Group 53"/>
                <p:cNvGrpSpPr/>
                <p:nvPr/>
              </p:nvGrpSpPr>
              <p:grpSpPr>
                <a:xfrm>
                  <a:off x="1485395" y="30138"/>
                  <a:ext cx="1255753" cy="1589379"/>
                  <a:chOff x="0" y="0"/>
                  <a:chExt cx="1255752" cy="1589377"/>
                </a:xfrm>
              </p:grpSpPr>
              <p:grpSp>
                <p:nvGrpSpPr>
                  <p:cNvPr id="748" name="Group 31"/>
                  <p:cNvGrpSpPr/>
                  <p:nvPr/>
                </p:nvGrpSpPr>
                <p:grpSpPr>
                  <a:xfrm>
                    <a:off x="0" y="0"/>
                    <a:ext cx="1255753" cy="328668"/>
                    <a:chOff x="0" y="0"/>
                    <a:chExt cx="1255752" cy="328667"/>
                  </a:xfrm>
                </p:grpSpPr>
                <p:sp>
                  <p:nvSpPr>
                    <p:cNvPr id="746" name="TextBox 19"/>
                    <p:cNvSpPr/>
                    <p:nvPr/>
                  </p:nvSpPr>
                  <p:spPr>
                    <a:xfrm>
                      <a:off x="504361" y="0"/>
                      <a:ext cx="247029"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spcBef>
                          <a:spcPts val="200"/>
                        </a:spcBef>
                        <a:defRPr sz="2400" b="1">
                          <a:solidFill>
                            <a:srgbClr val="233068"/>
                          </a:solidFill>
                          <a:latin typeface="Calibri"/>
                          <a:ea typeface="Calibri"/>
                          <a:cs typeface="Calibri"/>
                          <a:sym typeface="Calibri"/>
                        </a:defRPr>
                      </a:lvl1pPr>
                    </a:lstStyle>
                    <a:p>
                      <a:r>
                        <a:t>6</a:t>
                      </a:r>
                    </a:p>
                  </p:txBody>
                </p:sp>
                <p:sp>
                  <p:nvSpPr>
                    <p:cNvPr id="747" name="TextBox 20"/>
                    <p:cNvSpPr/>
                    <p:nvPr/>
                  </p:nvSpPr>
                  <p:spPr>
                    <a:xfrm>
                      <a:off x="0" y="328667"/>
                      <a:ext cx="125575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spcBef>
                          <a:spcPts val="200"/>
                        </a:spcBef>
                        <a:defRPr>
                          <a:solidFill>
                            <a:srgbClr val="233068"/>
                          </a:solidFill>
                          <a:latin typeface="Calibri"/>
                          <a:ea typeface="Calibri"/>
                          <a:cs typeface="Calibri"/>
                          <a:sym typeface="Calibri"/>
                        </a:defRPr>
                      </a:lvl1pPr>
                    </a:lstStyle>
                    <a:p>
                      <a:r>
                        <a:t>Universities</a:t>
                      </a:r>
                    </a:p>
                  </p:txBody>
                </p:sp>
              </p:grpSp>
              <p:pic>
                <p:nvPicPr>
                  <p:cNvPr id="749" name="Graphic 26" descr="Graphic 26"/>
                  <p:cNvPicPr>
                    <a:picLocks noChangeAspect="1"/>
                  </p:cNvPicPr>
                  <p:nvPr/>
                </p:nvPicPr>
                <p:blipFill>
                  <a:blip r:embed="rId4"/>
                  <a:stretch>
                    <a:fillRect/>
                  </a:stretch>
                </p:blipFill>
                <p:spPr>
                  <a:xfrm>
                    <a:off x="170675" y="674977"/>
                    <a:ext cx="914401" cy="914401"/>
                  </a:xfrm>
                  <a:prstGeom prst="rect">
                    <a:avLst/>
                  </a:prstGeom>
                  <a:ln w="12700" cap="flat">
                    <a:noFill/>
                    <a:miter lim="400000"/>
                  </a:ln>
                  <a:effectLst/>
                </p:spPr>
              </p:pic>
            </p:grpSp>
            <p:grpSp>
              <p:nvGrpSpPr>
                <p:cNvPr id="755" name="Group 52"/>
                <p:cNvGrpSpPr/>
                <p:nvPr/>
              </p:nvGrpSpPr>
              <p:grpSpPr>
                <a:xfrm>
                  <a:off x="5216070" y="30138"/>
                  <a:ext cx="1891325" cy="1589379"/>
                  <a:chOff x="0" y="0"/>
                  <a:chExt cx="1891324" cy="1589377"/>
                </a:xfrm>
              </p:grpSpPr>
              <p:grpSp>
                <p:nvGrpSpPr>
                  <p:cNvPr id="753" name="Group 32"/>
                  <p:cNvGrpSpPr/>
                  <p:nvPr/>
                </p:nvGrpSpPr>
                <p:grpSpPr>
                  <a:xfrm>
                    <a:off x="0" y="0"/>
                    <a:ext cx="1891325" cy="328668"/>
                    <a:chOff x="0" y="0"/>
                    <a:chExt cx="1891324" cy="328667"/>
                  </a:xfrm>
                </p:grpSpPr>
                <p:sp>
                  <p:nvSpPr>
                    <p:cNvPr id="751" name="TextBox 21"/>
                    <p:cNvSpPr/>
                    <p:nvPr/>
                  </p:nvSpPr>
                  <p:spPr>
                    <a:xfrm>
                      <a:off x="658580" y="0"/>
                      <a:ext cx="574163"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spcBef>
                          <a:spcPts val="200"/>
                        </a:spcBef>
                        <a:defRPr sz="2400" b="1">
                          <a:solidFill>
                            <a:srgbClr val="233068"/>
                          </a:solidFill>
                          <a:latin typeface="Calibri"/>
                          <a:ea typeface="Calibri"/>
                          <a:cs typeface="Calibri"/>
                          <a:sym typeface="Calibri"/>
                        </a:defRPr>
                      </a:lvl1pPr>
                    </a:lstStyle>
                    <a:p>
                      <a:r>
                        <a:t>16+</a:t>
                      </a:r>
                    </a:p>
                  </p:txBody>
                </p:sp>
                <p:sp>
                  <p:nvSpPr>
                    <p:cNvPr id="752" name="TextBox 22"/>
                    <p:cNvSpPr/>
                    <p:nvPr/>
                  </p:nvSpPr>
                  <p:spPr>
                    <a:xfrm>
                      <a:off x="0" y="328667"/>
                      <a:ext cx="189132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spcBef>
                          <a:spcPts val="200"/>
                        </a:spcBef>
                        <a:defRPr>
                          <a:solidFill>
                            <a:srgbClr val="233068"/>
                          </a:solidFill>
                          <a:latin typeface="Calibri"/>
                          <a:ea typeface="Calibri"/>
                          <a:cs typeface="Calibri"/>
                          <a:sym typeface="Calibri"/>
                        </a:defRPr>
                      </a:lvl1pPr>
                    </a:lstStyle>
                    <a:p>
                      <a:r>
                        <a:t>Biotechs / Pharmas</a:t>
                      </a:r>
                    </a:p>
                  </p:txBody>
                </p:sp>
              </p:grpSp>
              <p:pic>
                <p:nvPicPr>
                  <p:cNvPr id="754" name="Graphic 28" descr="Graphic 28"/>
                  <p:cNvPicPr>
                    <a:picLocks noChangeAspect="1"/>
                  </p:cNvPicPr>
                  <p:nvPr/>
                </p:nvPicPr>
                <p:blipFill>
                  <a:blip r:embed="rId5"/>
                  <a:stretch>
                    <a:fillRect/>
                  </a:stretch>
                </p:blipFill>
                <p:spPr>
                  <a:xfrm>
                    <a:off x="488461" y="674977"/>
                    <a:ext cx="914401" cy="914401"/>
                  </a:xfrm>
                  <a:prstGeom prst="rect">
                    <a:avLst/>
                  </a:prstGeom>
                  <a:ln w="12700" cap="flat">
                    <a:noFill/>
                    <a:miter lim="400000"/>
                  </a:ln>
                  <a:effectLst/>
                </p:spPr>
              </p:pic>
            </p:grpSp>
            <p:grpSp>
              <p:nvGrpSpPr>
                <p:cNvPr id="760" name="Group 51"/>
                <p:cNvGrpSpPr/>
                <p:nvPr/>
              </p:nvGrpSpPr>
              <p:grpSpPr>
                <a:xfrm>
                  <a:off x="2975248" y="30697"/>
                  <a:ext cx="2031640" cy="1535818"/>
                  <a:chOff x="0" y="0"/>
                  <a:chExt cx="2031638" cy="1535817"/>
                </a:xfrm>
              </p:grpSpPr>
              <p:grpSp>
                <p:nvGrpSpPr>
                  <p:cNvPr id="758" name="Group 50"/>
                  <p:cNvGrpSpPr/>
                  <p:nvPr/>
                </p:nvGrpSpPr>
                <p:grpSpPr>
                  <a:xfrm>
                    <a:off x="0" y="0"/>
                    <a:ext cx="2031639" cy="323181"/>
                    <a:chOff x="0" y="0"/>
                    <a:chExt cx="2031638" cy="323180"/>
                  </a:xfrm>
                </p:grpSpPr>
                <p:sp>
                  <p:nvSpPr>
                    <p:cNvPr id="756" name="TextBox 42"/>
                    <p:cNvSpPr/>
                    <p:nvPr/>
                  </p:nvSpPr>
                  <p:spPr>
                    <a:xfrm>
                      <a:off x="728738" y="0"/>
                      <a:ext cx="574163"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spcBef>
                          <a:spcPts val="200"/>
                        </a:spcBef>
                        <a:defRPr sz="2400" b="1">
                          <a:solidFill>
                            <a:srgbClr val="233068"/>
                          </a:solidFill>
                          <a:latin typeface="Calibri"/>
                          <a:ea typeface="Calibri"/>
                          <a:cs typeface="Calibri"/>
                          <a:sym typeface="Calibri"/>
                        </a:defRPr>
                      </a:lvl1pPr>
                    </a:lstStyle>
                    <a:p>
                      <a:r>
                        <a:t>12+</a:t>
                      </a:r>
                    </a:p>
                  </p:txBody>
                </p:sp>
                <p:sp>
                  <p:nvSpPr>
                    <p:cNvPr id="757" name="TextBox 43"/>
                    <p:cNvSpPr/>
                    <p:nvPr/>
                  </p:nvSpPr>
                  <p:spPr>
                    <a:xfrm>
                      <a:off x="0" y="323180"/>
                      <a:ext cx="203163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spcBef>
                          <a:spcPts val="200"/>
                        </a:spcBef>
                        <a:defRPr>
                          <a:solidFill>
                            <a:srgbClr val="233068"/>
                          </a:solidFill>
                          <a:latin typeface="Calibri"/>
                          <a:ea typeface="Calibri"/>
                          <a:cs typeface="Calibri"/>
                          <a:sym typeface="Calibri"/>
                        </a:defRPr>
                      </a:lvl1pPr>
                    </a:lstStyle>
                    <a:p>
                      <a:r>
                        <a:t>Centres &amp; Institutes</a:t>
                      </a:r>
                    </a:p>
                  </p:txBody>
                </p:sp>
              </p:grpSp>
              <p:pic>
                <p:nvPicPr>
                  <p:cNvPr id="759" name="Graphic 45" descr="Graphic 45"/>
                  <p:cNvPicPr>
                    <a:picLocks noChangeAspect="1"/>
                  </p:cNvPicPr>
                  <p:nvPr/>
                </p:nvPicPr>
                <p:blipFill>
                  <a:blip r:embed="rId6"/>
                  <a:stretch>
                    <a:fillRect/>
                  </a:stretch>
                </p:blipFill>
                <p:spPr>
                  <a:xfrm>
                    <a:off x="558619" y="621417"/>
                    <a:ext cx="914401" cy="914401"/>
                  </a:xfrm>
                  <a:prstGeom prst="rect">
                    <a:avLst/>
                  </a:prstGeom>
                  <a:ln w="12700" cap="flat">
                    <a:noFill/>
                    <a:miter lim="400000"/>
                  </a:ln>
                  <a:effectLst/>
                </p:spPr>
              </p:pic>
            </p:grpSp>
          </p:grpSp>
        </p:grpSp>
      </p:grpSp>
      <p:grpSp>
        <p:nvGrpSpPr>
          <p:cNvPr id="777" name="Group 47"/>
          <p:cNvGrpSpPr/>
          <p:nvPr/>
        </p:nvGrpSpPr>
        <p:grpSpPr>
          <a:xfrm>
            <a:off x="6266888" y="3802350"/>
            <a:ext cx="5461247" cy="2569332"/>
            <a:chOff x="0" y="0"/>
            <a:chExt cx="5461245" cy="2569331"/>
          </a:xfrm>
        </p:grpSpPr>
        <p:grpSp>
          <p:nvGrpSpPr>
            <p:cNvPr id="767" name="Group 44"/>
            <p:cNvGrpSpPr/>
            <p:nvPr/>
          </p:nvGrpSpPr>
          <p:grpSpPr>
            <a:xfrm>
              <a:off x="1337737" y="890226"/>
              <a:ext cx="4123509" cy="659119"/>
              <a:chOff x="0" y="0"/>
              <a:chExt cx="4123508" cy="659118"/>
            </a:xfrm>
          </p:grpSpPr>
          <p:pic>
            <p:nvPicPr>
              <p:cNvPr id="764" name="Picture 13" descr="Picture 13"/>
              <p:cNvPicPr>
                <a:picLocks noChangeAspect="1"/>
              </p:cNvPicPr>
              <p:nvPr/>
            </p:nvPicPr>
            <p:blipFill>
              <a:blip r:embed="rId7"/>
              <a:stretch>
                <a:fillRect/>
              </a:stretch>
            </p:blipFill>
            <p:spPr>
              <a:xfrm>
                <a:off x="1061355" y="0"/>
                <a:ext cx="3062154" cy="659119"/>
              </a:xfrm>
              <a:prstGeom prst="rect">
                <a:avLst/>
              </a:prstGeom>
              <a:ln w="12700" cap="flat">
                <a:noFill/>
                <a:miter lim="400000"/>
              </a:ln>
              <a:effectLst/>
            </p:spPr>
          </p:pic>
          <p:pic>
            <p:nvPicPr>
              <p:cNvPr id="765" name="Picture 14" descr="Picture 14"/>
              <p:cNvPicPr>
                <a:picLocks noChangeAspect="1"/>
              </p:cNvPicPr>
              <p:nvPr/>
            </p:nvPicPr>
            <p:blipFill>
              <a:blip r:embed="rId8"/>
              <a:srcRect t="25012" r="51523" b="45113"/>
              <a:stretch>
                <a:fillRect/>
              </a:stretch>
            </p:blipFill>
            <p:spPr>
              <a:xfrm>
                <a:off x="0" y="126576"/>
                <a:ext cx="1128609" cy="347771"/>
              </a:xfrm>
              <a:prstGeom prst="rect">
                <a:avLst/>
              </a:prstGeom>
              <a:ln w="12700" cap="flat">
                <a:noFill/>
                <a:miter lim="400000"/>
              </a:ln>
              <a:effectLst/>
            </p:spPr>
          </p:pic>
          <p:sp>
            <p:nvSpPr>
              <p:cNvPr id="766" name="TextBox 15"/>
              <p:cNvSpPr/>
              <p:nvPr/>
            </p:nvSpPr>
            <p:spPr>
              <a:xfrm>
                <a:off x="1198159" y="140072"/>
                <a:ext cx="117435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defRPr sz="2400">
                    <a:solidFill>
                      <a:srgbClr val="233068"/>
                    </a:solidFill>
                    <a:latin typeface="Calibri"/>
                    <a:ea typeface="Calibri"/>
                    <a:cs typeface="Calibri"/>
                    <a:sym typeface="Calibri"/>
                  </a:defRPr>
                </a:lvl1pPr>
              </a:lstStyle>
              <a:p>
                <a:r>
                  <a:t>$2.5 M+</a:t>
                </a:r>
              </a:p>
            </p:txBody>
          </p:sp>
        </p:grpSp>
        <p:grpSp>
          <p:nvGrpSpPr>
            <p:cNvPr id="770" name="Group 46"/>
            <p:cNvGrpSpPr/>
            <p:nvPr/>
          </p:nvGrpSpPr>
          <p:grpSpPr>
            <a:xfrm>
              <a:off x="874720" y="1932936"/>
              <a:ext cx="3702170" cy="636396"/>
              <a:chOff x="0" y="0"/>
              <a:chExt cx="3702168" cy="636395"/>
            </a:xfrm>
          </p:grpSpPr>
          <p:pic>
            <p:nvPicPr>
              <p:cNvPr id="768" name="Picture 2" descr="Picture 2"/>
              <p:cNvPicPr>
                <a:picLocks noChangeAspect="1"/>
              </p:cNvPicPr>
              <p:nvPr/>
            </p:nvPicPr>
            <p:blipFill>
              <a:blip r:embed="rId9"/>
              <a:stretch>
                <a:fillRect/>
              </a:stretch>
            </p:blipFill>
            <p:spPr>
              <a:xfrm>
                <a:off x="0" y="0"/>
                <a:ext cx="2473008" cy="636396"/>
              </a:xfrm>
              <a:prstGeom prst="rect">
                <a:avLst/>
              </a:prstGeom>
              <a:ln w="12700" cap="flat">
                <a:noFill/>
                <a:miter lim="400000"/>
              </a:ln>
              <a:effectLst/>
            </p:spPr>
          </p:pic>
          <p:sp>
            <p:nvSpPr>
              <p:cNvPr id="769" name="TextBox 16"/>
              <p:cNvSpPr/>
              <p:nvPr/>
            </p:nvSpPr>
            <p:spPr>
              <a:xfrm>
                <a:off x="2527813" y="1207"/>
                <a:ext cx="117435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defRPr sz="2400">
                    <a:latin typeface="Calibri"/>
                    <a:ea typeface="Calibri"/>
                    <a:cs typeface="Calibri"/>
                    <a:sym typeface="Calibri"/>
                  </a:defRPr>
                </a:lvl1pPr>
              </a:lstStyle>
              <a:p>
                <a:r>
                  <a:t>25 years</a:t>
                </a:r>
              </a:p>
            </p:txBody>
          </p:sp>
        </p:grpSp>
        <p:grpSp>
          <p:nvGrpSpPr>
            <p:cNvPr id="776" name="Group 41"/>
            <p:cNvGrpSpPr/>
            <p:nvPr/>
          </p:nvGrpSpPr>
          <p:grpSpPr>
            <a:xfrm>
              <a:off x="-1" y="0"/>
              <a:ext cx="5451612" cy="506636"/>
              <a:chOff x="0" y="0"/>
              <a:chExt cx="5451610" cy="506635"/>
            </a:xfrm>
          </p:grpSpPr>
          <p:grpSp>
            <p:nvGrpSpPr>
              <p:cNvPr id="773" name="Group 23"/>
              <p:cNvGrpSpPr/>
              <p:nvPr/>
            </p:nvGrpSpPr>
            <p:grpSpPr>
              <a:xfrm>
                <a:off x="-1" y="0"/>
                <a:ext cx="2391189" cy="506636"/>
                <a:chOff x="0" y="0"/>
                <a:chExt cx="2391187" cy="506635"/>
              </a:xfrm>
            </p:grpSpPr>
            <p:pic>
              <p:nvPicPr>
                <p:cNvPr id="771" name="mcgill-university-logo-png-transparent-cropped.png" descr="mcgill-university-logo-png-transparent-cropped.png"/>
                <p:cNvPicPr>
                  <a:picLocks noChangeAspect="1"/>
                </p:cNvPicPr>
                <p:nvPr/>
              </p:nvPicPr>
              <p:blipFill>
                <a:blip r:embed="rId10"/>
                <a:srcRect l="27809" t="16109" r="1019" b="35970"/>
                <a:stretch>
                  <a:fillRect/>
                </a:stretch>
              </p:blipFill>
              <p:spPr>
                <a:xfrm>
                  <a:off x="455231" y="9357"/>
                  <a:ext cx="1935957" cy="468053"/>
                </a:xfrm>
                <a:prstGeom prst="rect">
                  <a:avLst/>
                </a:prstGeom>
                <a:ln w="12700" cap="flat">
                  <a:noFill/>
                  <a:miter lim="400000"/>
                </a:ln>
                <a:effectLst/>
              </p:spPr>
            </p:pic>
            <p:pic>
              <p:nvPicPr>
                <p:cNvPr id="772" name="mcgill-university-logo-png-transparent-cropped.png" descr="mcgill-university-logo-png-transparent-cropped.png"/>
                <p:cNvPicPr>
                  <a:picLocks noChangeAspect="1"/>
                </p:cNvPicPr>
                <p:nvPr/>
              </p:nvPicPr>
              <p:blipFill>
                <a:blip r:embed="rId10"/>
                <a:srcRect t="13044" r="77688" b="13044"/>
                <a:stretch>
                  <a:fillRect/>
                </a:stretch>
              </p:blipFill>
              <p:spPr>
                <a:xfrm>
                  <a:off x="0" y="0"/>
                  <a:ext cx="425922" cy="506636"/>
                </a:xfrm>
                <a:prstGeom prst="rect">
                  <a:avLst/>
                </a:prstGeom>
                <a:ln w="12700" cap="flat">
                  <a:noFill/>
                  <a:miter lim="400000"/>
                </a:ln>
                <a:effectLst/>
              </p:spPr>
            </p:pic>
          </p:grpSp>
          <p:sp>
            <p:nvSpPr>
              <p:cNvPr id="774" name="Titre 2"/>
              <p:cNvSpPr/>
              <p:nvPr/>
            </p:nvSpPr>
            <p:spPr>
              <a:xfrm>
                <a:off x="2589810" y="376685"/>
                <a:ext cx="28618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b">
                <a:spAutoFit/>
              </a:bodyPr>
              <a:lstStyle>
                <a:lvl1pPr>
                  <a:lnSpc>
                    <a:spcPct val="90000"/>
                  </a:lnSpc>
                  <a:defRPr sz="2000">
                    <a:ln w="9525" cap="flat">
                      <a:solidFill>
                        <a:srgbClr val="0C2867"/>
                      </a:solidFill>
                      <a:prstDash val="solid"/>
                      <a:round/>
                    </a:ln>
                    <a:latin typeface="Arial"/>
                    <a:ea typeface="Arial"/>
                    <a:cs typeface="Arial"/>
                    <a:sym typeface="Arial"/>
                  </a:defRPr>
                </a:lvl1pPr>
              </a:lstStyle>
              <a:p>
                <a:r>
                  <a:t>Center for RNA Sciences</a:t>
                </a:r>
              </a:p>
            </p:txBody>
          </p:sp>
          <p:sp>
            <p:nvSpPr>
              <p:cNvPr id="775" name="Straight Connector 34"/>
              <p:cNvSpPr/>
              <p:nvPr/>
            </p:nvSpPr>
            <p:spPr>
              <a:xfrm>
                <a:off x="2490498" y="2559"/>
                <a:ext cx="1" cy="464463"/>
              </a:xfrm>
              <a:prstGeom prst="line">
                <a:avLst/>
              </a:prstGeom>
              <a:noFill/>
              <a:ln w="22225" cap="flat">
                <a:solidFill>
                  <a:srgbClr val="000000"/>
                </a:solidFill>
                <a:prstDash val="solid"/>
                <a:miter lim="800000"/>
              </a:ln>
              <a:effectLst/>
            </p:spPr>
            <p:txBody>
              <a:bodyPr wrap="square" lIns="45719" tIns="45719" rIns="45719" bIns="45719" numCol="1" anchor="t">
                <a:noAutofit/>
              </a:bodyPr>
              <a:lstStyle/>
              <a:p>
                <a:pPr>
                  <a:defRPr>
                    <a:solidFill>
                      <a:srgbClr val="233068"/>
                    </a:solidFill>
                    <a:latin typeface="Calibri"/>
                    <a:ea typeface="Calibri"/>
                    <a:cs typeface="Calibri"/>
                    <a:sym typeface="Calibri"/>
                  </a:defRPr>
                </a:pPr>
                <a:endParaRPr/>
              </a:p>
            </p:txBody>
          </p:sp>
        </p:grpSp>
      </p:grpSp>
      <p:grpSp>
        <p:nvGrpSpPr>
          <p:cNvPr id="789" name="Group 58"/>
          <p:cNvGrpSpPr/>
          <p:nvPr/>
        </p:nvGrpSpPr>
        <p:grpSpPr>
          <a:xfrm>
            <a:off x="58453" y="1013136"/>
            <a:ext cx="5846926" cy="5703888"/>
            <a:chOff x="-256237" y="-2443870"/>
            <a:chExt cx="5846924" cy="5703887"/>
          </a:xfrm>
        </p:grpSpPr>
        <p:pic>
          <p:nvPicPr>
            <p:cNvPr id="778" name="image001.png" descr="image001.png"/>
            <p:cNvPicPr>
              <a:picLocks noChangeAspect="1"/>
            </p:cNvPicPr>
            <p:nvPr/>
          </p:nvPicPr>
          <p:blipFill>
            <a:blip r:embed="rId11"/>
            <a:stretch>
              <a:fillRect/>
            </a:stretch>
          </p:blipFill>
          <p:spPr>
            <a:xfrm>
              <a:off x="0" y="0"/>
              <a:ext cx="4377829" cy="990172"/>
            </a:xfrm>
            <a:prstGeom prst="rect">
              <a:avLst/>
            </a:prstGeom>
            <a:ln w="12700" cap="flat">
              <a:noFill/>
              <a:miter lim="400000"/>
            </a:ln>
            <a:effectLst/>
          </p:spPr>
        </p:pic>
        <p:sp>
          <p:nvSpPr>
            <p:cNvPr id="779" name="TextBox 62"/>
            <p:cNvSpPr txBox="1"/>
            <p:nvPr/>
          </p:nvSpPr>
          <p:spPr>
            <a:xfrm>
              <a:off x="4446876" y="457577"/>
              <a:ext cx="1143812" cy="4086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400">
                  <a:solidFill>
                    <a:srgbClr val="233068"/>
                  </a:solidFill>
                  <a:latin typeface="Calibri"/>
                  <a:ea typeface="Calibri"/>
                  <a:cs typeface="Calibri"/>
                  <a:sym typeface="Calibri"/>
                </a:defRPr>
              </a:lvl1pPr>
            </a:lstStyle>
            <a:p>
              <a:r>
                <a:t>$356 M</a:t>
              </a:r>
            </a:p>
          </p:txBody>
        </p:sp>
        <p:pic>
          <p:nvPicPr>
            <p:cNvPr id="780" name="Picture 65" descr="Picture 65"/>
            <p:cNvPicPr>
              <a:picLocks noChangeAspect="1"/>
            </p:cNvPicPr>
            <p:nvPr/>
          </p:nvPicPr>
          <p:blipFill>
            <a:blip r:embed="rId12"/>
            <a:stretch>
              <a:fillRect/>
            </a:stretch>
          </p:blipFill>
          <p:spPr>
            <a:xfrm>
              <a:off x="4137714" y="2767124"/>
              <a:ext cx="1050935" cy="376636"/>
            </a:xfrm>
            <a:prstGeom prst="rect">
              <a:avLst/>
            </a:prstGeom>
            <a:ln w="12700" cap="flat">
              <a:noFill/>
              <a:miter lim="400000"/>
            </a:ln>
            <a:effectLst/>
          </p:spPr>
        </p:pic>
        <p:pic>
          <p:nvPicPr>
            <p:cNvPr id="781" name="Picture 66" descr="Picture 66"/>
            <p:cNvPicPr>
              <a:picLocks noChangeAspect="1"/>
            </p:cNvPicPr>
            <p:nvPr/>
          </p:nvPicPr>
          <p:blipFill>
            <a:blip r:embed="rId13"/>
            <a:stretch>
              <a:fillRect/>
            </a:stretch>
          </p:blipFill>
          <p:spPr>
            <a:xfrm>
              <a:off x="2387825" y="2668366"/>
              <a:ext cx="1522155" cy="591651"/>
            </a:xfrm>
            <a:prstGeom prst="rect">
              <a:avLst/>
            </a:prstGeom>
            <a:ln w="12700" cap="flat">
              <a:noFill/>
              <a:miter lim="400000"/>
            </a:ln>
            <a:effectLst/>
          </p:spPr>
        </p:pic>
        <p:pic>
          <p:nvPicPr>
            <p:cNvPr id="782" name="Picture 67" descr="Picture 67"/>
            <p:cNvPicPr>
              <a:picLocks noChangeAspect="1"/>
            </p:cNvPicPr>
            <p:nvPr/>
          </p:nvPicPr>
          <p:blipFill>
            <a:blip r:embed="rId14"/>
            <a:stretch>
              <a:fillRect/>
            </a:stretch>
          </p:blipFill>
          <p:spPr>
            <a:xfrm>
              <a:off x="3782501" y="1816642"/>
              <a:ext cx="1372076" cy="799476"/>
            </a:xfrm>
            <a:prstGeom prst="rect">
              <a:avLst/>
            </a:prstGeom>
            <a:ln w="12700" cap="flat">
              <a:noFill/>
              <a:miter lim="400000"/>
            </a:ln>
            <a:effectLst/>
          </p:spPr>
        </p:pic>
        <p:pic>
          <p:nvPicPr>
            <p:cNvPr id="783" name="Picture 68" descr="Picture 68"/>
            <p:cNvPicPr>
              <a:picLocks noChangeAspect="1"/>
            </p:cNvPicPr>
            <p:nvPr/>
          </p:nvPicPr>
          <p:blipFill>
            <a:blip r:embed="rId15"/>
            <a:stretch>
              <a:fillRect/>
            </a:stretch>
          </p:blipFill>
          <p:spPr>
            <a:xfrm>
              <a:off x="1745030" y="1953052"/>
              <a:ext cx="1837923" cy="526657"/>
            </a:xfrm>
            <a:prstGeom prst="rect">
              <a:avLst/>
            </a:prstGeom>
            <a:ln w="12700" cap="flat">
              <a:noFill/>
              <a:miter lim="400000"/>
            </a:ln>
            <a:effectLst/>
          </p:spPr>
        </p:pic>
        <p:pic>
          <p:nvPicPr>
            <p:cNvPr id="784" name="Picture 69" descr="Picture 69"/>
            <p:cNvPicPr>
              <a:picLocks noChangeAspect="1"/>
            </p:cNvPicPr>
            <p:nvPr/>
          </p:nvPicPr>
          <p:blipFill>
            <a:blip r:embed="rId16"/>
            <a:stretch>
              <a:fillRect/>
            </a:stretch>
          </p:blipFill>
          <p:spPr>
            <a:xfrm>
              <a:off x="254065" y="1977522"/>
              <a:ext cx="1291416" cy="477718"/>
            </a:xfrm>
            <a:prstGeom prst="rect">
              <a:avLst/>
            </a:prstGeom>
            <a:ln w="12700" cap="flat">
              <a:noFill/>
              <a:miter lim="400000"/>
            </a:ln>
            <a:effectLst/>
          </p:spPr>
        </p:pic>
        <p:sp>
          <p:nvSpPr>
            <p:cNvPr id="785" name="TextBox 73"/>
            <p:cNvSpPr txBox="1"/>
            <p:nvPr/>
          </p:nvSpPr>
          <p:spPr>
            <a:xfrm>
              <a:off x="2028685" y="1271867"/>
              <a:ext cx="1367127" cy="4630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800" b="1">
                  <a:solidFill>
                    <a:srgbClr val="223068"/>
                  </a:solidFill>
                  <a:latin typeface="Calibri"/>
                  <a:ea typeface="Calibri"/>
                  <a:cs typeface="Calibri"/>
                  <a:sym typeface="Calibri"/>
                </a:defRPr>
              </a:lvl1pPr>
            </a:lstStyle>
            <a:p>
              <a:r>
                <a:t>CELLULE</a:t>
              </a:r>
            </a:p>
          </p:txBody>
        </p:sp>
        <p:sp>
          <p:nvSpPr>
            <p:cNvPr id="786" name="Straight Connector 75"/>
            <p:cNvSpPr/>
            <p:nvPr/>
          </p:nvSpPr>
          <p:spPr>
            <a:xfrm>
              <a:off x="207440" y="1816669"/>
              <a:ext cx="5009619" cy="1"/>
            </a:xfrm>
            <a:prstGeom prst="line">
              <a:avLst/>
            </a:prstGeom>
            <a:noFill/>
            <a:ln w="25400" cap="flat">
              <a:solidFill>
                <a:srgbClr val="223068"/>
              </a:solidFill>
              <a:prstDash val="solid"/>
              <a:miter lim="800000"/>
            </a:ln>
            <a:effectLst/>
          </p:spPr>
          <p:txBody>
            <a:bodyPr wrap="square" lIns="45719" tIns="45719" rIns="45719" bIns="45719" numCol="1" anchor="t">
              <a:noAutofit/>
            </a:bodyPr>
            <a:lstStyle/>
            <a:p>
              <a:pPr>
                <a:defRPr>
                  <a:solidFill>
                    <a:srgbClr val="233068"/>
                  </a:solidFill>
                  <a:latin typeface="Calibri"/>
                  <a:ea typeface="Calibri"/>
                  <a:cs typeface="Calibri"/>
                  <a:sym typeface="Calibri"/>
                </a:defRPr>
              </a:pPr>
              <a:endParaRPr/>
            </a:p>
          </p:txBody>
        </p:sp>
        <p:pic>
          <p:nvPicPr>
            <p:cNvPr id="787" name="Picture 49" descr="Picture 49"/>
            <p:cNvPicPr>
              <a:picLocks noChangeAspect="1"/>
            </p:cNvPicPr>
            <p:nvPr/>
          </p:nvPicPr>
          <p:blipFill>
            <a:blip r:embed="rId17"/>
            <a:stretch>
              <a:fillRect/>
            </a:stretch>
          </p:blipFill>
          <p:spPr>
            <a:xfrm>
              <a:off x="248092" y="2664720"/>
              <a:ext cx="1899381" cy="581444"/>
            </a:xfrm>
            <a:prstGeom prst="rect">
              <a:avLst/>
            </a:prstGeom>
            <a:ln w="12700" cap="flat">
              <a:noFill/>
              <a:miter lim="400000"/>
            </a:ln>
            <a:effectLst/>
          </p:spPr>
        </p:pic>
        <p:pic>
          <p:nvPicPr>
            <p:cNvPr id="788" name="Picture 49" descr="Picture 49"/>
            <p:cNvPicPr>
              <a:picLocks noChangeAspect="1"/>
            </p:cNvPicPr>
            <p:nvPr/>
          </p:nvPicPr>
          <p:blipFill>
            <a:blip r:embed="rId17"/>
            <a:srcRect l="75415"/>
            <a:stretch>
              <a:fillRect/>
            </a:stretch>
          </p:blipFill>
          <p:spPr>
            <a:xfrm>
              <a:off x="-256238" y="-2443871"/>
              <a:ext cx="1736456" cy="2162178"/>
            </a:xfrm>
            <a:prstGeom prst="rect">
              <a:avLst/>
            </a:prstGeom>
            <a:ln w="12700" cap="flat">
              <a:noFill/>
              <a:miter lim="400000"/>
            </a:ln>
            <a:effectLst/>
          </p:spPr>
        </p:pic>
      </p:gr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 name="Freeform: Shape 3"/>
          <p:cNvSpPr/>
          <p:nvPr/>
        </p:nvSpPr>
        <p:spPr>
          <a:xfrm>
            <a:off x="1722494" y="984494"/>
            <a:ext cx="7400033" cy="5678046"/>
          </a:xfrm>
          <a:custGeom>
            <a:avLst/>
            <a:gdLst/>
            <a:ahLst/>
            <a:cxnLst>
              <a:cxn ang="0">
                <a:pos x="wd2" y="hd2"/>
              </a:cxn>
              <a:cxn ang="5400000">
                <a:pos x="wd2" y="hd2"/>
              </a:cxn>
              <a:cxn ang="10800000">
                <a:pos x="wd2" y="hd2"/>
              </a:cxn>
              <a:cxn ang="16200000">
                <a:pos x="wd2" y="hd2"/>
              </a:cxn>
            </a:cxnLst>
            <a:rect l="0" t="0" r="r" b="b"/>
            <a:pathLst>
              <a:path w="21600" h="21600" extrusionOk="0">
                <a:moveTo>
                  <a:pt x="4304" y="0"/>
                </a:moveTo>
                <a:lnTo>
                  <a:pt x="17296" y="0"/>
                </a:lnTo>
                <a:lnTo>
                  <a:pt x="17670" y="344"/>
                </a:lnTo>
                <a:cubicBezTo>
                  <a:pt x="20070" y="2783"/>
                  <a:pt x="21600" y="6474"/>
                  <a:pt x="21600" y="10604"/>
                </a:cubicBezTo>
                <a:cubicBezTo>
                  <a:pt x="21600" y="14907"/>
                  <a:pt x="19940" y="18733"/>
                  <a:pt x="17365" y="21163"/>
                </a:cubicBezTo>
                <a:lnTo>
                  <a:pt x="16873" y="21600"/>
                </a:lnTo>
                <a:lnTo>
                  <a:pt x="4727" y="21600"/>
                </a:lnTo>
                <a:lnTo>
                  <a:pt x="4235" y="21163"/>
                </a:lnTo>
                <a:cubicBezTo>
                  <a:pt x="1660" y="18733"/>
                  <a:pt x="0" y="14907"/>
                  <a:pt x="0" y="10604"/>
                </a:cubicBezTo>
                <a:cubicBezTo>
                  <a:pt x="0" y="6474"/>
                  <a:pt x="1530" y="2783"/>
                  <a:pt x="3930" y="344"/>
                </a:cubicBezTo>
                <a:close/>
              </a:path>
            </a:pathLst>
          </a:custGeom>
          <a:solidFill>
            <a:srgbClr val="D9D9D9"/>
          </a:solidFill>
          <a:ln w="12700">
            <a:miter lim="400000"/>
          </a:ln>
        </p:spPr>
        <p:txBody>
          <a:bodyPr lIns="45719" rIns="45719" anchor="ctr"/>
          <a:lstStyle/>
          <a:p>
            <a:pPr algn="ctr">
              <a:defRPr>
                <a:solidFill>
                  <a:srgbClr val="FFFFFF"/>
                </a:solidFill>
                <a:latin typeface="Century Gothic"/>
                <a:ea typeface="Century Gothic"/>
                <a:cs typeface="Century Gothic"/>
                <a:sym typeface="Century Gothic"/>
              </a:defRPr>
            </a:pPr>
            <a:endParaRPr/>
          </a:p>
        </p:txBody>
      </p:sp>
      <p:grpSp>
        <p:nvGrpSpPr>
          <p:cNvPr id="807" name="Diagram 4"/>
          <p:cNvGrpSpPr/>
          <p:nvPr/>
        </p:nvGrpSpPr>
        <p:grpSpPr>
          <a:xfrm>
            <a:off x="2863993" y="1440517"/>
            <a:ext cx="5257089" cy="4284127"/>
            <a:chOff x="0" y="0"/>
            <a:chExt cx="5257087" cy="4284125"/>
          </a:xfrm>
        </p:grpSpPr>
        <p:sp>
          <p:nvSpPr>
            <p:cNvPr id="792" name="Shape"/>
            <p:cNvSpPr/>
            <p:nvPr/>
          </p:nvSpPr>
          <p:spPr>
            <a:xfrm>
              <a:off x="732277" y="557321"/>
              <a:ext cx="1863558" cy="2794871"/>
            </a:xfrm>
            <a:custGeom>
              <a:avLst/>
              <a:gdLst/>
              <a:ahLst/>
              <a:cxnLst>
                <a:cxn ang="0">
                  <a:pos x="wd2" y="hd2"/>
                </a:cxn>
                <a:cxn ang="5400000">
                  <a:pos x="wd2" y="hd2"/>
                </a:cxn>
                <a:cxn ang="10800000">
                  <a:pos x="wd2" y="hd2"/>
                </a:cxn>
                <a:cxn ang="16200000">
                  <a:pos x="wd2" y="hd2"/>
                </a:cxn>
              </a:cxnLst>
              <a:rect l="0" t="0" r="r" b="b"/>
              <a:pathLst>
                <a:path w="18915" h="21600" extrusionOk="0">
                  <a:moveTo>
                    <a:pt x="2537" y="21600"/>
                  </a:moveTo>
                  <a:cubicBezTo>
                    <a:pt x="-2685" y="14713"/>
                    <a:pt x="414" y="5906"/>
                    <a:pt x="9459" y="1929"/>
                  </a:cubicBezTo>
                  <a:cubicBezTo>
                    <a:pt x="12334" y="665"/>
                    <a:pt x="15595" y="0"/>
                    <a:pt x="18915" y="0"/>
                  </a:cubicBezTo>
                  <a:lnTo>
                    <a:pt x="18915" y="1337"/>
                  </a:lnTo>
                  <a:cubicBezTo>
                    <a:pt x="9440" y="1337"/>
                    <a:pt x="1759" y="7185"/>
                    <a:pt x="1759" y="14400"/>
                  </a:cubicBezTo>
                  <a:cubicBezTo>
                    <a:pt x="1759" y="16693"/>
                    <a:pt x="2552" y="18946"/>
                    <a:pt x="4057" y="20932"/>
                  </a:cubicBezTo>
                  <a:close/>
                </a:path>
              </a:pathLst>
            </a:custGeom>
            <a:solidFill>
              <a:srgbClr val="9FA3B3"/>
            </a:solidFill>
            <a:ln w="12700" cap="flat">
              <a:noFill/>
              <a:miter lim="400000"/>
            </a:ln>
            <a:effectLst/>
          </p:spPr>
          <p:txBody>
            <a:bodyPr wrap="square" lIns="45719" tIns="45719" rIns="45719" bIns="45719" numCol="1" anchor="t">
              <a:noAutofit/>
            </a:bodyPr>
            <a:lstStyle/>
            <a:p>
              <a:pPr>
                <a:defRPr>
                  <a:solidFill>
                    <a:srgbClr val="233068"/>
                  </a:solidFill>
                  <a:latin typeface="Calibri"/>
                  <a:ea typeface="Calibri"/>
                  <a:cs typeface="Calibri"/>
                  <a:sym typeface="Calibri"/>
                </a:defRPr>
              </a:pPr>
              <a:endParaRPr/>
            </a:p>
          </p:txBody>
        </p:sp>
        <p:sp>
          <p:nvSpPr>
            <p:cNvPr id="793" name="Shape"/>
            <p:cNvSpPr/>
            <p:nvPr/>
          </p:nvSpPr>
          <p:spPr>
            <a:xfrm>
              <a:off x="982215" y="3265718"/>
              <a:ext cx="3227238" cy="1018408"/>
            </a:xfrm>
            <a:custGeom>
              <a:avLst/>
              <a:gdLst/>
              <a:ahLst/>
              <a:cxnLst>
                <a:cxn ang="0">
                  <a:pos x="wd2" y="hd2"/>
                </a:cxn>
                <a:cxn ang="5400000">
                  <a:pos x="wd2" y="hd2"/>
                </a:cxn>
                <a:cxn ang="10800000">
                  <a:pos x="wd2" y="hd2"/>
                </a:cxn>
                <a:cxn ang="16200000">
                  <a:pos x="wd2" y="hd2"/>
                </a:cxn>
              </a:cxnLst>
              <a:rect l="0" t="0" r="r" b="b"/>
              <a:pathLst>
                <a:path w="21600" h="17146" extrusionOk="0">
                  <a:moveTo>
                    <a:pt x="21600" y="1456"/>
                  </a:moveTo>
                  <a:cubicBezTo>
                    <a:pt x="18156" y="16459"/>
                    <a:pt x="10529" y="21600"/>
                    <a:pt x="4565" y="12938"/>
                  </a:cubicBezTo>
                  <a:cubicBezTo>
                    <a:pt x="2669" y="10184"/>
                    <a:pt x="1095" y="6225"/>
                    <a:pt x="0" y="1456"/>
                  </a:cubicBezTo>
                  <a:lnTo>
                    <a:pt x="1002" y="0"/>
                  </a:lnTo>
                  <a:cubicBezTo>
                    <a:pt x="4127" y="13611"/>
                    <a:pt x="11046" y="18274"/>
                    <a:pt x="16457" y="10416"/>
                  </a:cubicBezTo>
                  <a:cubicBezTo>
                    <a:pt x="18176" y="7918"/>
                    <a:pt x="19605" y="4326"/>
                    <a:pt x="20598" y="0"/>
                  </a:cubicBezTo>
                  <a:close/>
                </a:path>
              </a:pathLst>
            </a:custGeom>
            <a:solidFill>
              <a:srgbClr val="53619C"/>
            </a:solidFill>
            <a:ln w="12700" cap="flat">
              <a:noFill/>
              <a:miter lim="400000"/>
            </a:ln>
            <a:effectLst/>
          </p:spPr>
          <p:txBody>
            <a:bodyPr wrap="square" lIns="45719" tIns="45719" rIns="45719" bIns="45719" numCol="1" anchor="t">
              <a:noAutofit/>
            </a:bodyPr>
            <a:lstStyle/>
            <a:p>
              <a:pPr>
                <a:defRPr>
                  <a:solidFill>
                    <a:srgbClr val="233068"/>
                  </a:solidFill>
                  <a:latin typeface="Calibri"/>
                  <a:ea typeface="Calibri"/>
                  <a:cs typeface="Calibri"/>
                  <a:sym typeface="Calibri"/>
                </a:defRPr>
              </a:pPr>
              <a:endParaRPr/>
            </a:p>
          </p:txBody>
        </p:sp>
        <p:sp>
          <p:nvSpPr>
            <p:cNvPr id="794" name="Shape"/>
            <p:cNvSpPr/>
            <p:nvPr/>
          </p:nvSpPr>
          <p:spPr>
            <a:xfrm>
              <a:off x="2692237" y="586984"/>
              <a:ext cx="1863248" cy="2794871"/>
            </a:xfrm>
            <a:custGeom>
              <a:avLst/>
              <a:gdLst/>
              <a:ahLst/>
              <a:cxnLst>
                <a:cxn ang="0">
                  <a:pos x="wd2" y="hd2"/>
                </a:cxn>
                <a:cxn ang="5400000">
                  <a:pos x="wd2" y="hd2"/>
                </a:cxn>
                <a:cxn ang="10800000">
                  <a:pos x="wd2" y="hd2"/>
                </a:cxn>
                <a:cxn ang="16200000">
                  <a:pos x="wd2" y="hd2"/>
                </a:cxn>
              </a:cxnLst>
              <a:rect l="0" t="0" r="r" b="b"/>
              <a:pathLst>
                <a:path w="20846" h="21600" extrusionOk="0">
                  <a:moveTo>
                    <a:pt x="0" y="0"/>
                  </a:moveTo>
                  <a:cubicBezTo>
                    <a:pt x="11513" y="0"/>
                    <a:pt x="20846" y="6447"/>
                    <a:pt x="20846" y="14400"/>
                  </a:cubicBezTo>
                  <a:cubicBezTo>
                    <a:pt x="20846" y="16928"/>
                    <a:pt x="19883" y="19411"/>
                    <a:pt x="18053" y="21600"/>
                  </a:cubicBezTo>
                  <a:lnTo>
                    <a:pt x="16378" y="20932"/>
                  </a:lnTo>
                  <a:cubicBezTo>
                    <a:pt x="21600" y="14684"/>
                    <a:pt x="18501" y="6694"/>
                    <a:pt x="9456" y="3087"/>
                  </a:cubicBezTo>
                  <a:cubicBezTo>
                    <a:pt x="6581" y="1940"/>
                    <a:pt x="3320" y="1337"/>
                    <a:pt x="0" y="1337"/>
                  </a:cubicBezTo>
                  <a:close/>
                </a:path>
              </a:pathLst>
            </a:custGeom>
            <a:solidFill>
              <a:srgbClr val="233068"/>
            </a:solidFill>
            <a:ln w="12700" cap="flat">
              <a:noFill/>
              <a:miter lim="400000"/>
            </a:ln>
            <a:effectLst/>
          </p:spPr>
          <p:txBody>
            <a:bodyPr wrap="square" lIns="45719" tIns="45719" rIns="45719" bIns="45719" numCol="1" anchor="t">
              <a:noAutofit/>
            </a:bodyPr>
            <a:lstStyle/>
            <a:p>
              <a:pPr>
                <a:defRPr>
                  <a:solidFill>
                    <a:srgbClr val="233068"/>
                  </a:solidFill>
                  <a:latin typeface="Calibri"/>
                  <a:ea typeface="Calibri"/>
                  <a:cs typeface="Calibri"/>
                  <a:sym typeface="Calibri"/>
                </a:defRPr>
              </a:pPr>
              <a:endParaRPr/>
            </a:p>
          </p:txBody>
        </p:sp>
        <p:grpSp>
          <p:nvGrpSpPr>
            <p:cNvPr id="797" name="Group"/>
            <p:cNvGrpSpPr/>
            <p:nvPr/>
          </p:nvGrpSpPr>
          <p:grpSpPr>
            <a:xfrm>
              <a:off x="1737887" y="1518685"/>
              <a:ext cx="1715895" cy="1715896"/>
              <a:chOff x="0" y="0"/>
              <a:chExt cx="1715894" cy="1715894"/>
            </a:xfrm>
          </p:grpSpPr>
          <p:sp>
            <p:nvSpPr>
              <p:cNvPr id="795" name="Circle"/>
              <p:cNvSpPr/>
              <p:nvPr/>
            </p:nvSpPr>
            <p:spPr>
              <a:xfrm>
                <a:off x="-1" y="-1"/>
                <a:ext cx="1715896" cy="1715896"/>
              </a:xfrm>
              <a:prstGeom prst="ellipse">
                <a:avLst/>
              </a:prstGeom>
              <a:solidFill>
                <a:srgbClr val="BB5923"/>
              </a:solidFill>
              <a:ln w="12700" cap="flat">
                <a:solidFill>
                  <a:srgbClr val="FFFFFF"/>
                </a:solidFill>
                <a:prstDash val="solid"/>
                <a:miter lim="800000"/>
              </a:ln>
              <a:effectLst/>
            </p:spPr>
            <p:txBody>
              <a:bodyPr wrap="square" lIns="45719" tIns="45719" rIns="45719" bIns="45719" numCol="1" anchor="ctr">
                <a:noAutofit/>
              </a:bodyPr>
              <a:lstStyle/>
              <a:p>
                <a:pPr algn="ctr" defTabSz="800100">
                  <a:lnSpc>
                    <a:spcPct val="90000"/>
                  </a:lnSpc>
                  <a:spcBef>
                    <a:spcPts val="700"/>
                  </a:spcBef>
                  <a:defRPr b="1">
                    <a:solidFill>
                      <a:srgbClr val="FFFFFF"/>
                    </a:solidFill>
                    <a:latin typeface="Calibri"/>
                    <a:ea typeface="Calibri"/>
                    <a:cs typeface="Calibri"/>
                    <a:sym typeface="Calibri"/>
                  </a:defRPr>
                </a:pPr>
                <a:endParaRPr/>
              </a:p>
            </p:txBody>
          </p:sp>
          <p:sp>
            <p:nvSpPr>
              <p:cNvPr id="796" name="Researchers and SME of Québec"/>
              <p:cNvSpPr txBox="1"/>
              <p:nvPr/>
            </p:nvSpPr>
            <p:spPr>
              <a:xfrm>
                <a:off x="251286" y="446328"/>
                <a:ext cx="1213322" cy="8232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59" tIns="22859" rIns="22859" bIns="22859" numCol="1" anchor="ctr">
                <a:spAutoFit/>
              </a:bodyPr>
              <a:lstStyle>
                <a:lvl1pPr algn="ctr" defTabSz="800100">
                  <a:lnSpc>
                    <a:spcPct val="90000"/>
                  </a:lnSpc>
                  <a:spcBef>
                    <a:spcPts val="700"/>
                  </a:spcBef>
                  <a:defRPr b="1">
                    <a:solidFill>
                      <a:srgbClr val="FFFFFF"/>
                    </a:solidFill>
                    <a:latin typeface="Calibri"/>
                    <a:ea typeface="Calibri"/>
                    <a:cs typeface="Calibri"/>
                    <a:sym typeface="Calibri"/>
                  </a:defRPr>
                </a:lvl1pPr>
              </a:lstStyle>
              <a:p>
                <a:r>
                  <a:t>Researchers and SME of Québec</a:t>
                </a:r>
              </a:p>
            </p:txBody>
          </p:sp>
        </p:grpSp>
        <p:grpSp>
          <p:nvGrpSpPr>
            <p:cNvPr id="800" name="Group"/>
            <p:cNvGrpSpPr/>
            <p:nvPr/>
          </p:nvGrpSpPr>
          <p:grpSpPr>
            <a:xfrm>
              <a:off x="1592299" y="0"/>
              <a:ext cx="2007071" cy="1201127"/>
              <a:chOff x="0" y="0"/>
              <a:chExt cx="2007070" cy="1201126"/>
            </a:xfrm>
          </p:grpSpPr>
          <p:sp>
            <p:nvSpPr>
              <p:cNvPr id="798" name="Oval"/>
              <p:cNvSpPr/>
              <p:nvPr/>
            </p:nvSpPr>
            <p:spPr>
              <a:xfrm>
                <a:off x="-1" y="-1"/>
                <a:ext cx="2007072" cy="1201128"/>
              </a:xfrm>
              <a:prstGeom prst="ellipse">
                <a:avLst/>
              </a:prstGeom>
              <a:solidFill>
                <a:srgbClr val="233068"/>
              </a:solidFill>
              <a:ln w="12700" cap="flat">
                <a:solidFill>
                  <a:srgbClr val="FFFFFF"/>
                </a:solidFill>
                <a:prstDash val="solid"/>
                <a:miter lim="800000"/>
              </a:ln>
              <a:effectLst/>
            </p:spPr>
            <p:txBody>
              <a:bodyPr wrap="square" lIns="45719" tIns="45719" rIns="45719" bIns="45719" numCol="1" anchor="ctr">
                <a:noAutofit/>
              </a:bodyPr>
              <a:lstStyle/>
              <a:p>
                <a:pPr algn="ctr" defTabSz="711200">
                  <a:lnSpc>
                    <a:spcPct val="90000"/>
                  </a:lnSpc>
                  <a:spcBef>
                    <a:spcPts val="700"/>
                  </a:spcBef>
                  <a:defRPr sz="1600">
                    <a:solidFill>
                      <a:srgbClr val="FFFFFF"/>
                    </a:solidFill>
                    <a:latin typeface="Calibri"/>
                    <a:ea typeface="Calibri"/>
                    <a:cs typeface="Calibri"/>
                    <a:sym typeface="Calibri"/>
                  </a:defRPr>
                </a:pPr>
                <a:endParaRPr/>
              </a:p>
            </p:txBody>
          </p:sp>
          <p:sp>
            <p:nvSpPr>
              <p:cNvPr id="799" name="Financing promising innovations"/>
              <p:cNvSpPr txBox="1"/>
              <p:nvPr/>
            </p:nvSpPr>
            <p:spPr>
              <a:xfrm>
                <a:off x="293927" y="242581"/>
                <a:ext cx="1419214" cy="71596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320" tIns="20320" rIns="20320" bIns="20320" numCol="1" anchor="ctr">
                <a:spAutoFit/>
              </a:bodyPr>
              <a:lstStyle>
                <a:lvl1pPr algn="ctr" defTabSz="711200">
                  <a:lnSpc>
                    <a:spcPct val="90000"/>
                  </a:lnSpc>
                  <a:spcBef>
                    <a:spcPts val="600"/>
                  </a:spcBef>
                  <a:defRPr sz="1600" b="1">
                    <a:solidFill>
                      <a:srgbClr val="FFFFFF"/>
                    </a:solidFill>
                    <a:latin typeface="Calibri"/>
                    <a:ea typeface="Calibri"/>
                    <a:cs typeface="Calibri"/>
                    <a:sym typeface="Calibri"/>
                  </a:defRPr>
                </a:lvl1pPr>
              </a:lstStyle>
              <a:p>
                <a:r>
                  <a:t>Financing promising innovations</a:t>
                </a:r>
              </a:p>
            </p:txBody>
          </p:sp>
        </p:grpSp>
        <p:grpSp>
          <p:nvGrpSpPr>
            <p:cNvPr id="803" name="Group"/>
            <p:cNvGrpSpPr/>
            <p:nvPr/>
          </p:nvGrpSpPr>
          <p:grpSpPr>
            <a:xfrm>
              <a:off x="3086923" y="2566191"/>
              <a:ext cx="2170165" cy="1528760"/>
              <a:chOff x="0" y="0"/>
              <a:chExt cx="2170164" cy="1528759"/>
            </a:xfrm>
          </p:grpSpPr>
          <p:sp>
            <p:nvSpPr>
              <p:cNvPr id="801" name="Oval"/>
              <p:cNvSpPr/>
              <p:nvPr/>
            </p:nvSpPr>
            <p:spPr>
              <a:xfrm rot="600000">
                <a:off x="89156" y="163816"/>
                <a:ext cx="1991853" cy="1201127"/>
              </a:xfrm>
              <a:prstGeom prst="ellipse">
                <a:avLst/>
              </a:prstGeom>
              <a:solidFill>
                <a:srgbClr val="53619C"/>
              </a:solidFill>
              <a:ln w="12700" cap="flat">
                <a:solidFill>
                  <a:srgbClr val="FFFFFF"/>
                </a:solidFill>
                <a:prstDash val="solid"/>
                <a:miter lim="800000"/>
              </a:ln>
              <a:effectLst/>
            </p:spPr>
            <p:txBody>
              <a:bodyPr wrap="square" lIns="45719" tIns="45719" rIns="45719" bIns="45719" numCol="1" anchor="ctr">
                <a:noAutofit/>
              </a:bodyPr>
              <a:lstStyle/>
              <a:p>
                <a:pPr algn="ctr" defTabSz="622300">
                  <a:lnSpc>
                    <a:spcPct val="90000"/>
                  </a:lnSpc>
                  <a:spcBef>
                    <a:spcPts val="700"/>
                  </a:spcBef>
                  <a:defRPr sz="1400" b="1">
                    <a:solidFill>
                      <a:srgbClr val="FFFFFF"/>
                    </a:solidFill>
                    <a:latin typeface="Calibri"/>
                    <a:ea typeface="Calibri"/>
                    <a:cs typeface="Calibri"/>
                    <a:sym typeface="Calibri"/>
                  </a:defRPr>
                </a:pPr>
                <a:endParaRPr/>
              </a:p>
            </p:txBody>
          </p:sp>
          <p:sp>
            <p:nvSpPr>
              <p:cNvPr id="802" name="Scientific entrepreneurship"/>
              <p:cNvSpPr txBox="1"/>
              <p:nvPr/>
            </p:nvSpPr>
            <p:spPr>
              <a:xfrm rot="600000">
                <a:off x="380856" y="547087"/>
                <a:ext cx="1408452" cy="43458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7779" tIns="17779" rIns="17779" bIns="17779" numCol="1" anchor="ctr">
                <a:spAutoFit/>
              </a:bodyPr>
              <a:lstStyle>
                <a:lvl1pPr algn="ctr" defTabSz="622300">
                  <a:lnSpc>
                    <a:spcPct val="90000"/>
                  </a:lnSpc>
                  <a:spcBef>
                    <a:spcPts val="500"/>
                  </a:spcBef>
                  <a:defRPr sz="1400" b="1">
                    <a:solidFill>
                      <a:srgbClr val="FFFFFF"/>
                    </a:solidFill>
                    <a:latin typeface="Calibri"/>
                    <a:ea typeface="Calibri"/>
                    <a:cs typeface="Calibri"/>
                    <a:sym typeface="Calibri"/>
                  </a:defRPr>
                </a:lvl1pPr>
              </a:lstStyle>
              <a:p>
                <a:r>
                  <a:t>Scientific entrepreneurship</a:t>
                </a:r>
              </a:p>
            </p:txBody>
          </p:sp>
        </p:grpSp>
        <p:grpSp>
          <p:nvGrpSpPr>
            <p:cNvPr id="806" name="Group"/>
            <p:cNvGrpSpPr/>
            <p:nvPr/>
          </p:nvGrpSpPr>
          <p:grpSpPr>
            <a:xfrm>
              <a:off x="0" y="2577726"/>
              <a:ext cx="2039326" cy="1505690"/>
              <a:chOff x="0" y="0"/>
              <a:chExt cx="2039324" cy="1505688"/>
            </a:xfrm>
          </p:grpSpPr>
          <p:sp>
            <p:nvSpPr>
              <p:cNvPr id="804" name="Oval"/>
              <p:cNvSpPr/>
              <p:nvPr/>
            </p:nvSpPr>
            <p:spPr>
              <a:xfrm rot="21000000">
                <a:off x="90165" y="152281"/>
                <a:ext cx="1858995" cy="1201127"/>
              </a:xfrm>
              <a:prstGeom prst="ellipse">
                <a:avLst/>
              </a:prstGeom>
              <a:solidFill>
                <a:srgbClr val="9FA3B3"/>
              </a:solidFill>
              <a:ln w="12700" cap="flat">
                <a:solidFill>
                  <a:srgbClr val="FFFFFF"/>
                </a:solidFill>
                <a:prstDash val="solid"/>
                <a:miter lim="800000"/>
              </a:ln>
              <a:effectLst/>
            </p:spPr>
            <p:txBody>
              <a:bodyPr wrap="square" lIns="45719" tIns="45719" rIns="45719" bIns="45719" numCol="1" anchor="ctr">
                <a:noAutofit/>
              </a:bodyPr>
              <a:lstStyle/>
              <a:p>
                <a:pPr algn="ctr" defTabSz="711200">
                  <a:lnSpc>
                    <a:spcPct val="90000"/>
                  </a:lnSpc>
                  <a:spcBef>
                    <a:spcPts val="700"/>
                  </a:spcBef>
                  <a:defRPr sz="1600" b="1">
                    <a:solidFill>
                      <a:srgbClr val="FFFFFF"/>
                    </a:solidFill>
                    <a:latin typeface="Calibri"/>
                    <a:ea typeface="Calibri"/>
                    <a:cs typeface="Calibri"/>
                    <a:sym typeface="Calibri"/>
                  </a:defRPr>
                </a:pPr>
                <a:endParaRPr/>
              </a:p>
            </p:txBody>
          </p:sp>
          <p:sp>
            <p:nvSpPr>
              <p:cNvPr id="805" name="R&amp;D value creation"/>
              <p:cNvSpPr txBox="1"/>
              <p:nvPr/>
            </p:nvSpPr>
            <p:spPr>
              <a:xfrm rot="21000000">
                <a:off x="362408" y="511405"/>
                <a:ext cx="1314509" cy="48287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320" tIns="20320" rIns="20320" bIns="20320" numCol="1" anchor="ctr">
                <a:spAutoFit/>
              </a:bodyPr>
              <a:lstStyle>
                <a:lvl1pPr algn="ctr" defTabSz="711200">
                  <a:lnSpc>
                    <a:spcPct val="90000"/>
                  </a:lnSpc>
                  <a:spcBef>
                    <a:spcPts val="600"/>
                  </a:spcBef>
                  <a:defRPr sz="1600" b="1">
                    <a:solidFill>
                      <a:srgbClr val="FFFFFF"/>
                    </a:solidFill>
                    <a:latin typeface="Calibri"/>
                    <a:ea typeface="Calibri"/>
                    <a:cs typeface="Calibri"/>
                    <a:sym typeface="Calibri"/>
                  </a:defRPr>
                </a:lvl1pPr>
              </a:lstStyle>
              <a:p>
                <a:r>
                  <a:t>R&amp;D value creation</a:t>
                </a:r>
              </a:p>
            </p:txBody>
          </p:sp>
        </p:grpSp>
      </p:grpSp>
      <p:sp>
        <p:nvSpPr>
          <p:cNvPr id="808" name="TextBox 5"/>
          <p:cNvSpPr txBox="1"/>
          <p:nvPr/>
        </p:nvSpPr>
        <p:spPr>
          <a:xfrm>
            <a:off x="7123814" y="1851873"/>
            <a:ext cx="946761" cy="3005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1600" b="1">
                <a:solidFill>
                  <a:srgbClr val="002060"/>
                </a:solidFill>
                <a:latin typeface="Calibri"/>
                <a:ea typeface="Calibri"/>
                <a:cs typeface="Calibri"/>
                <a:sym typeface="Calibri"/>
              </a:defRPr>
            </a:lvl1pPr>
          </a:lstStyle>
          <a:p>
            <a:r>
              <a:t>Pharma</a:t>
            </a:r>
          </a:p>
        </p:txBody>
      </p:sp>
      <p:sp>
        <p:nvSpPr>
          <p:cNvPr id="809" name="TextBox 6"/>
          <p:cNvSpPr txBox="1"/>
          <p:nvPr/>
        </p:nvSpPr>
        <p:spPr>
          <a:xfrm>
            <a:off x="7836743" y="3291883"/>
            <a:ext cx="1240063" cy="5545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1600" b="1">
                <a:solidFill>
                  <a:srgbClr val="002060"/>
                </a:solidFill>
                <a:latin typeface="Calibri"/>
                <a:ea typeface="Calibri"/>
                <a:cs typeface="Calibri"/>
                <a:sym typeface="Calibri"/>
              </a:defRPr>
            </a:lvl1pPr>
          </a:lstStyle>
          <a:p>
            <a:r>
              <a:t>Venture capital</a:t>
            </a:r>
          </a:p>
        </p:txBody>
      </p:sp>
      <p:sp>
        <p:nvSpPr>
          <p:cNvPr id="810" name="TextBox 7"/>
          <p:cNvSpPr txBox="1"/>
          <p:nvPr/>
        </p:nvSpPr>
        <p:spPr>
          <a:xfrm>
            <a:off x="2049999" y="3876657"/>
            <a:ext cx="927284" cy="3005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1600" b="1">
                <a:solidFill>
                  <a:srgbClr val="002060"/>
                </a:solidFill>
                <a:latin typeface="Calibri"/>
                <a:ea typeface="Calibri"/>
                <a:cs typeface="Calibri"/>
                <a:sym typeface="Calibri"/>
              </a:defRPr>
            </a:lvl1pPr>
          </a:lstStyle>
          <a:p>
            <a:r>
              <a:t>Mentors</a:t>
            </a:r>
          </a:p>
        </p:txBody>
      </p:sp>
      <p:sp>
        <p:nvSpPr>
          <p:cNvPr id="811" name="TextBox 8"/>
          <p:cNvSpPr txBox="1"/>
          <p:nvPr/>
        </p:nvSpPr>
        <p:spPr>
          <a:xfrm>
            <a:off x="6597874" y="5957849"/>
            <a:ext cx="1240063" cy="3005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1600" b="1">
                <a:solidFill>
                  <a:srgbClr val="002060"/>
                </a:solidFill>
                <a:latin typeface="Calibri"/>
                <a:ea typeface="Calibri"/>
                <a:cs typeface="Calibri"/>
                <a:sym typeface="Calibri"/>
              </a:defRPr>
            </a:lvl1pPr>
          </a:lstStyle>
          <a:p>
            <a:r>
              <a:t>Incubators</a:t>
            </a:r>
          </a:p>
        </p:txBody>
      </p:sp>
      <p:sp>
        <p:nvSpPr>
          <p:cNvPr id="812" name="TextBox 9"/>
          <p:cNvSpPr txBox="1"/>
          <p:nvPr/>
        </p:nvSpPr>
        <p:spPr>
          <a:xfrm>
            <a:off x="4221795" y="1043115"/>
            <a:ext cx="2678285" cy="3005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1600" b="1">
                <a:solidFill>
                  <a:srgbClr val="002060"/>
                </a:solidFill>
                <a:latin typeface="Calibri"/>
                <a:ea typeface="Calibri"/>
                <a:cs typeface="Calibri"/>
                <a:sym typeface="Calibri"/>
              </a:defRPr>
            </a:lvl1pPr>
          </a:lstStyle>
          <a:p>
            <a:r>
              <a:t>Industrial Advisory Committee</a:t>
            </a:r>
          </a:p>
        </p:txBody>
      </p:sp>
      <p:sp>
        <p:nvSpPr>
          <p:cNvPr id="813" name="TextBox 10"/>
          <p:cNvSpPr txBox="1"/>
          <p:nvPr/>
        </p:nvSpPr>
        <p:spPr>
          <a:xfrm>
            <a:off x="2379721" y="2176415"/>
            <a:ext cx="1544751" cy="3005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1600" b="1">
                <a:solidFill>
                  <a:srgbClr val="002060"/>
                </a:solidFill>
                <a:latin typeface="Calibri"/>
                <a:ea typeface="Calibri"/>
                <a:cs typeface="Calibri"/>
                <a:sym typeface="Calibri"/>
              </a:defRPr>
            </a:lvl1pPr>
          </a:lstStyle>
          <a:p>
            <a:r>
              <a:t>Funding partners</a:t>
            </a:r>
          </a:p>
        </p:txBody>
      </p:sp>
      <p:sp>
        <p:nvSpPr>
          <p:cNvPr id="814" name="TextBox 11"/>
          <p:cNvSpPr txBox="1"/>
          <p:nvPr/>
        </p:nvSpPr>
        <p:spPr>
          <a:xfrm>
            <a:off x="3688358" y="5716315"/>
            <a:ext cx="946761" cy="3005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1600" b="1">
                <a:solidFill>
                  <a:srgbClr val="002060"/>
                </a:solidFill>
                <a:latin typeface="Calibri"/>
                <a:ea typeface="Calibri"/>
                <a:cs typeface="Calibri"/>
                <a:sym typeface="Calibri"/>
              </a:defRPr>
            </a:lvl1pPr>
          </a:lstStyle>
          <a:p>
            <a:r>
              <a:t>Biotechs</a:t>
            </a:r>
          </a:p>
        </p:txBody>
      </p:sp>
      <p:sp>
        <p:nvSpPr>
          <p:cNvPr id="815" name="TextBox 12"/>
          <p:cNvSpPr txBox="1"/>
          <p:nvPr/>
        </p:nvSpPr>
        <p:spPr>
          <a:xfrm>
            <a:off x="9101010" y="1757059"/>
            <a:ext cx="1240063" cy="3005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1600" b="1">
                <a:solidFill>
                  <a:srgbClr val="002060"/>
                </a:solidFill>
                <a:latin typeface="Calibri"/>
                <a:ea typeface="Calibri"/>
                <a:cs typeface="Calibri"/>
                <a:sym typeface="Calibri"/>
              </a:defRPr>
            </a:lvl1pPr>
          </a:lstStyle>
          <a:p>
            <a:r>
              <a:t>Pull</a:t>
            </a:r>
          </a:p>
        </p:txBody>
      </p:sp>
      <p:sp>
        <p:nvSpPr>
          <p:cNvPr id="816" name="TextBox 13"/>
          <p:cNvSpPr txBox="1"/>
          <p:nvPr/>
        </p:nvSpPr>
        <p:spPr>
          <a:xfrm>
            <a:off x="197146" y="5071498"/>
            <a:ext cx="1240064" cy="3005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1600" b="1">
                <a:solidFill>
                  <a:srgbClr val="002060"/>
                </a:solidFill>
                <a:latin typeface="Calibri"/>
                <a:ea typeface="Calibri"/>
                <a:cs typeface="Calibri"/>
                <a:sym typeface="Calibri"/>
              </a:defRPr>
            </a:lvl1pPr>
          </a:lstStyle>
          <a:p>
            <a:r>
              <a:t>Push</a:t>
            </a:r>
          </a:p>
        </p:txBody>
      </p:sp>
      <p:sp>
        <p:nvSpPr>
          <p:cNvPr id="817" name="Arrow: Down 14"/>
          <p:cNvSpPr/>
          <p:nvPr/>
        </p:nvSpPr>
        <p:spPr>
          <a:xfrm>
            <a:off x="9424290" y="2214496"/>
            <a:ext cx="593502" cy="1196271"/>
          </a:xfrm>
          <a:custGeom>
            <a:avLst/>
            <a:gdLst/>
            <a:ahLst/>
            <a:cxnLst>
              <a:cxn ang="0">
                <a:pos x="wd2" y="hd2"/>
              </a:cxn>
              <a:cxn ang="5400000">
                <a:pos x="wd2" y="hd2"/>
              </a:cxn>
              <a:cxn ang="10800000">
                <a:pos x="wd2" y="hd2"/>
              </a:cxn>
              <a:cxn ang="16200000">
                <a:pos x="wd2" y="hd2"/>
              </a:cxn>
            </a:cxnLst>
            <a:rect l="0" t="0" r="r" b="b"/>
            <a:pathLst>
              <a:path w="21600" h="21600" extrusionOk="0">
                <a:moveTo>
                  <a:pt x="0" y="16242"/>
                </a:moveTo>
                <a:lnTo>
                  <a:pt x="5400" y="16242"/>
                </a:lnTo>
                <a:lnTo>
                  <a:pt x="5400" y="0"/>
                </a:lnTo>
                <a:lnTo>
                  <a:pt x="16200" y="0"/>
                </a:lnTo>
                <a:lnTo>
                  <a:pt x="16200" y="16242"/>
                </a:lnTo>
                <a:lnTo>
                  <a:pt x="21600" y="16242"/>
                </a:lnTo>
                <a:lnTo>
                  <a:pt x="10800" y="21600"/>
                </a:lnTo>
                <a:close/>
              </a:path>
            </a:pathLst>
          </a:custGeom>
          <a:solidFill>
            <a:srgbClr val="D9D9D9"/>
          </a:solidFill>
          <a:ln w="12700">
            <a:miter lim="400000"/>
          </a:ln>
        </p:spPr>
        <p:txBody>
          <a:bodyPr lIns="45719" rIns="45719" anchor="ctr"/>
          <a:lstStyle/>
          <a:p>
            <a:pPr algn="ctr">
              <a:defRPr>
                <a:solidFill>
                  <a:srgbClr val="FFFFFF"/>
                </a:solidFill>
                <a:latin typeface="Century Gothic"/>
                <a:ea typeface="Century Gothic"/>
                <a:cs typeface="Century Gothic"/>
                <a:sym typeface="Century Gothic"/>
              </a:defRPr>
            </a:pPr>
            <a:endParaRPr/>
          </a:p>
        </p:txBody>
      </p:sp>
      <p:sp>
        <p:nvSpPr>
          <p:cNvPr id="818" name="Arrow: Down 15"/>
          <p:cNvSpPr/>
          <p:nvPr/>
        </p:nvSpPr>
        <p:spPr>
          <a:xfrm>
            <a:off x="506980" y="3876657"/>
            <a:ext cx="593502" cy="1196271"/>
          </a:xfrm>
          <a:custGeom>
            <a:avLst/>
            <a:gdLst/>
            <a:ahLst/>
            <a:cxnLst>
              <a:cxn ang="0">
                <a:pos x="wd2" y="hd2"/>
              </a:cxn>
              <a:cxn ang="5400000">
                <a:pos x="wd2" y="hd2"/>
              </a:cxn>
              <a:cxn ang="10800000">
                <a:pos x="wd2" y="hd2"/>
              </a:cxn>
              <a:cxn ang="16200000">
                <a:pos x="wd2" y="hd2"/>
              </a:cxn>
            </a:cxnLst>
            <a:rect l="0" t="0" r="r" b="b"/>
            <a:pathLst>
              <a:path w="21600" h="21600" extrusionOk="0">
                <a:moveTo>
                  <a:pt x="0" y="16242"/>
                </a:moveTo>
                <a:lnTo>
                  <a:pt x="5400" y="16242"/>
                </a:lnTo>
                <a:lnTo>
                  <a:pt x="5400" y="0"/>
                </a:lnTo>
                <a:lnTo>
                  <a:pt x="16200" y="0"/>
                </a:lnTo>
                <a:lnTo>
                  <a:pt x="16200" y="16242"/>
                </a:lnTo>
                <a:lnTo>
                  <a:pt x="21600" y="16242"/>
                </a:lnTo>
                <a:lnTo>
                  <a:pt x="10800" y="21600"/>
                </a:lnTo>
                <a:close/>
              </a:path>
            </a:pathLst>
          </a:custGeom>
          <a:solidFill>
            <a:srgbClr val="D9D9D9"/>
          </a:solidFill>
          <a:ln w="12700">
            <a:miter lim="400000"/>
          </a:ln>
        </p:spPr>
        <p:txBody>
          <a:bodyPr lIns="45719" rIns="45719" anchor="ctr"/>
          <a:lstStyle/>
          <a:p>
            <a:pPr algn="ctr">
              <a:defRPr>
                <a:solidFill>
                  <a:srgbClr val="FFFFFF"/>
                </a:solidFill>
                <a:latin typeface="Century Gothic"/>
                <a:ea typeface="Century Gothic"/>
                <a:cs typeface="Century Gothic"/>
                <a:sym typeface="Century Gothic"/>
              </a:defRPr>
            </a:pPr>
            <a:endParaRPr/>
          </a:p>
        </p:txBody>
      </p:sp>
      <p:sp>
        <p:nvSpPr>
          <p:cNvPr id="819" name="TextBox 17"/>
          <p:cNvSpPr txBox="1"/>
          <p:nvPr/>
        </p:nvSpPr>
        <p:spPr>
          <a:xfrm>
            <a:off x="9168245" y="3464285"/>
            <a:ext cx="2978034" cy="33881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285750" indent="-285750">
              <a:buSzPct val="100000"/>
              <a:buChar char="-"/>
              <a:defRPr sz="2000">
                <a:solidFill>
                  <a:srgbClr val="002060"/>
                </a:solidFill>
                <a:latin typeface="Calibri"/>
                <a:ea typeface="Calibri"/>
                <a:cs typeface="Calibri"/>
                <a:sym typeface="Calibri"/>
              </a:defRPr>
            </a:pPr>
            <a:r>
              <a:t>Looking for technologies answering industrial unmet needs</a:t>
            </a:r>
          </a:p>
          <a:p>
            <a:pPr marL="285750" indent="-285750">
              <a:buSzPct val="100000"/>
              <a:buChar char="-"/>
              <a:defRPr sz="2000">
                <a:solidFill>
                  <a:srgbClr val="002060"/>
                </a:solidFill>
                <a:latin typeface="Calibri"/>
                <a:ea typeface="Calibri"/>
                <a:cs typeface="Calibri"/>
                <a:sym typeface="Calibri"/>
              </a:defRPr>
            </a:pPr>
            <a:endParaRPr/>
          </a:p>
          <a:p>
            <a:pPr marL="285750" indent="-285750">
              <a:buSzPct val="100000"/>
              <a:buChar char="-"/>
              <a:defRPr sz="2000">
                <a:solidFill>
                  <a:srgbClr val="002060"/>
                </a:solidFill>
                <a:latin typeface="Calibri"/>
                <a:ea typeface="Calibri"/>
                <a:cs typeface="Calibri"/>
                <a:sym typeface="Calibri"/>
              </a:defRPr>
            </a:pPr>
            <a:r>
              <a:t>5 different Quebec’s funding agencies involved</a:t>
            </a:r>
          </a:p>
          <a:p>
            <a:pPr marL="285750" indent="-285750">
              <a:buSzPct val="100000"/>
              <a:buChar char="-"/>
              <a:defRPr sz="2000">
                <a:solidFill>
                  <a:srgbClr val="002060"/>
                </a:solidFill>
                <a:latin typeface="Calibri"/>
                <a:ea typeface="Calibri"/>
                <a:cs typeface="Calibri"/>
                <a:sym typeface="Calibri"/>
              </a:defRPr>
            </a:pPr>
            <a:endParaRPr/>
          </a:p>
          <a:p>
            <a:pPr marL="285750" indent="-285750">
              <a:buSzPct val="100000"/>
              <a:buChar char="-"/>
              <a:defRPr sz="2000">
                <a:solidFill>
                  <a:srgbClr val="002060"/>
                </a:solidFill>
                <a:latin typeface="Calibri"/>
                <a:ea typeface="Calibri"/>
                <a:cs typeface="Calibri"/>
                <a:sym typeface="Calibri"/>
              </a:defRPr>
            </a:pPr>
            <a:r>
              <a:t>Supporting up to $20M worth of projects</a:t>
            </a:r>
          </a:p>
        </p:txBody>
      </p:sp>
      <p:sp>
        <p:nvSpPr>
          <p:cNvPr id="820" name="TextBox 18"/>
          <p:cNvSpPr txBox="1"/>
          <p:nvPr/>
        </p:nvSpPr>
        <p:spPr>
          <a:xfrm>
            <a:off x="42877" y="1906521"/>
            <a:ext cx="1633897" cy="18641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marL="285750" indent="-285750">
              <a:buSzPct val="100000"/>
              <a:buChar char="-"/>
              <a:defRPr sz="2000">
                <a:solidFill>
                  <a:srgbClr val="002060"/>
                </a:solidFill>
                <a:latin typeface="Calibri"/>
                <a:ea typeface="Calibri"/>
                <a:cs typeface="Calibri"/>
                <a:sym typeface="Calibri"/>
              </a:defRPr>
            </a:lvl1pPr>
          </a:lstStyle>
          <a:p>
            <a:r>
              <a:t>Specialized team to detect innovation in RNA medecine</a:t>
            </a:r>
          </a:p>
        </p:txBody>
      </p:sp>
      <p:sp>
        <p:nvSpPr>
          <p:cNvPr id="821" name="Title 1"/>
          <p:cNvSpPr txBox="1"/>
          <p:nvPr/>
        </p:nvSpPr>
        <p:spPr>
          <a:xfrm>
            <a:off x="1829705" y="456260"/>
            <a:ext cx="9889855" cy="3947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a:lnSpc>
                <a:spcPct val="90000"/>
              </a:lnSpc>
              <a:defRPr sz="2800">
                <a:ln w="9525" cap="flat">
                  <a:solidFill>
                    <a:srgbClr val="0C2867"/>
                  </a:solidFill>
                  <a:prstDash val="solid"/>
                  <a:round/>
                </a:ln>
                <a:solidFill>
                  <a:srgbClr val="16154A"/>
                </a:solidFill>
                <a:latin typeface="Arial"/>
                <a:ea typeface="Arial"/>
                <a:cs typeface="Arial"/>
                <a:sym typeface="Arial"/>
              </a:defRPr>
            </a:lvl1pPr>
          </a:lstStyle>
          <a:p>
            <a:r>
              <a:t>Stimulating innovation in Quebec's RNA therapeutics sector</a:t>
            </a:r>
          </a:p>
        </p:txBody>
      </p:sp>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 xmlns:m="http://schemas.openxmlformats.org/officeDocument/2006/math" xmlns:a14="http://schemas.microsoft.com/office/drawing/2010/main">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1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818"/>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8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815"/>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817"/>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iterate>
                                    <p:tmAbs val="0"/>
                                  </p:iterate>
                                  <p:childTnLst>
                                    <p:set>
                                      <p:cBhvr>
                                        <p:cTn id="22" fill="hold"/>
                                        <p:tgtEl>
                                          <p:spTgt spid="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5" grpId="0" animBg="1" advAuto="0"/>
      <p:bldP spid="816" grpId="0" animBg="1" advAuto="0"/>
      <p:bldP spid="817" grpId="0" animBg="1" advAuto="0"/>
      <p:bldP spid="818" grpId="0" animBg="1" advAuto="0"/>
      <p:bldP spid="819" grpId="0" animBg="1" advAuto="0"/>
      <p:bldP spid="820"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 name="Title 2"/>
          <p:cNvSpPr txBox="1">
            <a:spLocks noGrp="1"/>
          </p:cNvSpPr>
          <p:nvPr>
            <p:ph type="title"/>
          </p:nvPr>
        </p:nvSpPr>
        <p:spPr>
          <a:xfrm>
            <a:off x="1793936" y="118450"/>
            <a:ext cx="9931339" cy="691377"/>
          </a:xfrm>
          <a:prstGeom prst="rect">
            <a:avLst/>
          </a:prstGeom>
        </p:spPr>
        <p:txBody>
          <a:bodyPr/>
          <a:lstStyle>
            <a:lvl1pPr algn="ctr">
              <a:defRPr>
                <a:solidFill>
                  <a:srgbClr val="002060"/>
                </a:solidFill>
              </a:defRPr>
            </a:lvl1pPr>
          </a:lstStyle>
          <a:p>
            <a:r>
              <a:t>Québec RNA mobilizing project: 5 connected initiatives</a:t>
            </a:r>
          </a:p>
        </p:txBody>
      </p:sp>
      <p:grpSp>
        <p:nvGrpSpPr>
          <p:cNvPr id="844" name="Diagram 8"/>
          <p:cNvGrpSpPr/>
          <p:nvPr/>
        </p:nvGrpSpPr>
        <p:grpSpPr>
          <a:xfrm>
            <a:off x="2340049" y="1129736"/>
            <a:ext cx="5408487" cy="3997337"/>
            <a:chOff x="0" y="0"/>
            <a:chExt cx="5408486" cy="3997335"/>
          </a:xfrm>
        </p:grpSpPr>
        <p:grpSp>
          <p:nvGrpSpPr>
            <p:cNvPr id="826" name="Group"/>
            <p:cNvGrpSpPr/>
            <p:nvPr/>
          </p:nvGrpSpPr>
          <p:grpSpPr>
            <a:xfrm>
              <a:off x="1661655" y="0"/>
              <a:ext cx="1967271" cy="880944"/>
              <a:chOff x="0" y="0"/>
              <a:chExt cx="1967269" cy="880943"/>
            </a:xfrm>
          </p:grpSpPr>
          <p:sp>
            <p:nvSpPr>
              <p:cNvPr id="824" name="Rounded Rectangle"/>
              <p:cNvSpPr/>
              <p:nvPr/>
            </p:nvSpPr>
            <p:spPr>
              <a:xfrm>
                <a:off x="0" y="0"/>
                <a:ext cx="1967270" cy="880944"/>
              </a:xfrm>
              <a:prstGeom prst="roundRect">
                <a:avLst>
                  <a:gd name="adj" fmla="val 16667"/>
                </a:avLst>
              </a:prstGeom>
              <a:solidFill>
                <a:srgbClr val="A6C25C"/>
              </a:solidFill>
              <a:ln w="12700" cap="flat">
                <a:noFill/>
                <a:miter lim="400000"/>
              </a:ln>
              <a:effectLst/>
            </p:spPr>
            <p:txBody>
              <a:bodyPr wrap="square" lIns="45719" tIns="45719" rIns="45719" bIns="45719" numCol="1" anchor="ctr">
                <a:noAutofit/>
              </a:bodyPr>
              <a:lstStyle/>
              <a:p>
                <a:pPr algn="ctr" defTabSz="755650">
                  <a:lnSpc>
                    <a:spcPct val="90000"/>
                  </a:lnSpc>
                  <a:spcBef>
                    <a:spcPts val="700"/>
                  </a:spcBef>
                  <a:defRPr sz="1700" b="1">
                    <a:solidFill>
                      <a:srgbClr val="233068"/>
                    </a:solidFill>
                    <a:latin typeface="Calibri"/>
                    <a:ea typeface="Calibri"/>
                    <a:cs typeface="Calibri"/>
                    <a:sym typeface="Calibri"/>
                  </a:defRPr>
                </a:pPr>
                <a:endParaRPr/>
              </a:p>
            </p:txBody>
          </p:sp>
          <p:sp>
            <p:nvSpPr>
              <p:cNvPr id="825" name="aReNA: Outreach of the RNA sector"/>
              <p:cNvSpPr txBox="1"/>
              <p:nvPr/>
            </p:nvSpPr>
            <p:spPr>
              <a:xfrm>
                <a:off x="43003" y="143778"/>
                <a:ext cx="1881262" cy="5933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4769" tIns="64769" rIns="64769" bIns="64769" numCol="1" anchor="ctr">
                <a:spAutoFit/>
              </a:bodyPr>
              <a:lstStyle>
                <a:lvl1pPr algn="ctr" defTabSz="755650">
                  <a:lnSpc>
                    <a:spcPct val="90000"/>
                  </a:lnSpc>
                  <a:spcBef>
                    <a:spcPts val="700"/>
                  </a:spcBef>
                  <a:defRPr sz="1700" b="1">
                    <a:solidFill>
                      <a:srgbClr val="233068"/>
                    </a:solidFill>
                    <a:latin typeface="Calibri"/>
                    <a:ea typeface="Calibri"/>
                    <a:cs typeface="Calibri"/>
                    <a:sym typeface="Calibri"/>
                  </a:defRPr>
                </a:lvl1pPr>
              </a:lstStyle>
              <a:p>
                <a:r>
                  <a:t>aReNA: Outreach of the RNA sector</a:t>
                </a:r>
              </a:p>
            </p:txBody>
          </p:sp>
        </p:grpSp>
        <p:sp>
          <p:nvSpPr>
            <p:cNvPr id="827" name="Line"/>
            <p:cNvSpPr/>
            <p:nvPr/>
          </p:nvSpPr>
          <p:spPr>
            <a:xfrm>
              <a:off x="3635659" y="744033"/>
              <a:ext cx="578821" cy="4489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0"/>
                  </a:lnTo>
                  <a:cubicBezTo>
                    <a:pt x="8295" y="5168"/>
                    <a:pt x="15654" y="12527"/>
                    <a:pt x="21600" y="21600"/>
                  </a:cubicBezTo>
                </a:path>
              </a:pathLst>
            </a:custGeom>
            <a:noFill/>
            <a:ln w="6350" cap="flat">
              <a:solidFill>
                <a:srgbClr val="63697D"/>
              </a:solidFill>
              <a:prstDash val="solid"/>
              <a:miter lim="800000"/>
            </a:ln>
            <a:effectLst/>
          </p:spPr>
          <p:txBody>
            <a:bodyPr wrap="square" lIns="45719" tIns="45719" rIns="45719" bIns="45719" numCol="1" anchor="t">
              <a:noAutofit/>
            </a:bodyPr>
            <a:lstStyle/>
            <a:p>
              <a:pPr>
                <a:defRPr>
                  <a:solidFill>
                    <a:srgbClr val="233068"/>
                  </a:solidFill>
                  <a:latin typeface="Calibri"/>
                  <a:ea typeface="Calibri"/>
                  <a:cs typeface="Calibri"/>
                  <a:sym typeface="Calibri"/>
                </a:defRPr>
              </a:pPr>
              <a:endParaRPr/>
            </a:p>
          </p:txBody>
        </p:sp>
        <p:grpSp>
          <p:nvGrpSpPr>
            <p:cNvPr id="830" name="Group"/>
            <p:cNvGrpSpPr/>
            <p:nvPr/>
          </p:nvGrpSpPr>
          <p:grpSpPr>
            <a:xfrm>
              <a:off x="3441217" y="1198684"/>
              <a:ext cx="1967270" cy="880944"/>
              <a:chOff x="0" y="0"/>
              <a:chExt cx="1967269" cy="880943"/>
            </a:xfrm>
          </p:grpSpPr>
          <p:sp>
            <p:nvSpPr>
              <p:cNvPr id="828" name="Rounded Rectangle"/>
              <p:cNvSpPr/>
              <p:nvPr/>
            </p:nvSpPr>
            <p:spPr>
              <a:xfrm>
                <a:off x="0" y="0"/>
                <a:ext cx="1967270" cy="880944"/>
              </a:xfrm>
              <a:prstGeom prst="roundRect">
                <a:avLst>
                  <a:gd name="adj" fmla="val 16667"/>
                </a:avLst>
              </a:prstGeom>
              <a:gradFill flip="none" rotWithShape="1">
                <a:gsLst>
                  <a:gs pos="0">
                    <a:srgbClr val="E2AA9C"/>
                  </a:gs>
                  <a:gs pos="50000">
                    <a:srgbClr val="D89E8F"/>
                  </a:gs>
                  <a:gs pos="100000">
                    <a:srgbClr val="D68E7A"/>
                  </a:gs>
                </a:gsLst>
                <a:lin ang="5400000" scaled="0"/>
              </a:gradFill>
              <a:ln w="12700" cap="flat">
                <a:noFill/>
                <a:miter lim="400000"/>
              </a:ln>
              <a:effectLst/>
            </p:spPr>
            <p:txBody>
              <a:bodyPr wrap="square" lIns="45719" tIns="45719" rIns="45719" bIns="45719" numCol="1" anchor="ctr">
                <a:noAutofit/>
              </a:bodyPr>
              <a:lstStyle/>
              <a:p>
                <a:pPr algn="ctr" defTabSz="755650">
                  <a:lnSpc>
                    <a:spcPct val="90000"/>
                  </a:lnSpc>
                  <a:spcBef>
                    <a:spcPts val="700"/>
                  </a:spcBef>
                  <a:defRPr>
                    <a:solidFill>
                      <a:srgbClr val="233068"/>
                    </a:solidFill>
                    <a:latin typeface="Calibri"/>
                    <a:ea typeface="Calibri"/>
                    <a:cs typeface="Calibri"/>
                    <a:sym typeface="Calibri"/>
                  </a:defRPr>
                </a:pPr>
                <a:endParaRPr/>
              </a:p>
            </p:txBody>
          </p:sp>
          <p:sp>
            <p:nvSpPr>
              <p:cNvPr id="829" name="Biomanufacturing Services"/>
              <p:cNvSpPr txBox="1"/>
              <p:nvPr/>
            </p:nvSpPr>
            <p:spPr>
              <a:xfrm>
                <a:off x="43003" y="143778"/>
                <a:ext cx="1881262" cy="5933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4769" tIns="64769" rIns="64769" bIns="64769" numCol="1" anchor="ctr">
                <a:spAutoFit/>
              </a:bodyPr>
              <a:lstStyle>
                <a:lvl1pPr algn="ctr" defTabSz="755650">
                  <a:lnSpc>
                    <a:spcPct val="90000"/>
                  </a:lnSpc>
                  <a:spcBef>
                    <a:spcPts val="700"/>
                  </a:spcBef>
                  <a:defRPr sz="1700" b="1">
                    <a:solidFill>
                      <a:srgbClr val="233068"/>
                    </a:solidFill>
                    <a:latin typeface="Calibri"/>
                    <a:ea typeface="Calibri"/>
                    <a:cs typeface="Calibri"/>
                    <a:sym typeface="Calibri"/>
                  </a:defRPr>
                </a:lvl1pPr>
              </a:lstStyle>
              <a:p>
                <a:r>
                  <a:t>Biomanufacturing Services</a:t>
                </a:r>
              </a:p>
            </p:txBody>
          </p:sp>
        </p:grpSp>
        <p:sp>
          <p:nvSpPr>
            <p:cNvPr id="831" name="Line"/>
            <p:cNvSpPr/>
            <p:nvPr/>
          </p:nvSpPr>
          <p:spPr>
            <a:xfrm>
              <a:off x="4279719" y="2088352"/>
              <a:ext cx="227689" cy="82502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946" y="7581"/>
                    <a:pt x="13527" y="15000"/>
                    <a:pt x="0" y="21600"/>
                  </a:cubicBezTo>
                </a:path>
              </a:pathLst>
            </a:custGeom>
            <a:noFill/>
            <a:ln w="6350" cap="flat">
              <a:solidFill>
                <a:srgbClr val="BB5923"/>
              </a:solidFill>
              <a:prstDash val="solid"/>
              <a:miter lim="800000"/>
            </a:ln>
            <a:effectLst/>
          </p:spPr>
          <p:txBody>
            <a:bodyPr wrap="square" lIns="45719" tIns="45719" rIns="45719" bIns="45719" numCol="1" anchor="t">
              <a:noAutofit/>
            </a:bodyPr>
            <a:lstStyle/>
            <a:p>
              <a:pPr>
                <a:defRPr>
                  <a:solidFill>
                    <a:srgbClr val="233068"/>
                  </a:solidFill>
                  <a:latin typeface="Calibri"/>
                  <a:ea typeface="Calibri"/>
                  <a:cs typeface="Calibri"/>
                  <a:sym typeface="Calibri"/>
                </a:defRPr>
              </a:pPr>
              <a:endParaRPr/>
            </a:p>
          </p:txBody>
        </p:sp>
        <p:grpSp>
          <p:nvGrpSpPr>
            <p:cNvPr id="834" name="Group"/>
            <p:cNvGrpSpPr/>
            <p:nvPr/>
          </p:nvGrpSpPr>
          <p:grpSpPr>
            <a:xfrm>
              <a:off x="2893531" y="2920965"/>
              <a:ext cx="2208622" cy="880944"/>
              <a:chOff x="0" y="0"/>
              <a:chExt cx="2208621" cy="880943"/>
            </a:xfrm>
          </p:grpSpPr>
          <p:sp>
            <p:nvSpPr>
              <p:cNvPr id="832" name="Rounded Rectangle"/>
              <p:cNvSpPr/>
              <p:nvPr/>
            </p:nvSpPr>
            <p:spPr>
              <a:xfrm>
                <a:off x="0" y="0"/>
                <a:ext cx="2208622" cy="880944"/>
              </a:xfrm>
              <a:prstGeom prst="roundRect">
                <a:avLst>
                  <a:gd name="adj" fmla="val 16667"/>
                </a:avLst>
              </a:prstGeom>
              <a:gradFill flip="none" rotWithShape="1">
                <a:gsLst>
                  <a:gs pos="0">
                    <a:srgbClr val="9C9EB1"/>
                  </a:gs>
                  <a:gs pos="50000">
                    <a:srgbClr val="8F91A5"/>
                  </a:gs>
                  <a:gs pos="100000">
                    <a:srgbClr val="7B7E99"/>
                  </a:gs>
                </a:gsLst>
                <a:lin ang="5400000" scaled="0"/>
              </a:gradFill>
              <a:ln w="12700" cap="flat">
                <a:noFill/>
                <a:miter lim="400000"/>
              </a:ln>
              <a:effectLst/>
            </p:spPr>
            <p:txBody>
              <a:bodyPr wrap="square" lIns="45719" tIns="45719" rIns="45719" bIns="45719" numCol="1" anchor="ctr">
                <a:noAutofit/>
              </a:bodyPr>
              <a:lstStyle/>
              <a:p>
                <a:pPr algn="ctr" defTabSz="755650">
                  <a:lnSpc>
                    <a:spcPct val="90000"/>
                  </a:lnSpc>
                  <a:spcBef>
                    <a:spcPts val="700"/>
                  </a:spcBef>
                  <a:defRPr sz="1700" b="1">
                    <a:solidFill>
                      <a:srgbClr val="233068"/>
                    </a:solidFill>
                    <a:latin typeface="Calibri"/>
                    <a:ea typeface="Calibri"/>
                    <a:cs typeface="Calibri"/>
                    <a:sym typeface="Calibri"/>
                  </a:defRPr>
                </a:pPr>
                <a:endParaRPr/>
              </a:p>
            </p:txBody>
          </p:sp>
          <p:sp>
            <p:nvSpPr>
              <p:cNvPr id="833" name="Innovation…"/>
              <p:cNvSpPr txBox="1"/>
              <p:nvPr/>
            </p:nvSpPr>
            <p:spPr>
              <a:xfrm>
                <a:off x="43003" y="98439"/>
                <a:ext cx="2122615" cy="68406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4769" tIns="64769" rIns="64769" bIns="64769" numCol="1" anchor="ctr">
                <a:spAutoFit/>
              </a:bodyPr>
              <a:lstStyle/>
              <a:p>
                <a:pPr algn="ctr" defTabSz="755650">
                  <a:lnSpc>
                    <a:spcPct val="90000"/>
                  </a:lnSpc>
                  <a:spcBef>
                    <a:spcPts val="700"/>
                  </a:spcBef>
                  <a:defRPr sz="1700" b="1">
                    <a:solidFill>
                      <a:srgbClr val="233068"/>
                    </a:solidFill>
                    <a:latin typeface="Calibri"/>
                    <a:ea typeface="Calibri"/>
                    <a:cs typeface="Calibri"/>
                    <a:sym typeface="Calibri"/>
                  </a:defRPr>
                </a:pPr>
                <a:r>
                  <a:t>Innovation </a:t>
                </a:r>
              </a:p>
              <a:p>
                <a:pPr algn="ctr" defTabSz="755650">
                  <a:lnSpc>
                    <a:spcPct val="90000"/>
                  </a:lnSpc>
                  <a:spcBef>
                    <a:spcPts val="700"/>
                  </a:spcBef>
                  <a:defRPr sz="1700" b="1">
                    <a:solidFill>
                      <a:srgbClr val="233068"/>
                    </a:solidFill>
                    <a:latin typeface="Calibri"/>
                    <a:ea typeface="Calibri"/>
                    <a:cs typeface="Calibri"/>
                    <a:sym typeface="Calibri"/>
                  </a:defRPr>
                </a:pPr>
                <a:r>
                  <a:t>funding &amp; support</a:t>
                </a:r>
              </a:p>
            </p:txBody>
          </p:sp>
        </p:grpSp>
        <p:sp>
          <p:nvSpPr>
            <p:cNvPr id="835" name="Line"/>
            <p:cNvSpPr/>
            <p:nvPr/>
          </p:nvSpPr>
          <p:spPr>
            <a:xfrm>
              <a:off x="1861579" y="3809084"/>
              <a:ext cx="1552881" cy="188252"/>
            </a:xfrm>
            <a:custGeom>
              <a:avLst/>
              <a:gdLst/>
              <a:ahLst/>
              <a:cxnLst>
                <a:cxn ang="0">
                  <a:pos x="wd2" y="hd2"/>
                </a:cxn>
                <a:cxn ang="5400000">
                  <a:pos x="wd2" y="hd2"/>
                </a:cxn>
                <a:cxn ang="10800000">
                  <a:pos x="wd2" y="hd2"/>
                </a:cxn>
                <a:cxn ang="16200000">
                  <a:pos x="wd2" y="hd2"/>
                </a:cxn>
              </a:cxnLst>
              <a:rect l="0" t="0" r="r" b="b"/>
              <a:pathLst>
                <a:path w="21600" h="16190" extrusionOk="0">
                  <a:moveTo>
                    <a:pt x="21600" y="0"/>
                  </a:moveTo>
                  <a:cubicBezTo>
                    <a:pt x="14822" y="21108"/>
                    <a:pt x="6845" y="21600"/>
                    <a:pt x="0" y="1331"/>
                  </a:cubicBezTo>
                </a:path>
              </a:pathLst>
            </a:custGeom>
            <a:noFill/>
            <a:ln w="6350" cap="flat">
              <a:solidFill>
                <a:srgbClr val="233068"/>
              </a:solidFill>
              <a:prstDash val="solid"/>
              <a:miter lim="800000"/>
            </a:ln>
            <a:effectLst/>
          </p:spPr>
          <p:txBody>
            <a:bodyPr wrap="square" lIns="45719" tIns="45719" rIns="45719" bIns="45719" numCol="1" anchor="t">
              <a:noAutofit/>
            </a:bodyPr>
            <a:lstStyle/>
            <a:p>
              <a:pPr>
                <a:defRPr>
                  <a:solidFill>
                    <a:srgbClr val="233068"/>
                  </a:solidFill>
                  <a:latin typeface="Calibri"/>
                  <a:ea typeface="Calibri"/>
                  <a:cs typeface="Calibri"/>
                  <a:sym typeface="Calibri"/>
                </a:defRPr>
              </a:pPr>
              <a:endParaRPr/>
            </a:p>
          </p:txBody>
        </p:sp>
        <p:grpSp>
          <p:nvGrpSpPr>
            <p:cNvPr id="838" name="Group"/>
            <p:cNvGrpSpPr/>
            <p:nvPr/>
          </p:nvGrpSpPr>
          <p:grpSpPr>
            <a:xfrm>
              <a:off x="206300" y="2936725"/>
              <a:ext cx="2145588" cy="880945"/>
              <a:chOff x="0" y="0"/>
              <a:chExt cx="2145586" cy="880943"/>
            </a:xfrm>
          </p:grpSpPr>
          <p:sp>
            <p:nvSpPr>
              <p:cNvPr id="836" name="Rounded Rectangle"/>
              <p:cNvSpPr/>
              <p:nvPr/>
            </p:nvSpPr>
            <p:spPr>
              <a:xfrm>
                <a:off x="0" y="0"/>
                <a:ext cx="2145587" cy="880944"/>
              </a:xfrm>
              <a:prstGeom prst="roundRect">
                <a:avLst>
                  <a:gd name="adj" fmla="val 16667"/>
                </a:avLst>
              </a:prstGeom>
              <a:gradFill flip="none" rotWithShape="1">
                <a:gsLst>
                  <a:gs pos="0">
                    <a:srgbClr val="CFD1D9"/>
                  </a:gs>
                  <a:gs pos="50000">
                    <a:srgbClr val="C4C7D0"/>
                  </a:gs>
                  <a:gs pos="100000">
                    <a:srgbClr val="BCBFCA"/>
                  </a:gs>
                </a:gsLst>
                <a:lin ang="5400000" scaled="0"/>
              </a:gradFill>
              <a:ln w="12700" cap="flat">
                <a:noFill/>
                <a:miter lim="400000"/>
              </a:ln>
              <a:effectLst/>
            </p:spPr>
            <p:txBody>
              <a:bodyPr wrap="square" lIns="45719" tIns="45719" rIns="45719" bIns="45719" numCol="1" anchor="ctr">
                <a:noAutofit/>
              </a:bodyPr>
              <a:lstStyle/>
              <a:p>
                <a:pPr algn="ctr" defTabSz="755650">
                  <a:lnSpc>
                    <a:spcPct val="90000"/>
                  </a:lnSpc>
                  <a:spcBef>
                    <a:spcPts val="700"/>
                  </a:spcBef>
                  <a:defRPr sz="1700" b="1">
                    <a:solidFill>
                      <a:srgbClr val="233068"/>
                    </a:solidFill>
                    <a:latin typeface="Calibri"/>
                    <a:ea typeface="Calibri"/>
                    <a:cs typeface="Calibri"/>
                    <a:sym typeface="Calibri"/>
                  </a:defRPr>
                </a:pPr>
                <a:endParaRPr/>
              </a:p>
            </p:txBody>
          </p:sp>
          <p:sp>
            <p:nvSpPr>
              <p:cNvPr id="837" name="Technology transfer &amp; entrepreneurship"/>
              <p:cNvSpPr txBox="1"/>
              <p:nvPr/>
            </p:nvSpPr>
            <p:spPr>
              <a:xfrm>
                <a:off x="43004" y="143779"/>
                <a:ext cx="2059579" cy="5933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4769" tIns="64769" rIns="64769" bIns="64769" numCol="1" anchor="ctr">
                <a:spAutoFit/>
              </a:bodyPr>
              <a:lstStyle>
                <a:lvl1pPr algn="ctr" defTabSz="755650">
                  <a:lnSpc>
                    <a:spcPct val="90000"/>
                  </a:lnSpc>
                  <a:spcBef>
                    <a:spcPts val="700"/>
                  </a:spcBef>
                  <a:defRPr sz="1700" b="1">
                    <a:solidFill>
                      <a:srgbClr val="233068"/>
                    </a:solidFill>
                    <a:latin typeface="Calibri"/>
                    <a:ea typeface="Calibri"/>
                    <a:cs typeface="Calibri"/>
                    <a:sym typeface="Calibri"/>
                  </a:defRPr>
                </a:lvl1pPr>
              </a:lstStyle>
              <a:p>
                <a:r>
                  <a:t>Technology transfer &amp; entrepreneurship</a:t>
                </a:r>
              </a:p>
            </p:txBody>
          </p:sp>
        </p:grpSp>
        <p:sp>
          <p:nvSpPr>
            <p:cNvPr id="839" name="Line"/>
            <p:cNvSpPr/>
            <p:nvPr/>
          </p:nvSpPr>
          <p:spPr>
            <a:xfrm>
              <a:off x="877833" y="2076455"/>
              <a:ext cx="118603" cy="852113"/>
            </a:xfrm>
            <a:custGeom>
              <a:avLst/>
              <a:gdLst/>
              <a:ahLst/>
              <a:cxnLst>
                <a:cxn ang="0">
                  <a:pos x="wd2" y="hd2"/>
                </a:cxn>
                <a:cxn ang="5400000">
                  <a:pos x="wd2" y="hd2"/>
                </a:cxn>
                <a:cxn ang="10800000">
                  <a:pos x="wd2" y="hd2"/>
                </a:cxn>
                <a:cxn ang="16200000">
                  <a:pos x="wd2" y="hd2"/>
                </a:cxn>
              </a:cxnLst>
              <a:rect l="0" t="0" r="r" b="b"/>
              <a:pathLst>
                <a:path w="18172" h="21600" extrusionOk="0">
                  <a:moveTo>
                    <a:pt x="18172" y="21600"/>
                  </a:moveTo>
                  <a:lnTo>
                    <a:pt x="18172" y="21600"/>
                  </a:lnTo>
                  <a:cubicBezTo>
                    <a:pt x="2110" y="14730"/>
                    <a:pt x="-3428" y="7310"/>
                    <a:pt x="2053" y="0"/>
                  </a:cubicBezTo>
                </a:path>
              </a:pathLst>
            </a:custGeom>
            <a:noFill/>
            <a:ln w="6350" cap="flat">
              <a:solidFill>
                <a:srgbClr val="9FA3B3"/>
              </a:solidFill>
              <a:prstDash val="solid"/>
              <a:miter lim="800000"/>
            </a:ln>
            <a:effectLst/>
          </p:spPr>
          <p:txBody>
            <a:bodyPr wrap="square" lIns="45719" tIns="45719" rIns="45719" bIns="45719" numCol="1" anchor="t">
              <a:noAutofit/>
            </a:bodyPr>
            <a:lstStyle/>
            <a:p>
              <a:pPr>
                <a:defRPr>
                  <a:solidFill>
                    <a:srgbClr val="233068"/>
                  </a:solidFill>
                  <a:latin typeface="Calibri"/>
                  <a:ea typeface="Calibri"/>
                  <a:cs typeface="Calibri"/>
                  <a:sym typeface="Calibri"/>
                </a:defRPr>
              </a:pPr>
              <a:endParaRPr/>
            </a:p>
          </p:txBody>
        </p:sp>
        <p:grpSp>
          <p:nvGrpSpPr>
            <p:cNvPr id="842" name="Group"/>
            <p:cNvGrpSpPr/>
            <p:nvPr/>
          </p:nvGrpSpPr>
          <p:grpSpPr>
            <a:xfrm>
              <a:off x="0" y="1186826"/>
              <a:ext cx="1967270" cy="880944"/>
              <a:chOff x="0" y="0"/>
              <a:chExt cx="1967269" cy="880943"/>
            </a:xfrm>
          </p:grpSpPr>
          <p:sp>
            <p:nvSpPr>
              <p:cNvPr id="840" name="Rounded Rectangle"/>
              <p:cNvSpPr/>
              <p:nvPr/>
            </p:nvSpPr>
            <p:spPr>
              <a:xfrm>
                <a:off x="0" y="0"/>
                <a:ext cx="1967270" cy="880944"/>
              </a:xfrm>
              <a:prstGeom prst="roundRect">
                <a:avLst>
                  <a:gd name="adj" fmla="val 16667"/>
                </a:avLst>
              </a:prstGeom>
              <a:gradFill flip="none" rotWithShape="1">
                <a:gsLst>
                  <a:gs pos="0">
                    <a:srgbClr val="C7EEF7"/>
                  </a:gs>
                  <a:gs pos="50000">
                    <a:srgbClr val="B8E9F4"/>
                  </a:gs>
                  <a:gs pos="100000">
                    <a:srgbClr val="ACE8F5"/>
                  </a:gs>
                </a:gsLst>
                <a:lin ang="5400000" scaled="0"/>
              </a:gradFill>
              <a:ln w="12700" cap="flat">
                <a:noFill/>
                <a:miter lim="400000"/>
              </a:ln>
              <a:effectLst/>
            </p:spPr>
            <p:txBody>
              <a:bodyPr wrap="square" lIns="45719" tIns="45719" rIns="45719" bIns="45719" numCol="1" anchor="ctr">
                <a:noAutofit/>
              </a:bodyPr>
              <a:lstStyle/>
              <a:p>
                <a:pPr algn="ctr" defTabSz="755650">
                  <a:lnSpc>
                    <a:spcPct val="90000"/>
                  </a:lnSpc>
                  <a:spcBef>
                    <a:spcPts val="700"/>
                  </a:spcBef>
                  <a:defRPr>
                    <a:solidFill>
                      <a:srgbClr val="233068"/>
                    </a:solidFill>
                    <a:latin typeface="Calibri"/>
                    <a:ea typeface="Calibri"/>
                    <a:cs typeface="Calibri"/>
                    <a:sym typeface="Calibri"/>
                  </a:defRPr>
                </a:pPr>
                <a:endParaRPr/>
              </a:p>
            </p:txBody>
          </p:sp>
          <p:sp>
            <p:nvSpPr>
              <p:cNvPr id="841" name="RNA competencies development"/>
              <p:cNvSpPr txBox="1"/>
              <p:nvPr/>
            </p:nvSpPr>
            <p:spPr>
              <a:xfrm>
                <a:off x="43003" y="143778"/>
                <a:ext cx="1881262" cy="5933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4769" tIns="64769" rIns="64769" bIns="64769" numCol="1" anchor="ctr">
                <a:spAutoFit/>
              </a:bodyPr>
              <a:lstStyle>
                <a:lvl1pPr algn="ctr" defTabSz="755650">
                  <a:lnSpc>
                    <a:spcPct val="90000"/>
                  </a:lnSpc>
                  <a:spcBef>
                    <a:spcPts val="700"/>
                  </a:spcBef>
                  <a:defRPr sz="1700" b="1">
                    <a:solidFill>
                      <a:srgbClr val="233068"/>
                    </a:solidFill>
                    <a:latin typeface="Calibri"/>
                    <a:ea typeface="Calibri"/>
                    <a:cs typeface="Calibri"/>
                    <a:sym typeface="Calibri"/>
                  </a:defRPr>
                </a:lvl1pPr>
              </a:lstStyle>
              <a:p>
                <a:r>
                  <a:t>RNA competencies development</a:t>
                </a:r>
              </a:p>
            </p:txBody>
          </p:sp>
        </p:grpSp>
        <p:sp>
          <p:nvSpPr>
            <p:cNvPr id="843" name="Line"/>
            <p:cNvSpPr/>
            <p:nvPr/>
          </p:nvSpPr>
          <p:spPr>
            <a:xfrm>
              <a:off x="1213221" y="744378"/>
              <a:ext cx="443190" cy="43725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21600"/>
                  </a:lnTo>
                  <a:cubicBezTo>
                    <a:pt x="5877" y="13157"/>
                    <a:pt x="13191" y="5843"/>
                    <a:pt x="21600" y="0"/>
                  </a:cubicBezTo>
                </a:path>
              </a:pathLst>
            </a:custGeom>
            <a:noFill/>
            <a:ln w="6350" cap="flat">
              <a:solidFill>
                <a:srgbClr val="84DBEC"/>
              </a:solidFill>
              <a:prstDash val="solid"/>
              <a:miter lim="800000"/>
            </a:ln>
            <a:effectLst/>
          </p:spPr>
          <p:txBody>
            <a:bodyPr wrap="square" lIns="45719" tIns="45719" rIns="45719" bIns="45719" numCol="1" anchor="t">
              <a:noAutofit/>
            </a:bodyPr>
            <a:lstStyle/>
            <a:p>
              <a:pPr>
                <a:defRPr>
                  <a:solidFill>
                    <a:srgbClr val="233068"/>
                  </a:solidFill>
                  <a:latin typeface="Calibri"/>
                  <a:ea typeface="Calibri"/>
                  <a:cs typeface="Calibri"/>
                  <a:sym typeface="Calibri"/>
                </a:defRPr>
              </a:pPr>
              <a:endParaRPr/>
            </a:p>
          </p:txBody>
        </p:sp>
      </p:grpSp>
      <p:pic>
        <p:nvPicPr>
          <p:cNvPr id="845" name="Picture 3" descr="Picture 3"/>
          <p:cNvPicPr>
            <a:picLocks noChangeAspect="1"/>
          </p:cNvPicPr>
          <p:nvPr/>
        </p:nvPicPr>
        <p:blipFill>
          <a:blip r:embed="rId2"/>
          <a:stretch>
            <a:fillRect/>
          </a:stretch>
        </p:blipFill>
        <p:spPr>
          <a:xfrm>
            <a:off x="160397" y="5094077"/>
            <a:ext cx="1502960" cy="898724"/>
          </a:xfrm>
          <a:prstGeom prst="rect">
            <a:avLst/>
          </a:prstGeom>
          <a:ln w="12700">
            <a:miter lim="400000"/>
          </a:ln>
        </p:spPr>
      </p:pic>
      <p:pic>
        <p:nvPicPr>
          <p:cNvPr id="846" name="Picture 4" descr="Picture 4"/>
          <p:cNvPicPr>
            <a:picLocks noChangeAspect="1"/>
          </p:cNvPicPr>
          <p:nvPr/>
        </p:nvPicPr>
        <p:blipFill>
          <a:blip r:embed="rId3"/>
          <a:stretch>
            <a:fillRect/>
          </a:stretch>
        </p:blipFill>
        <p:spPr>
          <a:xfrm>
            <a:off x="5658891" y="5969856"/>
            <a:ext cx="1167815" cy="623073"/>
          </a:xfrm>
          <a:prstGeom prst="rect">
            <a:avLst/>
          </a:prstGeom>
          <a:ln w="12700">
            <a:miter lim="400000"/>
          </a:ln>
        </p:spPr>
      </p:pic>
      <p:pic>
        <p:nvPicPr>
          <p:cNvPr id="847" name="Picture 5" descr="Picture 5"/>
          <p:cNvPicPr>
            <a:picLocks noChangeAspect="1"/>
          </p:cNvPicPr>
          <p:nvPr/>
        </p:nvPicPr>
        <p:blipFill>
          <a:blip r:embed="rId4"/>
          <a:stretch>
            <a:fillRect/>
          </a:stretch>
        </p:blipFill>
        <p:spPr>
          <a:xfrm>
            <a:off x="5573407" y="5321036"/>
            <a:ext cx="1502960" cy="575731"/>
          </a:xfrm>
          <a:prstGeom prst="rect">
            <a:avLst/>
          </a:prstGeom>
          <a:ln w="12700">
            <a:miter lim="400000"/>
          </a:ln>
        </p:spPr>
      </p:pic>
      <p:pic>
        <p:nvPicPr>
          <p:cNvPr id="848" name="Picture 6" descr="Picture 6"/>
          <p:cNvPicPr>
            <a:picLocks noChangeAspect="1"/>
          </p:cNvPicPr>
          <p:nvPr/>
        </p:nvPicPr>
        <p:blipFill>
          <a:blip r:embed="rId5"/>
          <a:stretch>
            <a:fillRect/>
          </a:stretch>
        </p:blipFill>
        <p:spPr>
          <a:xfrm>
            <a:off x="7197398" y="5225002"/>
            <a:ext cx="1151700" cy="767800"/>
          </a:xfrm>
          <a:prstGeom prst="rect">
            <a:avLst/>
          </a:prstGeom>
          <a:ln w="12700">
            <a:miter lim="400000"/>
          </a:ln>
        </p:spPr>
      </p:pic>
      <p:pic>
        <p:nvPicPr>
          <p:cNvPr id="849" name="Picture 7" descr="Picture 7"/>
          <p:cNvPicPr>
            <a:picLocks noChangeAspect="1"/>
          </p:cNvPicPr>
          <p:nvPr/>
        </p:nvPicPr>
        <p:blipFill>
          <a:blip r:embed="rId6"/>
          <a:stretch>
            <a:fillRect/>
          </a:stretch>
        </p:blipFill>
        <p:spPr>
          <a:xfrm>
            <a:off x="10240285" y="5335066"/>
            <a:ext cx="1746856" cy="689152"/>
          </a:xfrm>
          <a:prstGeom prst="rect">
            <a:avLst/>
          </a:prstGeom>
          <a:ln w="12700">
            <a:miter lim="400000"/>
          </a:ln>
        </p:spPr>
      </p:pic>
      <p:pic>
        <p:nvPicPr>
          <p:cNvPr id="850" name="Picture 9" descr="Picture 9"/>
          <p:cNvPicPr>
            <a:picLocks noChangeAspect="1"/>
          </p:cNvPicPr>
          <p:nvPr/>
        </p:nvPicPr>
        <p:blipFill>
          <a:blip r:embed="rId7"/>
          <a:stretch>
            <a:fillRect/>
          </a:stretch>
        </p:blipFill>
        <p:spPr>
          <a:xfrm>
            <a:off x="7223087" y="6089965"/>
            <a:ext cx="1126011" cy="337804"/>
          </a:xfrm>
          <a:prstGeom prst="rect">
            <a:avLst/>
          </a:prstGeom>
          <a:ln w="12700">
            <a:miter lim="400000"/>
          </a:ln>
        </p:spPr>
      </p:pic>
      <p:pic>
        <p:nvPicPr>
          <p:cNvPr id="851" name="Picture 10" descr="Picture 10"/>
          <p:cNvPicPr>
            <a:picLocks noChangeAspect="1"/>
          </p:cNvPicPr>
          <p:nvPr/>
        </p:nvPicPr>
        <p:blipFill>
          <a:blip r:embed="rId8"/>
          <a:stretch>
            <a:fillRect/>
          </a:stretch>
        </p:blipFill>
        <p:spPr>
          <a:xfrm>
            <a:off x="4207252" y="5392356"/>
            <a:ext cx="1167816" cy="433089"/>
          </a:xfrm>
          <a:prstGeom prst="rect">
            <a:avLst/>
          </a:prstGeom>
          <a:ln w="12700">
            <a:miter lim="400000"/>
          </a:ln>
        </p:spPr>
      </p:pic>
      <p:pic>
        <p:nvPicPr>
          <p:cNvPr id="852" name="Picture 1" descr="Picture 1"/>
          <p:cNvPicPr>
            <a:picLocks noChangeAspect="1"/>
          </p:cNvPicPr>
          <p:nvPr/>
        </p:nvPicPr>
        <p:blipFill>
          <a:blip r:embed="rId9"/>
          <a:stretch>
            <a:fillRect/>
          </a:stretch>
        </p:blipFill>
        <p:spPr>
          <a:xfrm>
            <a:off x="8349098" y="5293376"/>
            <a:ext cx="1891189" cy="661917"/>
          </a:xfrm>
          <a:prstGeom prst="rect">
            <a:avLst/>
          </a:prstGeom>
          <a:ln w="12700">
            <a:miter lim="400000"/>
          </a:ln>
        </p:spPr>
      </p:pic>
      <p:pic>
        <p:nvPicPr>
          <p:cNvPr id="853" name="Picture 12" descr="Picture 12"/>
          <p:cNvPicPr>
            <a:picLocks noChangeAspect="1"/>
          </p:cNvPicPr>
          <p:nvPr/>
        </p:nvPicPr>
        <p:blipFill>
          <a:blip r:embed="rId10"/>
          <a:stretch>
            <a:fillRect/>
          </a:stretch>
        </p:blipFill>
        <p:spPr>
          <a:xfrm>
            <a:off x="3884581" y="6089965"/>
            <a:ext cx="1304975" cy="348796"/>
          </a:xfrm>
          <a:prstGeom prst="rect">
            <a:avLst/>
          </a:prstGeom>
          <a:ln w="12700">
            <a:miter lim="400000"/>
          </a:ln>
        </p:spPr>
      </p:pic>
      <p:pic>
        <p:nvPicPr>
          <p:cNvPr id="854" name="Picture 20" descr="Picture 20"/>
          <p:cNvPicPr>
            <a:picLocks noChangeAspect="1"/>
          </p:cNvPicPr>
          <p:nvPr/>
        </p:nvPicPr>
        <p:blipFill>
          <a:blip r:embed="rId11"/>
          <a:stretch>
            <a:fillRect/>
          </a:stretch>
        </p:blipFill>
        <p:spPr>
          <a:xfrm>
            <a:off x="2832074" y="5272861"/>
            <a:ext cx="1246407" cy="672083"/>
          </a:xfrm>
          <a:prstGeom prst="rect">
            <a:avLst/>
          </a:prstGeom>
          <a:ln w="12700">
            <a:miter lim="400000"/>
          </a:ln>
        </p:spPr>
      </p:pic>
      <p:pic>
        <p:nvPicPr>
          <p:cNvPr id="855" name="Picture 21" descr="Picture 21"/>
          <p:cNvPicPr>
            <a:picLocks noChangeAspect="1"/>
          </p:cNvPicPr>
          <p:nvPr/>
        </p:nvPicPr>
        <p:blipFill>
          <a:blip r:embed="rId12"/>
          <a:stretch>
            <a:fillRect/>
          </a:stretch>
        </p:blipFill>
        <p:spPr>
          <a:xfrm>
            <a:off x="1793936" y="5334275"/>
            <a:ext cx="976326" cy="468156"/>
          </a:xfrm>
          <a:prstGeom prst="rect">
            <a:avLst/>
          </a:prstGeom>
          <a:ln w="12700">
            <a:miter lim="400000"/>
          </a:ln>
        </p:spPr>
      </p:pic>
      <p:sp>
        <p:nvSpPr>
          <p:cNvPr id="856" name="Ellipse 19"/>
          <p:cNvSpPr/>
          <p:nvPr/>
        </p:nvSpPr>
        <p:spPr>
          <a:xfrm>
            <a:off x="8765388" y="2871049"/>
            <a:ext cx="2484353" cy="2399285"/>
          </a:xfrm>
          <a:prstGeom prst="ellipse">
            <a:avLst/>
          </a:prstGeom>
          <a:solidFill>
            <a:srgbClr val="D9D9D9"/>
          </a:solidFill>
          <a:ln w="12700">
            <a:miter lim="400000"/>
          </a:ln>
        </p:spPr>
        <p:txBody>
          <a:bodyPr lIns="45719" rIns="45719" anchor="ctr"/>
          <a:lstStyle/>
          <a:p>
            <a:pPr algn="ctr">
              <a:defRPr>
                <a:solidFill>
                  <a:srgbClr val="FFFFFF"/>
                </a:solidFill>
                <a:latin typeface="Century Gothic"/>
                <a:ea typeface="Century Gothic"/>
                <a:cs typeface="Century Gothic"/>
                <a:sym typeface="Century Gothic"/>
              </a:defRPr>
            </a:pPr>
            <a:endParaRPr/>
          </a:p>
        </p:txBody>
      </p:sp>
      <p:pic>
        <p:nvPicPr>
          <p:cNvPr id="857" name="Image 11" descr="Image 11"/>
          <p:cNvPicPr>
            <a:picLocks noChangeAspect="1"/>
          </p:cNvPicPr>
          <p:nvPr/>
        </p:nvPicPr>
        <p:blipFill>
          <a:blip r:embed="rId13"/>
          <a:stretch>
            <a:fillRect/>
          </a:stretch>
        </p:blipFill>
        <p:spPr>
          <a:xfrm>
            <a:off x="9350163" y="3244965"/>
            <a:ext cx="1345635" cy="1345635"/>
          </a:xfrm>
          <a:prstGeom prst="rect">
            <a:avLst/>
          </a:prstGeom>
          <a:ln w="12700">
            <a:miter lim="400000"/>
          </a:ln>
        </p:spPr>
      </p:pic>
      <p:sp>
        <p:nvSpPr>
          <p:cNvPr id="858" name="TextBox 8"/>
          <p:cNvSpPr txBox="1"/>
          <p:nvPr/>
        </p:nvSpPr>
        <p:spPr>
          <a:xfrm>
            <a:off x="8719790" y="4385620"/>
            <a:ext cx="2622092" cy="4719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a:lnSpc>
                <a:spcPts val="4300"/>
              </a:lnSpc>
              <a:defRPr sz="1200" b="1" u="sng">
                <a:solidFill>
                  <a:srgbClr val="1B98B1"/>
                </a:solidFill>
                <a:uFill>
                  <a:solidFill>
                    <a:srgbClr val="1B98B1"/>
                  </a:solidFill>
                </a:uFill>
                <a:latin typeface="Canva Sans"/>
                <a:ea typeface="Canva Sans"/>
                <a:cs typeface="Canva Sans"/>
                <a:sym typeface="Canva Sans"/>
                <a:hlinkClick r:id="rId14"/>
              </a:defRPr>
            </a:lvl1pPr>
          </a:lstStyle>
          <a:p>
            <a:pPr>
              <a:defRPr>
                <a:solidFill>
                  <a:srgbClr val="002060"/>
                </a:solidFill>
                <a:uFillTx/>
              </a:defRPr>
            </a:pPr>
            <a:r>
              <a:rPr>
                <a:solidFill>
                  <a:srgbClr val="1B98B1"/>
                </a:solidFill>
                <a:uFill>
                  <a:solidFill>
                    <a:srgbClr val="1B98B1"/>
                  </a:solidFill>
                </a:uFill>
                <a:hlinkClick r:id="rId14"/>
              </a:rPr>
              <a:t>https://arenapole.ca/</a:t>
            </a:r>
          </a:p>
        </p:txBody>
      </p:sp>
      <p:pic>
        <p:nvPicPr>
          <p:cNvPr id="859" name="Image 5" descr="Image 5"/>
          <p:cNvPicPr>
            <a:picLocks noChangeAspect="1"/>
          </p:cNvPicPr>
          <p:nvPr/>
        </p:nvPicPr>
        <p:blipFill>
          <a:blip r:embed="rId15"/>
          <a:stretch>
            <a:fillRect/>
          </a:stretch>
        </p:blipFill>
        <p:spPr>
          <a:xfrm>
            <a:off x="8990358" y="1239874"/>
            <a:ext cx="2034412" cy="136881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 xmlns:m="http://schemas.openxmlformats.org/officeDocument/2006/math" xmlns:a14="http://schemas.microsoft.com/office/drawing/2010/main">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Title 1"/>
          <p:cNvSpPr txBox="1"/>
          <p:nvPr/>
        </p:nvSpPr>
        <p:spPr>
          <a:xfrm>
            <a:off x="1338561" y="157024"/>
            <a:ext cx="10857809" cy="7616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p>
            <a:pPr algn="ctr">
              <a:lnSpc>
                <a:spcPct val="90000"/>
              </a:lnSpc>
              <a:defRPr sz="2800">
                <a:ln w="9525" cap="flat">
                  <a:solidFill>
                    <a:srgbClr val="0C2867"/>
                  </a:solidFill>
                  <a:prstDash val="solid"/>
                  <a:round/>
                </a:ln>
                <a:solidFill>
                  <a:srgbClr val="16154A"/>
                </a:solidFill>
                <a:latin typeface="Arial"/>
                <a:ea typeface="Arial"/>
                <a:cs typeface="Arial"/>
                <a:sym typeface="Arial"/>
              </a:defRPr>
            </a:pPr>
            <a:r>
              <a:t>Platforms for therapeutic development</a:t>
            </a:r>
          </a:p>
          <a:p>
            <a:pPr algn="ctr">
              <a:lnSpc>
                <a:spcPct val="90000"/>
              </a:lnSpc>
              <a:defRPr sz="2800">
                <a:ln w="9525" cap="flat">
                  <a:solidFill>
                    <a:srgbClr val="0C2867"/>
                  </a:solidFill>
                  <a:prstDash val="solid"/>
                  <a:round/>
                </a:ln>
                <a:solidFill>
                  <a:srgbClr val="16154A"/>
                </a:solidFill>
                <a:latin typeface="Arial"/>
                <a:ea typeface="Arial"/>
                <a:cs typeface="Arial"/>
                <a:sym typeface="Arial"/>
              </a:defRPr>
            </a:pPr>
            <a:r>
              <a:t> and RNA biomanufacturing</a:t>
            </a:r>
          </a:p>
        </p:txBody>
      </p:sp>
      <p:pic>
        <p:nvPicPr>
          <p:cNvPr id="862" name="Picture 87" descr="Picture 87"/>
          <p:cNvPicPr>
            <a:picLocks noChangeAspect="1"/>
          </p:cNvPicPr>
          <p:nvPr/>
        </p:nvPicPr>
        <p:blipFill>
          <a:blip r:embed="rId2"/>
          <a:stretch>
            <a:fillRect/>
          </a:stretch>
        </p:blipFill>
        <p:spPr>
          <a:xfrm>
            <a:off x="657446" y="3043962"/>
            <a:ext cx="11153555" cy="2896846"/>
          </a:xfrm>
          <a:prstGeom prst="rect">
            <a:avLst/>
          </a:prstGeom>
          <a:ln w="12700">
            <a:miter lim="400000"/>
          </a:ln>
        </p:spPr>
      </p:pic>
      <p:pic>
        <p:nvPicPr>
          <p:cNvPr id="863" name="Screenshot 2023-11-05 at 20.56.25.png" descr="Screenshot 2023-11-05 at 20.56.25.png"/>
          <p:cNvPicPr>
            <a:picLocks noChangeAspect="1"/>
          </p:cNvPicPr>
          <p:nvPr/>
        </p:nvPicPr>
        <p:blipFill>
          <a:blip r:embed="rId3"/>
          <a:srcRect l="1488" t="8061" r="55654" b="8061"/>
          <a:stretch>
            <a:fillRect/>
          </a:stretch>
        </p:blipFill>
        <p:spPr>
          <a:xfrm>
            <a:off x="1437992" y="1392935"/>
            <a:ext cx="1524882" cy="764136"/>
          </a:xfrm>
          <a:prstGeom prst="rect">
            <a:avLst/>
          </a:prstGeom>
          <a:ln w="12700">
            <a:miter lim="400000"/>
          </a:ln>
        </p:spPr>
      </p:pic>
      <p:sp>
        <p:nvSpPr>
          <p:cNvPr id="864" name="Titre 2"/>
          <p:cNvSpPr txBox="1">
            <a:spLocks noGrp="1"/>
          </p:cNvSpPr>
          <p:nvPr>
            <p:ph type="title"/>
          </p:nvPr>
        </p:nvSpPr>
        <p:spPr>
          <a:xfrm>
            <a:off x="1399487" y="2135142"/>
            <a:ext cx="1996173" cy="357057"/>
          </a:xfrm>
          <a:prstGeom prst="rect">
            <a:avLst/>
          </a:prstGeom>
        </p:spPr>
        <p:txBody>
          <a:bodyPr/>
          <a:lstStyle>
            <a:lvl1pPr>
              <a:defRPr sz="1600">
                <a:solidFill>
                  <a:srgbClr val="002060"/>
                </a:solidFill>
              </a:defRPr>
            </a:lvl1pPr>
          </a:lstStyle>
          <a:p>
            <a:r>
              <a:t>Rnomics Platform</a:t>
            </a:r>
          </a:p>
        </p:txBody>
      </p:sp>
      <p:grpSp>
        <p:nvGrpSpPr>
          <p:cNvPr id="867" name="Group 106"/>
          <p:cNvGrpSpPr/>
          <p:nvPr/>
        </p:nvGrpSpPr>
        <p:grpSpPr>
          <a:xfrm>
            <a:off x="4974668" y="1470477"/>
            <a:ext cx="2242663" cy="616600"/>
            <a:chOff x="0" y="0"/>
            <a:chExt cx="2242661" cy="616598"/>
          </a:xfrm>
        </p:grpSpPr>
        <p:pic>
          <p:nvPicPr>
            <p:cNvPr id="865" name="mcgill-university-logo-png-transparent-cropped.png" descr="mcgill-university-logo-png-transparent-cropped.png"/>
            <p:cNvPicPr>
              <a:picLocks noChangeAspect="1"/>
            </p:cNvPicPr>
            <p:nvPr/>
          </p:nvPicPr>
          <p:blipFill>
            <a:blip r:embed="rId4"/>
            <a:srcRect l="27809" t="16109" r="1020" b="35970"/>
            <a:stretch>
              <a:fillRect/>
            </a:stretch>
          </p:blipFill>
          <p:spPr>
            <a:xfrm>
              <a:off x="521510" y="98711"/>
              <a:ext cx="1721152" cy="416119"/>
            </a:xfrm>
            <a:prstGeom prst="rect">
              <a:avLst/>
            </a:prstGeom>
            <a:ln w="12700" cap="flat">
              <a:noFill/>
              <a:miter lim="400000"/>
            </a:ln>
            <a:effectLst/>
          </p:spPr>
        </p:pic>
        <p:pic>
          <p:nvPicPr>
            <p:cNvPr id="866" name="mcgill-university-logo-png-transparent-cropped.png" descr="mcgill-university-logo-png-transparent-cropped.png"/>
            <p:cNvPicPr>
              <a:picLocks noChangeAspect="1"/>
            </p:cNvPicPr>
            <p:nvPr/>
          </p:nvPicPr>
          <p:blipFill>
            <a:blip r:embed="rId4"/>
            <a:srcRect t="13044" r="77688" b="13044"/>
            <a:stretch>
              <a:fillRect/>
            </a:stretch>
          </p:blipFill>
          <p:spPr>
            <a:xfrm>
              <a:off x="-1" y="-1"/>
              <a:ext cx="518369" cy="616600"/>
            </a:xfrm>
            <a:prstGeom prst="rect">
              <a:avLst/>
            </a:prstGeom>
            <a:ln w="12700" cap="flat">
              <a:noFill/>
              <a:miter lim="400000"/>
            </a:ln>
            <a:effectLst/>
          </p:spPr>
        </p:pic>
      </p:grpSp>
      <p:sp>
        <p:nvSpPr>
          <p:cNvPr id="868" name="Titre 2"/>
          <p:cNvSpPr txBox="1"/>
          <p:nvPr/>
        </p:nvSpPr>
        <p:spPr>
          <a:xfrm>
            <a:off x="4913510" y="2261486"/>
            <a:ext cx="2364980" cy="2219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a:lnSpc>
                <a:spcPct val="90000"/>
              </a:lnSpc>
              <a:defRPr sz="1600">
                <a:ln w="9525" cap="flat">
                  <a:solidFill>
                    <a:srgbClr val="0C2867"/>
                  </a:solidFill>
                  <a:prstDash val="solid"/>
                  <a:round/>
                </a:ln>
                <a:solidFill>
                  <a:srgbClr val="06357A"/>
                </a:solidFill>
                <a:latin typeface="Arial"/>
                <a:ea typeface="Arial"/>
                <a:cs typeface="Arial"/>
                <a:sym typeface="Arial"/>
              </a:defRPr>
            </a:lvl1pPr>
          </a:lstStyle>
          <a:p>
            <a:r>
              <a:t>Center for RNA Sciences</a:t>
            </a:r>
          </a:p>
        </p:txBody>
      </p:sp>
      <p:pic>
        <p:nvPicPr>
          <p:cNvPr id="869" name="Picture 111" descr="Picture 111"/>
          <p:cNvPicPr>
            <a:picLocks noChangeAspect="1"/>
          </p:cNvPicPr>
          <p:nvPr/>
        </p:nvPicPr>
        <p:blipFill>
          <a:blip r:embed="rId5"/>
          <a:srcRect t="25012" r="2236" b="45113"/>
          <a:stretch>
            <a:fillRect/>
          </a:stretch>
        </p:blipFill>
        <p:spPr>
          <a:xfrm>
            <a:off x="8351776" y="1470477"/>
            <a:ext cx="2960118" cy="452290"/>
          </a:xfrm>
          <a:prstGeom prst="rect">
            <a:avLst/>
          </a:prstGeom>
          <a:ln w="12700">
            <a:miter lim="400000"/>
          </a:ln>
        </p:spPr>
      </p:pic>
      <p:sp>
        <p:nvSpPr>
          <p:cNvPr id="870" name="Titre 2"/>
          <p:cNvSpPr txBox="1"/>
          <p:nvPr/>
        </p:nvSpPr>
        <p:spPr>
          <a:xfrm>
            <a:off x="8089720" y="2202694"/>
            <a:ext cx="3484403" cy="2219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a:lnSpc>
                <a:spcPct val="90000"/>
              </a:lnSpc>
              <a:defRPr sz="1600">
                <a:ln w="9525" cap="flat">
                  <a:solidFill>
                    <a:srgbClr val="0C2867"/>
                  </a:solidFill>
                  <a:prstDash val="solid"/>
                  <a:round/>
                </a:ln>
                <a:solidFill>
                  <a:srgbClr val="002060"/>
                </a:solidFill>
                <a:latin typeface="Arial"/>
                <a:ea typeface="Arial"/>
                <a:cs typeface="Arial"/>
                <a:sym typeface="Arial"/>
              </a:defRPr>
            </a:lvl1pPr>
          </a:lstStyle>
          <a:p>
            <a:r>
              <a:t>Sydney-Altman RNA Therapeutic Hub  </a:t>
            </a:r>
          </a:p>
        </p:txBody>
      </p:sp>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 xmlns:m="http://schemas.openxmlformats.org/officeDocument/2006/math" xmlns:a14="http://schemas.microsoft.com/office/drawing/2010/main">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 name="D2R Zoom background - Option 2.jpg" descr="D2R Zoom background - Option 2.jpg"/>
          <p:cNvPicPr>
            <a:picLocks noChangeAspect="1"/>
          </p:cNvPicPr>
          <p:nvPr/>
        </p:nvPicPr>
        <p:blipFill>
          <a:blip r:embed="rId2"/>
          <a:stretch>
            <a:fillRect/>
          </a:stretch>
        </p:blipFill>
        <p:spPr>
          <a:xfrm>
            <a:off x="-112799" y="-117446"/>
            <a:ext cx="12417598" cy="6984027"/>
          </a:xfrm>
          <a:prstGeom prst="rect">
            <a:avLst/>
          </a:prstGeom>
          <a:ln w="12700">
            <a:miter lim="400000"/>
          </a:ln>
        </p:spPr>
      </p:pic>
      <p:sp>
        <p:nvSpPr>
          <p:cNvPr id="400" name="Rectangle"/>
          <p:cNvSpPr/>
          <p:nvPr/>
        </p:nvSpPr>
        <p:spPr>
          <a:xfrm>
            <a:off x="5924476" y="-36344"/>
            <a:ext cx="6265547" cy="6930688"/>
          </a:xfrm>
          <a:prstGeom prst="rect">
            <a:avLst/>
          </a:prstGeom>
          <a:solidFill>
            <a:srgbClr val="FFFFFF"/>
          </a:solidFill>
          <a:ln w="12700">
            <a:miter lim="400000"/>
          </a:ln>
        </p:spPr>
        <p:txBody>
          <a:bodyPr lIns="45719" rIns="45719" anchor="ctr"/>
          <a:lstStyle/>
          <a:p>
            <a:endParaRPr/>
          </a:p>
        </p:txBody>
      </p:sp>
      <p:sp>
        <p:nvSpPr>
          <p:cNvPr id="401" name="TextBox 6"/>
          <p:cNvSpPr txBox="1"/>
          <p:nvPr/>
        </p:nvSpPr>
        <p:spPr>
          <a:xfrm>
            <a:off x="6107887" y="606376"/>
            <a:ext cx="5732746" cy="2174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740663">
              <a:spcBef>
                <a:spcPts val="600"/>
              </a:spcBef>
              <a:defRPr sz="3200">
                <a:latin typeface="McGill Sans Medium"/>
                <a:ea typeface="McGill Sans Medium"/>
                <a:cs typeface="McGill Sans Medium"/>
                <a:sym typeface="McGill Sans Medium"/>
              </a:defRPr>
            </a:pPr>
            <a:r>
              <a:rPr i="1"/>
              <a:t>RNA eh!</a:t>
            </a:r>
            <a:r>
              <a:t> </a:t>
            </a:r>
          </a:p>
          <a:p>
            <a:pPr defTabSz="740663">
              <a:spcBef>
                <a:spcPts val="600"/>
              </a:spcBef>
              <a:defRPr sz="3200">
                <a:latin typeface="McGill Sans Medium"/>
                <a:ea typeface="McGill Sans Medium"/>
                <a:cs typeface="McGill Sans Medium"/>
                <a:sym typeface="McGill Sans Medium"/>
              </a:defRPr>
            </a:pPr>
            <a:r>
              <a:t>The leading edge of the RNA revolution at McGill, </a:t>
            </a:r>
          </a:p>
          <a:p>
            <a:pPr defTabSz="740663">
              <a:spcBef>
                <a:spcPts val="600"/>
              </a:spcBef>
              <a:defRPr sz="3200">
                <a:latin typeface="McGill Sans Medium"/>
                <a:ea typeface="McGill Sans Medium"/>
                <a:cs typeface="McGill Sans Medium"/>
                <a:sym typeface="McGill Sans Medium"/>
              </a:defRPr>
            </a:pPr>
            <a:r>
              <a:t>in Québec and across Canada</a:t>
            </a:r>
          </a:p>
        </p:txBody>
      </p:sp>
      <p:sp>
        <p:nvSpPr>
          <p:cNvPr id="402" name="TextBox 7"/>
          <p:cNvSpPr txBox="1"/>
          <p:nvPr/>
        </p:nvSpPr>
        <p:spPr>
          <a:xfrm>
            <a:off x="7179519" y="4110885"/>
            <a:ext cx="2123979" cy="1437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740663">
              <a:spcBef>
                <a:spcPts val="600"/>
              </a:spcBef>
              <a:defRPr i="1">
                <a:latin typeface="McGill Sans Medium"/>
                <a:ea typeface="McGill Sans Medium"/>
                <a:cs typeface="McGill Sans Medium"/>
                <a:sym typeface="McGill Sans Medium"/>
              </a:defRPr>
            </a:pPr>
            <a:endParaRPr/>
          </a:p>
          <a:p>
            <a:pPr defTabSz="740663">
              <a:spcBef>
                <a:spcPts val="600"/>
              </a:spcBef>
              <a:defRPr i="1">
                <a:latin typeface="McGill Serif Medium"/>
                <a:ea typeface="McGill Serif Medium"/>
                <a:cs typeface="McGill Serif Medium"/>
                <a:sym typeface="McGill Serif Medium"/>
              </a:defRPr>
            </a:pPr>
            <a:endParaRPr/>
          </a:p>
          <a:p>
            <a:pPr algn="ctr" defTabSz="740663">
              <a:spcBef>
                <a:spcPts val="600"/>
              </a:spcBef>
              <a:defRPr>
                <a:latin typeface="McGill Serif Medium"/>
                <a:ea typeface="McGill Serif Medium"/>
                <a:cs typeface="McGill Serif Medium"/>
                <a:sym typeface="McGill Serif Medium"/>
              </a:defRPr>
            </a:pPr>
            <a:r>
              <a:t>OTS 2024 Meeting</a:t>
            </a:r>
          </a:p>
          <a:p>
            <a:pPr algn="ctr" defTabSz="740663">
              <a:spcBef>
                <a:spcPts val="600"/>
              </a:spcBef>
              <a:defRPr i="1">
                <a:latin typeface="McGill Serif Medium"/>
                <a:ea typeface="McGill Serif Medium"/>
                <a:cs typeface="McGill Serif Medium"/>
                <a:sym typeface="McGill Serif Medium"/>
              </a:defRPr>
            </a:pPr>
            <a:r>
              <a:t>October 6, 2024</a:t>
            </a:r>
          </a:p>
        </p:txBody>
      </p:sp>
      <p:sp>
        <p:nvSpPr>
          <p:cNvPr id="403" name="Rectangle 24"/>
          <p:cNvSpPr/>
          <p:nvPr/>
        </p:nvSpPr>
        <p:spPr>
          <a:xfrm>
            <a:off x="6154493" y="388146"/>
            <a:ext cx="436440" cy="74836"/>
          </a:xfrm>
          <a:prstGeom prst="rect">
            <a:avLst/>
          </a:prstGeom>
          <a:solidFill>
            <a:srgbClr val="ED1B2F"/>
          </a:solidFill>
          <a:ln w="12700">
            <a:miter lim="400000"/>
          </a:ln>
        </p:spPr>
        <p:txBody>
          <a:bodyPr lIns="45719" rIns="45719" anchor="ctr"/>
          <a:lstStyle/>
          <a:p>
            <a:pPr algn="ctr">
              <a:defRPr>
                <a:solidFill>
                  <a:srgbClr val="FFFFFF"/>
                </a:solidFill>
              </a:defRPr>
            </a:pPr>
            <a:endParaRPr/>
          </a:p>
        </p:txBody>
      </p:sp>
      <p:sp>
        <p:nvSpPr>
          <p:cNvPr id="404" name="Thomas F. Duchaine, PhD…"/>
          <p:cNvSpPr txBox="1"/>
          <p:nvPr/>
        </p:nvSpPr>
        <p:spPr>
          <a:xfrm>
            <a:off x="6107887" y="2924012"/>
            <a:ext cx="5732746" cy="1666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defRPr b="1">
                <a:latin typeface="McGill Sans Medium"/>
                <a:ea typeface="McGill Sans Medium"/>
                <a:cs typeface="McGill Sans Medium"/>
                <a:sym typeface="McGill Sans Medium"/>
              </a:defRPr>
            </a:pPr>
            <a:r>
              <a:rPr sz="3000" i="1"/>
              <a:t>Thomas F. Duchaine, PhD</a:t>
            </a:r>
            <a:br/>
            <a:endParaRPr/>
          </a:p>
          <a:p>
            <a:pPr algn="ctr">
              <a:defRPr>
                <a:latin typeface="McGill Sans Medium"/>
                <a:ea typeface="McGill Sans Medium"/>
                <a:cs typeface="McGill Sans Medium"/>
                <a:sym typeface="McGill Sans Medium"/>
              </a:defRPr>
            </a:pPr>
            <a:r>
              <a:t>Professor and Chair, Department of Biochemistry</a:t>
            </a:r>
          </a:p>
          <a:p>
            <a:pPr algn="ctr">
              <a:defRPr>
                <a:latin typeface="McGill Sans Medium"/>
                <a:ea typeface="McGill Sans Medium"/>
                <a:cs typeface="McGill Sans Medium"/>
                <a:sym typeface="McGill Sans Medium"/>
              </a:defRPr>
            </a:pPr>
            <a:r>
              <a:t>Professor, Rosalind &amp; Morris Goodman Cancer Institute</a:t>
            </a:r>
          </a:p>
          <a:p>
            <a:pPr algn="ctr">
              <a:defRPr>
                <a:latin typeface="McGill Sans Medium"/>
                <a:ea typeface="McGill Sans Medium"/>
                <a:cs typeface="McGill Sans Medium"/>
                <a:sym typeface="McGill Sans Medium"/>
              </a:defRPr>
            </a:pPr>
            <a:r>
              <a:t>Director, McGill Centre for RNA Sciences</a:t>
            </a:r>
          </a:p>
        </p:txBody>
      </p:sp>
      <p:sp>
        <p:nvSpPr>
          <p:cNvPr id="405" name="Line"/>
          <p:cNvSpPr/>
          <p:nvPr/>
        </p:nvSpPr>
        <p:spPr>
          <a:xfrm flipV="1">
            <a:off x="2715702" y="5636318"/>
            <a:ext cx="1" cy="471232"/>
          </a:xfrm>
          <a:prstGeom prst="line">
            <a:avLst/>
          </a:prstGeom>
          <a:ln w="12700">
            <a:solidFill>
              <a:srgbClr val="000000"/>
            </a:solidFill>
            <a:miter/>
          </a:ln>
        </p:spPr>
        <p:txBody>
          <a:bodyPr lIns="45719" rIns="45719"/>
          <a:lstStyle/>
          <a:p>
            <a:endParaRPr/>
          </a:p>
        </p:txBody>
      </p:sp>
      <p:sp>
        <p:nvSpPr>
          <p:cNvPr id="406" name="Centre for RNA Sciences"/>
          <p:cNvSpPr txBox="1"/>
          <p:nvPr/>
        </p:nvSpPr>
        <p:spPr>
          <a:xfrm>
            <a:off x="2873611" y="5696603"/>
            <a:ext cx="2645307"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defRPr>
                <a:latin typeface="McGill Sans Medium"/>
                <a:ea typeface="McGill Sans Medium"/>
                <a:cs typeface="McGill Sans Medium"/>
                <a:sym typeface="McGill Sans Medium"/>
              </a:defRPr>
            </a:lvl1pPr>
          </a:lstStyle>
          <a:p>
            <a:r>
              <a:t>Centre for RNA Sciences</a:t>
            </a:r>
          </a:p>
        </p:txBody>
      </p:sp>
      <p:pic>
        <p:nvPicPr>
          <p:cNvPr id="407" name="Google Shape;57;p13" descr="Google Shape;57;p13"/>
          <p:cNvPicPr>
            <a:picLocks noChangeAspect="1"/>
          </p:cNvPicPr>
          <p:nvPr/>
        </p:nvPicPr>
        <p:blipFill>
          <a:blip r:embed="rId3"/>
          <a:srcRect b="21474"/>
          <a:stretch>
            <a:fillRect/>
          </a:stretch>
        </p:blipFill>
        <p:spPr>
          <a:xfrm>
            <a:off x="10067974" y="5533857"/>
            <a:ext cx="2124102" cy="1293777"/>
          </a:xfrm>
          <a:prstGeom prst="rect">
            <a:avLst/>
          </a:prstGeom>
          <a:ln w="12700">
            <a:miter lim="400000"/>
          </a:ln>
        </p:spPr>
      </p:pic>
      <p:pic>
        <p:nvPicPr>
          <p:cNvPr id="408" name="image001.png" descr="image001.png"/>
          <p:cNvPicPr>
            <a:picLocks noChangeAspect="1"/>
          </p:cNvPicPr>
          <p:nvPr/>
        </p:nvPicPr>
        <p:blipFill>
          <a:blip r:embed="rId4"/>
          <a:stretch>
            <a:fillRect/>
          </a:stretch>
        </p:blipFill>
        <p:spPr>
          <a:xfrm>
            <a:off x="6337119" y="5695237"/>
            <a:ext cx="3808778" cy="861463"/>
          </a:xfrm>
          <a:prstGeom prst="rect">
            <a:avLst/>
          </a:prstGeom>
          <a:ln w="12700">
            <a:miter lim="400000"/>
          </a:ln>
        </p:spPr>
      </p:pic>
      <p:pic>
        <p:nvPicPr>
          <p:cNvPr id="409" name="Image 5" descr="Image 5"/>
          <p:cNvPicPr>
            <a:picLocks noChangeAspect="1"/>
          </p:cNvPicPr>
          <p:nvPr/>
        </p:nvPicPr>
        <p:blipFill>
          <a:blip r:embed="rId5"/>
          <a:stretch>
            <a:fillRect/>
          </a:stretch>
        </p:blipFill>
        <p:spPr>
          <a:xfrm>
            <a:off x="10244932" y="4552229"/>
            <a:ext cx="1512543" cy="1017688"/>
          </a:xfrm>
          <a:prstGeom prst="rect">
            <a:avLst/>
          </a:prstGeom>
          <a:ln w="12700">
            <a:miter lim="400000"/>
          </a:ln>
        </p:spPr>
      </p:pic>
      <p:pic>
        <p:nvPicPr>
          <p:cNvPr id="410" name="pasted-movie.png" descr="pasted-movie.png"/>
          <p:cNvPicPr>
            <a:picLocks noChangeAspect="1"/>
          </p:cNvPicPr>
          <p:nvPr/>
        </p:nvPicPr>
        <p:blipFill>
          <a:blip r:embed="rId6"/>
          <a:stretch>
            <a:fillRect/>
          </a:stretch>
        </p:blipFill>
        <p:spPr>
          <a:xfrm>
            <a:off x="38100" y="20718"/>
            <a:ext cx="2184400" cy="1092201"/>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2" name="Google Shape;83;p16" descr="Google Shape;83;p16"/>
          <p:cNvPicPr>
            <a:picLocks noChangeAspect="1"/>
          </p:cNvPicPr>
          <p:nvPr/>
        </p:nvPicPr>
        <p:blipFill>
          <a:blip r:embed="rId2"/>
          <a:stretch>
            <a:fillRect/>
          </a:stretch>
        </p:blipFill>
        <p:spPr>
          <a:xfrm>
            <a:off x="199984" y="990168"/>
            <a:ext cx="2960800" cy="2768803"/>
          </a:xfrm>
          <a:prstGeom prst="rect">
            <a:avLst/>
          </a:prstGeom>
          <a:ln w="12700">
            <a:miter lim="400000"/>
          </a:ln>
        </p:spPr>
      </p:pic>
      <p:sp>
        <p:nvSpPr>
          <p:cNvPr id="873" name="Google Shape;84;p16"/>
          <p:cNvSpPr txBox="1"/>
          <p:nvPr/>
        </p:nvSpPr>
        <p:spPr>
          <a:xfrm>
            <a:off x="448554" y="3871545"/>
            <a:ext cx="2463660" cy="4657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1899" tIns="121899" rIns="121899" bIns="121899">
            <a:spAutoFit/>
          </a:bodyPr>
          <a:lstStyle>
            <a:lvl1pPr algn="ctr" defTabSz="1219200">
              <a:defRPr sz="1600" i="1">
                <a:solidFill>
                  <a:srgbClr val="595959"/>
                </a:solidFill>
                <a:latin typeface="Arial"/>
                <a:ea typeface="Arial"/>
                <a:cs typeface="Arial"/>
                <a:sym typeface="Arial"/>
              </a:defRPr>
            </a:lvl1pPr>
          </a:lstStyle>
          <a:p>
            <a:r>
              <a:t>Prof. Pieter Cullis, UBC</a:t>
            </a:r>
          </a:p>
        </p:txBody>
      </p:sp>
      <p:grpSp>
        <p:nvGrpSpPr>
          <p:cNvPr id="876" name="Group"/>
          <p:cNvGrpSpPr/>
          <p:nvPr/>
        </p:nvGrpSpPr>
        <p:grpSpPr>
          <a:xfrm>
            <a:off x="6850018" y="923713"/>
            <a:ext cx="4688801" cy="3437940"/>
            <a:chOff x="0" y="0"/>
            <a:chExt cx="4688800" cy="3437938"/>
          </a:xfrm>
        </p:grpSpPr>
        <p:pic>
          <p:nvPicPr>
            <p:cNvPr id="874" name="pasted-movie.png" descr="pasted-movie.png"/>
            <p:cNvPicPr>
              <a:picLocks noChangeAspect="1"/>
            </p:cNvPicPr>
            <p:nvPr/>
          </p:nvPicPr>
          <p:blipFill>
            <a:blip r:embed="rId3"/>
            <a:stretch>
              <a:fillRect/>
            </a:stretch>
          </p:blipFill>
          <p:spPr>
            <a:xfrm>
              <a:off x="11399" y="876336"/>
              <a:ext cx="4677402" cy="2561603"/>
            </a:xfrm>
            <a:prstGeom prst="rect">
              <a:avLst/>
            </a:prstGeom>
            <a:ln w="12700" cap="flat">
              <a:noFill/>
              <a:miter lim="400000"/>
            </a:ln>
            <a:effectLst/>
          </p:spPr>
        </p:pic>
        <p:pic>
          <p:nvPicPr>
            <p:cNvPr id="875" name="pasted-movie.png" descr="pasted-movie.png"/>
            <p:cNvPicPr>
              <a:picLocks noChangeAspect="1"/>
            </p:cNvPicPr>
            <p:nvPr/>
          </p:nvPicPr>
          <p:blipFill>
            <a:blip r:embed="rId4"/>
            <a:stretch>
              <a:fillRect/>
            </a:stretch>
          </p:blipFill>
          <p:spPr>
            <a:xfrm>
              <a:off x="0" y="0"/>
              <a:ext cx="3823438" cy="1014144"/>
            </a:xfrm>
            <a:prstGeom prst="rect">
              <a:avLst/>
            </a:prstGeom>
            <a:ln w="12700" cap="flat">
              <a:noFill/>
              <a:miter lim="400000"/>
            </a:ln>
            <a:effectLst/>
          </p:spPr>
        </p:pic>
      </p:grpSp>
      <p:sp>
        <p:nvSpPr>
          <p:cNvPr id="877" name="Google Shape;62;p14"/>
          <p:cNvSpPr txBox="1"/>
          <p:nvPr/>
        </p:nvSpPr>
        <p:spPr>
          <a:xfrm>
            <a:off x="415599" y="-171833"/>
            <a:ext cx="11360802" cy="1209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1899" tIns="121899" rIns="121899" bIns="121899">
            <a:spAutoFit/>
          </a:bodyPr>
          <a:lstStyle/>
          <a:p>
            <a:pPr algn="ctr" defTabSz="1219200">
              <a:defRPr sz="3200">
                <a:latin typeface="McGill Sans"/>
                <a:ea typeface="McGill Sans"/>
                <a:cs typeface="McGill Sans"/>
                <a:sym typeface="McGill Sans"/>
              </a:defRPr>
            </a:pPr>
            <a:r>
              <a:t>U. British Columbia &amp; Prof. Pieter Cullis:</a:t>
            </a:r>
          </a:p>
          <a:p>
            <a:pPr algn="ctr" defTabSz="1219200">
              <a:defRPr sz="3200">
                <a:latin typeface="McGill Sans"/>
                <a:ea typeface="McGill Sans"/>
                <a:cs typeface="McGill Sans"/>
                <a:sym typeface="McGill Sans"/>
              </a:defRPr>
            </a:pPr>
            <a:r>
              <a:t> Delivering Lipid Nanoparticles and more…</a:t>
            </a:r>
          </a:p>
        </p:txBody>
      </p:sp>
      <p:grpSp>
        <p:nvGrpSpPr>
          <p:cNvPr id="881" name="Group"/>
          <p:cNvGrpSpPr/>
          <p:nvPr/>
        </p:nvGrpSpPr>
        <p:grpSpPr>
          <a:xfrm>
            <a:off x="232618" y="4333682"/>
            <a:ext cx="11907700" cy="2450884"/>
            <a:chOff x="0" y="0"/>
            <a:chExt cx="11907698" cy="2450882"/>
          </a:xfrm>
        </p:grpSpPr>
        <p:pic>
          <p:nvPicPr>
            <p:cNvPr id="878" name="pasted-movie.png" descr="pasted-movie.png"/>
            <p:cNvPicPr>
              <a:picLocks noChangeAspect="1"/>
            </p:cNvPicPr>
            <p:nvPr/>
          </p:nvPicPr>
          <p:blipFill>
            <a:blip r:embed="rId5"/>
            <a:stretch>
              <a:fillRect/>
            </a:stretch>
          </p:blipFill>
          <p:spPr>
            <a:xfrm>
              <a:off x="4687073" y="0"/>
              <a:ext cx="6578783" cy="1639158"/>
            </a:xfrm>
            <a:prstGeom prst="rect">
              <a:avLst/>
            </a:prstGeom>
            <a:ln w="12700" cap="flat">
              <a:noFill/>
              <a:miter lim="400000"/>
            </a:ln>
            <a:effectLst/>
          </p:spPr>
        </p:pic>
        <p:sp>
          <p:nvSpPr>
            <p:cNvPr id="879" name="NanoVation, a platform company that is developing innovative technologies to overcome the barriers of nucleic avid delivery, announced a US$600 million multi-year partnership with the Danish multinational firm to advance the development of novel genetic "/>
            <p:cNvSpPr txBox="1"/>
            <p:nvPr/>
          </p:nvSpPr>
          <p:spPr>
            <a:xfrm>
              <a:off x="0" y="1635542"/>
              <a:ext cx="11907699" cy="8153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t">
              <a:spAutoFit/>
            </a:bodyPr>
            <a:lstStyle>
              <a:lvl1pPr defTabSz="457200">
                <a:spcBef>
                  <a:spcPts val="2400"/>
                </a:spcBef>
                <a:defRPr sz="1600" i="1">
                  <a:solidFill>
                    <a:srgbClr val="212529"/>
                  </a:solidFill>
                  <a:latin typeface="+mn-lt"/>
                  <a:ea typeface="+mn-ea"/>
                  <a:cs typeface="+mn-cs"/>
                  <a:sym typeface="Helvetica"/>
                </a:defRPr>
              </a:lvl1pPr>
            </a:lstStyle>
            <a:p>
              <a:r>
                <a:t>NanoVation, a platform company that is developing innovative technologies to overcome the barriers of nucleic avid delivery, announced a US$600 million multi-year partnership with the Danish multinational firm to advance the development of novel genetic medicines targeting cardiometabolic and rare diseases.</a:t>
              </a:r>
            </a:p>
          </p:txBody>
        </p:sp>
        <p:pic>
          <p:nvPicPr>
            <p:cNvPr id="880" name="pasted-movie.png" descr="pasted-movie.png"/>
            <p:cNvPicPr>
              <a:picLocks noChangeAspect="1"/>
            </p:cNvPicPr>
            <p:nvPr/>
          </p:nvPicPr>
          <p:blipFill>
            <a:blip r:embed="rId6"/>
            <a:stretch>
              <a:fillRect/>
            </a:stretch>
          </p:blipFill>
          <p:spPr>
            <a:xfrm>
              <a:off x="111117" y="301092"/>
              <a:ext cx="4324652" cy="1036974"/>
            </a:xfrm>
            <a:prstGeom prst="rect">
              <a:avLst/>
            </a:prstGeom>
            <a:ln w="12700" cap="flat">
              <a:noFill/>
              <a:miter lim="400000"/>
            </a:ln>
            <a:effectLst/>
          </p:spPr>
        </p:pic>
      </p:grpSp>
      <p:pic>
        <p:nvPicPr>
          <p:cNvPr id="882" name="Picture 7" descr="Picture 7"/>
          <p:cNvPicPr>
            <a:picLocks noChangeAspect="1"/>
          </p:cNvPicPr>
          <p:nvPr/>
        </p:nvPicPr>
        <p:blipFill>
          <a:blip r:embed="rId7"/>
          <a:srcRect l="49563" b="20943"/>
          <a:stretch>
            <a:fillRect/>
          </a:stretch>
        </p:blipFill>
        <p:spPr>
          <a:xfrm>
            <a:off x="3622489" y="990071"/>
            <a:ext cx="2765868" cy="2960922"/>
          </a:xfrm>
          <a:prstGeom prst="rect">
            <a:avLst/>
          </a:prstGeom>
          <a:ln w="12700">
            <a:miter lim="400000"/>
          </a:ln>
        </p:spPr>
      </p:pic>
      <p:pic>
        <p:nvPicPr>
          <p:cNvPr id="883" name="Picture 2" descr="Picture 2"/>
          <p:cNvPicPr>
            <a:picLocks noChangeAspect="1"/>
          </p:cNvPicPr>
          <p:nvPr/>
        </p:nvPicPr>
        <p:blipFill>
          <a:blip r:embed="rId8"/>
          <a:stretch>
            <a:fillRect/>
          </a:stretch>
        </p:blipFill>
        <p:spPr>
          <a:xfrm>
            <a:off x="211384" y="894170"/>
            <a:ext cx="2960799" cy="296079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 xmlns:m="http://schemas.openxmlformats.org/officeDocument/2006/math" xmlns:a14="http://schemas.microsoft.com/office/drawing/2010/main">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876"/>
                                        </p:tgtEl>
                                        <p:attrNameLst>
                                          <p:attrName>style.visibility</p:attrName>
                                        </p:attrNameLst>
                                      </p:cBhvr>
                                      <p:to>
                                        <p:strVal val="visible"/>
                                      </p:to>
                                    </p:set>
                                    <p:animEffect transition="in" filter="fade">
                                      <p:cBhvr>
                                        <p:cTn id="7" dur="1000"/>
                                        <p:tgtEl>
                                          <p:spTgt spid="8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0" nodeType="clickEffect">
                                  <p:stCondLst>
                                    <p:cond delay="0"/>
                                  </p:stCondLst>
                                  <p:iterate>
                                    <p:tmAbs val="0"/>
                                  </p:iterate>
                                  <p:childTnLst>
                                    <p:set>
                                      <p:cBhvr>
                                        <p:cTn id="11" fill="hold"/>
                                        <p:tgtEl>
                                          <p:spTgt spid="881"/>
                                        </p:tgtEl>
                                        <p:attrNameLst>
                                          <p:attrName>style.visibility</p:attrName>
                                        </p:attrNameLst>
                                      </p:cBhvr>
                                      <p:to>
                                        <p:strVal val="visible"/>
                                      </p:to>
                                    </p:set>
                                    <p:animEffect transition="in" filter="fade">
                                      <p:cBhvr>
                                        <p:cTn id="12" dur="1000"/>
                                        <p:tgtEl>
                                          <p:spTgt spid="8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6" grpId="0" animBg="1" advAuto="0"/>
      <p:bldP spid="881"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 name="Content Placeholder 4"/>
          <p:cNvSpPr txBox="1"/>
          <p:nvPr/>
        </p:nvSpPr>
        <p:spPr>
          <a:xfrm>
            <a:off x="442178" y="1280363"/>
            <a:ext cx="1564745" cy="5480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spcBef>
                <a:spcPts val="2000"/>
              </a:spcBef>
              <a:defRPr sz="3200" b="1">
                <a:solidFill>
                  <a:srgbClr val="80BAFF"/>
                </a:solidFill>
                <a:latin typeface="Arial"/>
                <a:ea typeface="Arial"/>
                <a:cs typeface="Arial"/>
                <a:sym typeface="Arial"/>
              </a:defRPr>
            </a:lvl1pPr>
          </a:lstStyle>
          <a:p>
            <a:r>
              <a:t>GOAL</a:t>
            </a:r>
          </a:p>
        </p:txBody>
      </p:sp>
      <p:sp>
        <p:nvSpPr>
          <p:cNvPr id="886" name="Content Placeholder 4"/>
          <p:cNvSpPr txBox="1"/>
          <p:nvPr/>
        </p:nvSpPr>
        <p:spPr>
          <a:xfrm>
            <a:off x="2200131" y="1137161"/>
            <a:ext cx="9261256" cy="7926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spcBef>
                <a:spcPts val="600"/>
              </a:spcBef>
              <a:defRPr sz="2400" b="1">
                <a:solidFill>
                  <a:srgbClr val="FFFFFF"/>
                </a:solidFill>
                <a:latin typeface="Arial"/>
                <a:ea typeface="Arial"/>
                <a:cs typeface="Arial"/>
                <a:sym typeface="Arial"/>
              </a:defRPr>
            </a:lvl1pPr>
          </a:lstStyle>
          <a:p>
            <a:r>
              <a:t>Establish domestic capacity for a 100-day response to a pandemic pathogen with next-generation RNA LNP technology</a:t>
            </a:r>
          </a:p>
        </p:txBody>
      </p:sp>
      <p:grpSp>
        <p:nvGrpSpPr>
          <p:cNvPr id="889" name="Group 44"/>
          <p:cNvGrpSpPr/>
          <p:nvPr/>
        </p:nvGrpSpPr>
        <p:grpSpPr>
          <a:xfrm>
            <a:off x="4140175" y="2353530"/>
            <a:ext cx="7530345" cy="769998"/>
            <a:chOff x="0" y="0"/>
            <a:chExt cx="7530343" cy="769997"/>
          </a:xfrm>
        </p:grpSpPr>
        <p:sp>
          <p:nvSpPr>
            <p:cNvPr id="887" name="Content Placeholder 4"/>
            <p:cNvSpPr txBox="1"/>
            <p:nvPr/>
          </p:nvSpPr>
          <p:spPr>
            <a:xfrm>
              <a:off x="567883" y="26199"/>
              <a:ext cx="6962461" cy="66733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spcBef>
                  <a:spcPts val="600"/>
                </a:spcBef>
                <a:defRPr sz="2000">
                  <a:solidFill>
                    <a:srgbClr val="FFFFFF"/>
                  </a:solidFill>
                  <a:latin typeface="Arial"/>
                  <a:ea typeface="Arial"/>
                  <a:cs typeface="Arial"/>
                  <a:sym typeface="Arial"/>
                </a:defRPr>
              </a:lvl1pPr>
            </a:lstStyle>
            <a:p>
              <a:r>
                <a:t>Develop high-performing, fit-for-purpose RNA LNP vaccines with improved efficacy for at-risk populations</a:t>
              </a:r>
            </a:p>
          </p:txBody>
        </p:sp>
        <p:sp>
          <p:nvSpPr>
            <p:cNvPr id="888" name="Content Placeholder 4"/>
            <p:cNvSpPr txBox="1"/>
            <p:nvPr/>
          </p:nvSpPr>
          <p:spPr>
            <a:xfrm>
              <a:off x="0" y="-1"/>
              <a:ext cx="538461" cy="76999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spcBef>
                  <a:spcPts val="2000"/>
                </a:spcBef>
                <a:defRPr sz="4800" b="1">
                  <a:solidFill>
                    <a:srgbClr val="FFFFFF"/>
                  </a:solidFill>
                  <a:latin typeface="Arial"/>
                  <a:ea typeface="Arial"/>
                  <a:cs typeface="Arial"/>
                  <a:sym typeface="Arial"/>
                </a:defRPr>
              </a:lvl1pPr>
            </a:lstStyle>
            <a:p>
              <a:r>
                <a:t>1</a:t>
              </a:r>
            </a:p>
          </p:txBody>
        </p:sp>
      </p:grpSp>
      <p:grpSp>
        <p:nvGrpSpPr>
          <p:cNvPr id="892" name="Group 45"/>
          <p:cNvGrpSpPr/>
          <p:nvPr/>
        </p:nvGrpSpPr>
        <p:grpSpPr>
          <a:xfrm>
            <a:off x="4747874" y="3787614"/>
            <a:ext cx="6743274" cy="769998"/>
            <a:chOff x="0" y="0"/>
            <a:chExt cx="6743272" cy="769997"/>
          </a:xfrm>
        </p:grpSpPr>
        <p:sp>
          <p:nvSpPr>
            <p:cNvPr id="890" name="Content Placeholder 4"/>
            <p:cNvSpPr txBox="1"/>
            <p:nvPr/>
          </p:nvSpPr>
          <p:spPr>
            <a:xfrm>
              <a:off x="580819" y="77748"/>
              <a:ext cx="6162454" cy="6673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spcBef>
                  <a:spcPts val="600"/>
                </a:spcBef>
                <a:defRPr sz="2000">
                  <a:solidFill>
                    <a:srgbClr val="FFFFFF"/>
                  </a:solidFill>
                  <a:latin typeface="Arial"/>
                  <a:ea typeface="Arial"/>
                  <a:cs typeface="Arial"/>
                  <a:sym typeface="Arial"/>
                </a:defRPr>
              </a:lvl1pPr>
            </a:lstStyle>
            <a:p>
              <a:r>
                <a:t>Develop vaccine candidates against clinically relevant viral and bacterial pathogens </a:t>
              </a:r>
            </a:p>
          </p:txBody>
        </p:sp>
        <p:sp>
          <p:nvSpPr>
            <p:cNvPr id="891" name="Content Placeholder 4"/>
            <p:cNvSpPr txBox="1"/>
            <p:nvPr/>
          </p:nvSpPr>
          <p:spPr>
            <a:xfrm>
              <a:off x="0" y="-1"/>
              <a:ext cx="538461" cy="76999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spcBef>
                  <a:spcPts val="2000"/>
                </a:spcBef>
                <a:defRPr sz="4800" b="1">
                  <a:solidFill>
                    <a:srgbClr val="FFFFFF"/>
                  </a:solidFill>
                  <a:latin typeface="Arial"/>
                  <a:ea typeface="Arial"/>
                  <a:cs typeface="Arial"/>
                  <a:sym typeface="Arial"/>
                </a:defRPr>
              </a:lvl1pPr>
            </a:lstStyle>
            <a:p>
              <a:r>
                <a:t>2</a:t>
              </a:r>
            </a:p>
          </p:txBody>
        </p:sp>
      </p:grpSp>
      <p:grpSp>
        <p:nvGrpSpPr>
          <p:cNvPr id="895" name="Group 46"/>
          <p:cNvGrpSpPr/>
          <p:nvPr/>
        </p:nvGrpSpPr>
        <p:grpSpPr>
          <a:xfrm>
            <a:off x="4140174" y="5221203"/>
            <a:ext cx="7530344" cy="769998"/>
            <a:chOff x="0" y="0"/>
            <a:chExt cx="7530342" cy="769997"/>
          </a:xfrm>
        </p:grpSpPr>
        <p:sp>
          <p:nvSpPr>
            <p:cNvPr id="893" name="Content Placeholder 4"/>
            <p:cNvSpPr txBox="1"/>
            <p:nvPr/>
          </p:nvSpPr>
          <p:spPr>
            <a:xfrm>
              <a:off x="0" y="-1"/>
              <a:ext cx="538461" cy="76999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spcBef>
                  <a:spcPts val="2000"/>
                </a:spcBef>
                <a:defRPr sz="4800" b="1">
                  <a:solidFill>
                    <a:srgbClr val="FFFFFF"/>
                  </a:solidFill>
                  <a:latin typeface="Arial"/>
                  <a:ea typeface="Arial"/>
                  <a:cs typeface="Arial"/>
                  <a:sym typeface="Arial"/>
                </a:defRPr>
              </a:lvl1pPr>
            </a:lstStyle>
            <a:p>
              <a:r>
                <a:t>3</a:t>
              </a:r>
            </a:p>
          </p:txBody>
        </p:sp>
        <p:sp>
          <p:nvSpPr>
            <p:cNvPr id="894" name="Content Placeholder 4"/>
            <p:cNvSpPr txBox="1"/>
            <p:nvPr/>
          </p:nvSpPr>
          <p:spPr>
            <a:xfrm>
              <a:off x="584710" y="51333"/>
              <a:ext cx="6945633" cy="6673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p>
              <a:pPr>
                <a:spcBef>
                  <a:spcPts val="600"/>
                </a:spcBef>
                <a:defRPr sz="2000">
                  <a:solidFill>
                    <a:srgbClr val="FFFFFF"/>
                  </a:solidFill>
                  <a:latin typeface="Arial"/>
                  <a:ea typeface="Arial"/>
                  <a:cs typeface="Arial"/>
                  <a:sym typeface="Arial"/>
                </a:defRPr>
              </a:pPr>
              <a:r>
                <a:t>Biomanufacture a lead candidate vaccine and</a:t>
              </a:r>
              <a:br/>
              <a:r>
                <a:t>test it in an NHP challenge model</a:t>
              </a:r>
            </a:p>
          </p:txBody>
        </p:sp>
      </p:grpSp>
      <p:sp>
        <p:nvSpPr>
          <p:cNvPr id="896" name="Content Placeholder 4"/>
          <p:cNvSpPr txBox="1"/>
          <p:nvPr/>
        </p:nvSpPr>
        <p:spPr>
          <a:xfrm>
            <a:off x="442177" y="3908347"/>
            <a:ext cx="2559747" cy="5480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spcBef>
                <a:spcPts val="2000"/>
              </a:spcBef>
              <a:defRPr sz="3200" b="1">
                <a:solidFill>
                  <a:srgbClr val="80BAFF"/>
                </a:solidFill>
                <a:latin typeface="Arial"/>
                <a:ea typeface="Arial"/>
                <a:cs typeface="Arial"/>
                <a:sym typeface="Arial"/>
              </a:defRPr>
            </a:lvl1pPr>
          </a:lstStyle>
          <a:p>
            <a:r>
              <a:t>STRATEGY</a:t>
            </a:r>
          </a:p>
        </p:txBody>
      </p:sp>
      <p:grpSp>
        <p:nvGrpSpPr>
          <p:cNvPr id="908" name="Group 26"/>
          <p:cNvGrpSpPr/>
          <p:nvPr/>
        </p:nvGrpSpPr>
        <p:grpSpPr>
          <a:xfrm>
            <a:off x="1125003" y="2164645"/>
            <a:ext cx="3641186" cy="4217030"/>
            <a:chOff x="0" y="0"/>
            <a:chExt cx="3641185" cy="4217029"/>
          </a:xfrm>
        </p:grpSpPr>
        <p:grpSp>
          <p:nvGrpSpPr>
            <p:cNvPr id="903" name="Group 57"/>
            <p:cNvGrpSpPr/>
            <p:nvPr/>
          </p:nvGrpSpPr>
          <p:grpSpPr>
            <a:xfrm>
              <a:off x="-1" y="-1"/>
              <a:ext cx="3641187" cy="4217030"/>
              <a:chOff x="0" y="0"/>
              <a:chExt cx="3641185" cy="4217029"/>
            </a:xfrm>
          </p:grpSpPr>
          <p:sp>
            <p:nvSpPr>
              <p:cNvPr id="897" name="Arc 51"/>
              <p:cNvSpPr/>
              <p:nvPr/>
            </p:nvSpPr>
            <p:spPr>
              <a:xfrm rot="1625993">
                <a:off x="691975" y="317505"/>
                <a:ext cx="2257236" cy="35820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6094"/>
                      <a:pt x="21600" y="13611"/>
                    </a:cubicBezTo>
                    <a:cubicBezTo>
                      <a:pt x="21600" y="16481"/>
                      <a:pt x="20161" y="19277"/>
                      <a:pt x="17489" y="21600"/>
                    </a:cubicBezTo>
                  </a:path>
                </a:pathLst>
              </a:custGeom>
              <a:noFill/>
              <a:ln w="57150" cap="rnd">
                <a:solidFill>
                  <a:srgbClr val="80BAFF"/>
                </a:solidFill>
                <a:prstDash val="solid"/>
                <a:miter lim="800000"/>
              </a:ln>
              <a:effectLst/>
            </p:spPr>
            <p:txBody>
              <a:bodyPr wrap="square" lIns="45719" tIns="45719" rIns="45719" bIns="45719" numCol="1" anchor="ctr">
                <a:noAutofit/>
              </a:bodyPr>
              <a:lstStyle/>
              <a:p>
                <a:pPr algn="ctr">
                  <a:defRPr>
                    <a:solidFill>
                      <a:srgbClr val="0C2344"/>
                    </a:solidFill>
                    <a:latin typeface="Arial"/>
                    <a:ea typeface="Arial"/>
                    <a:cs typeface="Arial"/>
                    <a:sym typeface="Arial"/>
                  </a:defRPr>
                </a:pPr>
                <a:endParaRPr/>
              </a:p>
            </p:txBody>
          </p:sp>
          <p:grpSp>
            <p:nvGrpSpPr>
              <p:cNvPr id="902" name="Group 56"/>
              <p:cNvGrpSpPr/>
              <p:nvPr/>
            </p:nvGrpSpPr>
            <p:grpSpPr>
              <a:xfrm>
                <a:off x="1799966" y="129152"/>
                <a:ext cx="1477932" cy="3760539"/>
                <a:chOff x="0" y="0"/>
                <a:chExt cx="1477931" cy="3760538"/>
              </a:xfrm>
            </p:grpSpPr>
            <p:sp>
              <p:nvSpPr>
                <p:cNvPr id="898" name="Oval 53"/>
                <p:cNvSpPr/>
                <p:nvPr/>
              </p:nvSpPr>
              <p:spPr>
                <a:xfrm>
                  <a:off x="587974" y="1435290"/>
                  <a:ext cx="889958" cy="889957"/>
                </a:xfrm>
                <a:prstGeom prst="ellipse">
                  <a:avLst/>
                </a:prstGeom>
                <a:solidFill>
                  <a:srgbClr val="FFFFFF"/>
                </a:solidFill>
                <a:ln w="57150" cap="flat">
                  <a:solidFill>
                    <a:srgbClr val="80BAFF"/>
                  </a:solidFill>
                  <a:prstDash val="solid"/>
                  <a:miter lim="800000"/>
                </a:ln>
                <a:effectLst/>
              </p:spPr>
              <p:txBody>
                <a:bodyPr wrap="square" lIns="45719" tIns="45719" rIns="45719" bIns="45719" numCol="1" anchor="ctr">
                  <a:noAutofit/>
                </a:bodyPr>
                <a:lstStyle/>
                <a:p>
                  <a:pPr algn="ctr">
                    <a:defRPr>
                      <a:solidFill>
                        <a:srgbClr val="FFFFFF"/>
                      </a:solidFill>
                      <a:latin typeface="Arial"/>
                      <a:ea typeface="Arial"/>
                      <a:cs typeface="Arial"/>
                      <a:sym typeface="Arial"/>
                    </a:defRPr>
                  </a:pPr>
                  <a:endParaRPr/>
                </a:p>
              </p:txBody>
            </p:sp>
            <p:grpSp>
              <p:nvGrpSpPr>
                <p:cNvPr id="901" name="Group 55"/>
                <p:cNvGrpSpPr/>
                <p:nvPr/>
              </p:nvGrpSpPr>
              <p:grpSpPr>
                <a:xfrm>
                  <a:off x="-1" y="-1"/>
                  <a:ext cx="889958" cy="3760540"/>
                  <a:chOff x="0" y="0"/>
                  <a:chExt cx="889956" cy="3760538"/>
                </a:xfrm>
              </p:grpSpPr>
              <p:sp>
                <p:nvSpPr>
                  <p:cNvPr id="899" name="Oval 52"/>
                  <p:cNvSpPr/>
                  <p:nvPr/>
                </p:nvSpPr>
                <p:spPr>
                  <a:xfrm>
                    <a:off x="-1" y="-1"/>
                    <a:ext cx="889958" cy="889957"/>
                  </a:xfrm>
                  <a:prstGeom prst="ellipse">
                    <a:avLst/>
                  </a:prstGeom>
                  <a:solidFill>
                    <a:srgbClr val="FFFFFF"/>
                  </a:solidFill>
                  <a:ln w="57150" cap="flat">
                    <a:solidFill>
                      <a:srgbClr val="80BAFF"/>
                    </a:solidFill>
                    <a:prstDash val="solid"/>
                    <a:miter lim="800000"/>
                  </a:ln>
                  <a:effectLst/>
                </p:spPr>
                <p:txBody>
                  <a:bodyPr wrap="square" lIns="45719" tIns="45719" rIns="45719" bIns="45719" numCol="1" anchor="ctr">
                    <a:noAutofit/>
                  </a:bodyPr>
                  <a:lstStyle/>
                  <a:p>
                    <a:pPr algn="ctr">
                      <a:defRPr>
                        <a:solidFill>
                          <a:srgbClr val="FFFFFF"/>
                        </a:solidFill>
                        <a:latin typeface="Arial"/>
                        <a:ea typeface="Arial"/>
                        <a:cs typeface="Arial"/>
                        <a:sym typeface="Arial"/>
                      </a:defRPr>
                    </a:pPr>
                    <a:endParaRPr/>
                  </a:p>
                </p:txBody>
              </p:sp>
              <p:sp>
                <p:nvSpPr>
                  <p:cNvPr id="900" name="Oval 54"/>
                  <p:cNvSpPr/>
                  <p:nvPr/>
                </p:nvSpPr>
                <p:spPr>
                  <a:xfrm>
                    <a:off x="-1" y="2870581"/>
                    <a:ext cx="889958" cy="889957"/>
                  </a:xfrm>
                  <a:prstGeom prst="ellipse">
                    <a:avLst/>
                  </a:prstGeom>
                  <a:solidFill>
                    <a:srgbClr val="FFFFFF"/>
                  </a:solidFill>
                  <a:ln w="57150" cap="flat">
                    <a:solidFill>
                      <a:srgbClr val="80BAFF"/>
                    </a:solidFill>
                    <a:prstDash val="solid"/>
                    <a:miter lim="800000"/>
                  </a:ln>
                  <a:effectLst/>
                </p:spPr>
                <p:txBody>
                  <a:bodyPr wrap="square" lIns="45719" tIns="45719" rIns="45719" bIns="45719" numCol="1" anchor="ctr">
                    <a:noAutofit/>
                  </a:bodyPr>
                  <a:lstStyle/>
                  <a:p>
                    <a:pPr algn="ctr">
                      <a:defRPr>
                        <a:solidFill>
                          <a:srgbClr val="FFFFFF"/>
                        </a:solidFill>
                        <a:latin typeface="Arial"/>
                        <a:ea typeface="Arial"/>
                        <a:cs typeface="Arial"/>
                        <a:sym typeface="Arial"/>
                      </a:defRPr>
                    </a:pPr>
                    <a:endParaRPr/>
                  </a:p>
                </p:txBody>
              </p:sp>
            </p:grpSp>
          </p:grpSp>
        </p:grpSp>
        <p:pic>
          <p:nvPicPr>
            <p:cNvPr id="904" name="Picture 9" descr="Picture 9"/>
            <p:cNvPicPr>
              <a:picLocks noChangeAspect="1"/>
            </p:cNvPicPr>
            <p:nvPr/>
          </p:nvPicPr>
          <p:blipFill>
            <a:blip r:embed="rId2"/>
            <a:stretch>
              <a:fillRect/>
            </a:stretch>
          </p:blipFill>
          <p:spPr>
            <a:xfrm>
              <a:off x="1923848" y="253730"/>
              <a:ext cx="642194" cy="640801"/>
            </a:xfrm>
            <a:prstGeom prst="rect">
              <a:avLst/>
            </a:prstGeom>
            <a:ln w="12700" cap="flat">
              <a:noFill/>
              <a:miter lim="400000"/>
            </a:ln>
            <a:effectLst/>
          </p:spPr>
        </p:pic>
        <p:pic>
          <p:nvPicPr>
            <p:cNvPr id="905" name="Picture 16" descr="Picture 16"/>
            <p:cNvPicPr>
              <a:picLocks noChangeAspect="1"/>
            </p:cNvPicPr>
            <p:nvPr/>
          </p:nvPicPr>
          <p:blipFill>
            <a:blip r:embed="rId3"/>
            <a:stretch>
              <a:fillRect/>
            </a:stretch>
          </p:blipFill>
          <p:spPr>
            <a:xfrm rot="19468152">
              <a:off x="2454592" y="1722930"/>
              <a:ext cx="600952" cy="329034"/>
            </a:xfrm>
            <a:prstGeom prst="rect">
              <a:avLst/>
            </a:prstGeom>
            <a:ln w="12700" cap="flat">
              <a:noFill/>
              <a:miter lim="400000"/>
            </a:ln>
            <a:effectLst/>
          </p:spPr>
        </p:pic>
        <p:pic>
          <p:nvPicPr>
            <p:cNvPr id="906" name="Picture 18" descr="Picture 18"/>
            <p:cNvPicPr>
              <a:picLocks noChangeAspect="1"/>
            </p:cNvPicPr>
            <p:nvPr/>
          </p:nvPicPr>
          <p:blipFill>
            <a:blip r:embed="rId4"/>
            <a:stretch>
              <a:fillRect/>
            </a:stretch>
          </p:blipFill>
          <p:spPr>
            <a:xfrm rot="20905671">
              <a:off x="2778944" y="1974257"/>
              <a:ext cx="331936" cy="360001"/>
            </a:xfrm>
            <a:prstGeom prst="rect">
              <a:avLst/>
            </a:prstGeom>
            <a:ln w="12700" cap="flat">
              <a:noFill/>
              <a:miter lim="400000"/>
            </a:ln>
            <a:effectLst/>
          </p:spPr>
        </p:pic>
        <p:pic>
          <p:nvPicPr>
            <p:cNvPr id="907" name="Picture 23" descr="Picture 23"/>
            <p:cNvPicPr>
              <a:picLocks noChangeAspect="1"/>
            </p:cNvPicPr>
            <p:nvPr/>
          </p:nvPicPr>
          <p:blipFill>
            <a:blip r:embed="rId5"/>
            <a:stretch>
              <a:fillRect/>
            </a:stretch>
          </p:blipFill>
          <p:spPr>
            <a:xfrm>
              <a:off x="2052029" y="3189555"/>
              <a:ext cx="387693" cy="504001"/>
            </a:xfrm>
            <a:prstGeom prst="rect">
              <a:avLst/>
            </a:prstGeom>
            <a:ln w="12700" cap="flat">
              <a:noFill/>
              <a:miter lim="400000"/>
            </a:ln>
            <a:effectLst/>
          </p:spPr>
        </p:pic>
      </p:grpSp>
      <p:sp>
        <p:nvSpPr>
          <p:cNvPr id="909" name="TextBox 1"/>
          <p:cNvSpPr txBox="1"/>
          <p:nvPr/>
        </p:nvSpPr>
        <p:spPr>
          <a:xfrm>
            <a:off x="442178" y="32064"/>
            <a:ext cx="11704102" cy="10474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pPr algn="ctr">
              <a:lnSpc>
                <a:spcPct val="125000"/>
              </a:lnSpc>
              <a:defRPr sz="3000" b="1">
                <a:solidFill>
                  <a:srgbClr val="FFFFFF"/>
                </a:solidFill>
                <a:latin typeface="Arial"/>
                <a:ea typeface="Arial"/>
                <a:cs typeface="Arial"/>
                <a:sym typeface="Arial"/>
              </a:defRPr>
            </a:pPr>
            <a:r>
              <a:t>A</a:t>
            </a:r>
            <a:r>
              <a:rPr b="0">
                <a:solidFill>
                  <a:srgbClr val="80BAFF"/>
                </a:solidFill>
              </a:rPr>
              <a:t>dvanced LNP RNA </a:t>
            </a:r>
            <a:r>
              <a:t>V</a:t>
            </a:r>
            <a:r>
              <a:rPr b="0">
                <a:solidFill>
                  <a:srgbClr val="80BAFF"/>
                </a:solidFill>
              </a:rPr>
              <a:t>accines</a:t>
            </a:r>
            <a:r>
              <a:rPr b="0">
                <a:solidFill>
                  <a:srgbClr val="0074FB"/>
                </a:solidFill>
              </a:rPr>
              <a:t> </a:t>
            </a:r>
            <a:r>
              <a:t>E</a:t>
            </a:r>
            <a:r>
              <a:rPr b="0">
                <a:solidFill>
                  <a:srgbClr val="80BAFF"/>
                </a:solidFill>
              </a:rPr>
              <a:t>ngineered with </a:t>
            </a:r>
            <a:r>
              <a:t>N</a:t>
            </a:r>
            <a:r>
              <a:rPr b="0">
                <a:solidFill>
                  <a:srgbClr val="80BAFF"/>
                </a:solidFill>
              </a:rPr>
              <a:t>ext-</a:t>
            </a:r>
            <a:r>
              <a:t>G</a:t>
            </a:r>
            <a:r>
              <a:rPr b="0">
                <a:solidFill>
                  <a:srgbClr val="80BAFF"/>
                </a:solidFill>
              </a:rPr>
              <a:t>eneration Designs to </a:t>
            </a:r>
            <a:r>
              <a:t>E</a:t>
            </a:r>
            <a:r>
              <a:rPr b="0">
                <a:solidFill>
                  <a:srgbClr val="80BAFF"/>
                </a:solidFill>
              </a:rPr>
              <a:t>nhance Pandemic </a:t>
            </a:r>
            <a:r>
              <a:t>R</a:t>
            </a:r>
            <a:r>
              <a:rPr b="0">
                <a:solidFill>
                  <a:srgbClr val="80BAFF"/>
                </a:solidFill>
              </a:rPr>
              <a:t>eadiness</a:t>
            </a:r>
          </a:p>
        </p:txBody>
      </p:sp>
      <p:sp>
        <p:nvSpPr>
          <p:cNvPr id="910" name="Content Placeholder 4"/>
          <p:cNvSpPr txBox="1"/>
          <p:nvPr/>
        </p:nvSpPr>
        <p:spPr>
          <a:xfrm>
            <a:off x="69303" y="5190702"/>
            <a:ext cx="2559747" cy="3752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spcBef>
                <a:spcPts val="2000"/>
              </a:spcBef>
              <a:defRPr sz="2000" b="1">
                <a:solidFill>
                  <a:srgbClr val="80BAFF"/>
                </a:solidFill>
                <a:latin typeface="Arial"/>
                <a:ea typeface="Arial"/>
                <a:cs typeface="Arial"/>
                <a:sym typeface="Arial"/>
              </a:defRPr>
            </a:lvl1pPr>
          </a:lstStyle>
          <a:p>
            <a:r>
              <a:t>Co-Directors</a:t>
            </a:r>
          </a:p>
        </p:txBody>
      </p:sp>
      <p:pic>
        <p:nvPicPr>
          <p:cNvPr id="911" name="Picture 2" descr="Picture 2"/>
          <p:cNvPicPr>
            <a:picLocks noChangeAspect="1"/>
          </p:cNvPicPr>
          <p:nvPr/>
        </p:nvPicPr>
        <p:blipFill>
          <a:blip r:embed="rId6"/>
          <a:srcRect l="14293" t="11094" r="56265" b="31341"/>
          <a:stretch>
            <a:fillRect/>
          </a:stretch>
        </p:blipFill>
        <p:spPr>
          <a:xfrm>
            <a:off x="313659" y="5590813"/>
            <a:ext cx="910892" cy="860810"/>
          </a:xfrm>
          <a:prstGeom prst="rect">
            <a:avLst/>
          </a:prstGeom>
          <a:ln w="12700">
            <a:miter lim="400000"/>
          </a:ln>
        </p:spPr>
      </p:pic>
      <p:sp>
        <p:nvSpPr>
          <p:cNvPr id="912" name="Content Placeholder 4"/>
          <p:cNvSpPr txBox="1"/>
          <p:nvPr/>
        </p:nvSpPr>
        <p:spPr>
          <a:xfrm>
            <a:off x="114692" y="6533292"/>
            <a:ext cx="1308824" cy="2642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spcBef>
                <a:spcPts val="600"/>
              </a:spcBef>
              <a:defRPr sz="1200">
                <a:solidFill>
                  <a:srgbClr val="FFFFFF"/>
                </a:solidFill>
                <a:latin typeface="Arial"/>
                <a:ea typeface="Arial"/>
                <a:cs typeface="Arial"/>
                <a:sym typeface="Arial"/>
              </a:defRPr>
            </a:lvl1pPr>
          </a:lstStyle>
          <a:p>
            <a:r>
              <a:t>Dr. Pieter Cullis</a:t>
            </a:r>
          </a:p>
        </p:txBody>
      </p:sp>
      <p:sp>
        <p:nvSpPr>
          <p:cNvPr id="913" name="Content Placeholder 4"/>
          <p:cNvSpPr txBox="1"/>
          <p:nvPr/>
        </p:nvSpPr>
        <p:spPr>
          <a:xfrm>
            <a:off x="1394895" y="6528240"/>
            <a:ext cx="1308824" cy="2642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spcBef>
                <a:spcPts val="600"/>
              </a:spcBef>
              <a:defRPr sz="1200">
                <a:solidFill>
                  <a:srgbClr val="FFFFFF"/>
                </a:solidFill>
                <a:latin typeface="Arial"/>
                <a:ea typeface="Arial"/>
                <a:cs typeface="Arial"/>
                <a:sym typeface="Arial"/>
              </a:defRPr>
            </a:lvl1pPr>
          </a:lstStyle>
          <a:p>
            <a:r>
              <a:t>Dr. Anna Blakney</a:t>
            </a:r>
          </a:p>
        </p:txBody>
      </p:sp>
      <p:pic>
        <p:nvPicPr>
          <p:cNvPr id="914" name="Picture 4" descr="Picture 4"/>
          <p:cNvPicPr>
            <a:picLocks noChangeAspect="1"/>
          </p:cNvPicPr>
          <p:nvPr/>
        </p:nvPicPr>
        <p:blipFill>
          <a:blip r:embed="rId7"/>
          <a:srcRect t="14088" r="5660" b="25209"/>
          <a:stretch>
            <a:fillRect/>
          </a:stretch>
        </p:blipFill>
        <p:spPr>
          <a:xfrm>
            <a:off x="1629916" y="5611514"/>
            <a:ext cx="919822" cy="889957"/>
          </a:xfrm>
          <a:prstGeom prst="rect">
            <a:avLst/>
          </a:prstGeom>
          <a:ln w="12700">
            <a:miter lim="400000"/>
          </a:ln>
        </p:spPr>
      </p:pic>
      <p:pic>
        <p:nvPicPr>
          <p:cNvPr id="915" name="Picture 8" descr="Picture 8"/>
          <p:cNvPicPr>
            <a:picLocks noChangeAspect="1"/>
          </p:cNvPicPr>
          <p:nvPr/>
        </p:nvPicPr>
        <p:blipFill>
          <a:blip r:embed="rId8"/>
          <a:srcRect l="37535" t="33873" r="37505" b="34730"/>
          <a:stretch>
            <a:fillRect/>
          </a:stretch>
        </p:blipFill>
        <p:spPr>
          <a:xfrm>
            <a:off x="9178505" y="5839500"/>
            <a:ext cx="767752" cy="965740"/>
          </a:xfrm>
          <a:prstGeom prst="rect">
            <a:avLst/>
          </a:prstGeom>
          <a:ln w="12700">
            <a:miter lim="400000"/>
          </a:ln>
        </p:spPr>
      </p:pic>
      <p:pic>
        <p:nvPicPr>
          <p:cNvPr id="916" name="Picture 10" descr="Picture 10"/>
          <p:cNvPicPr>
            <a:picLocks noChangeAspect="1"/>
          </p:cNvPicPr>
          <p:nvPr/>
        </p:nvPicPr>
        <p:blipFill>
          <a:blip r:embed="rId9"/>
          <a:stretch>
            <a:fillRect/>
          </a:stretch>
        </p:blipFill>
        <p:spPr>
          <a:xfrm>
            <a:off x="10047676" y="5847617"/>
            <a:ext cx="966580" cy="966580"/>
          </a:xfrm>
          <a:prstGeom prst="rect">
            <a:avLst/>
          </a:prstGeom>
          <a:ln w="12700">
            <a:miter lim="400000"/>
          </a:ln>
        </p:spPr>
      </p:pic>
      <p:pic>
        <p:nvPicPr>
          <p:cNvPr id="917" name="Picture 14" descr="Picture 14"/>
          <p:cNvPicPr>
            <a:picLocks noChangeAspect="1"/>
          </p:cNvPicPr>
          <p:nvPr/>
        </p:nvPicPr>
        <p:blipFill>
          <a:blip r:embed="rId10"/>
          <a:srcRect l="13397" t="8146" r="9917" b="11118"/>
          <a:stretch>
            <a:fillRect/>
          </a:stretch>
        </p:blipFill>
        <p:spPr>
          <a:xfrm>
            <a:off x="11105668" y="5830542"/>
            <a:ext cx="802879" cy="97469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 xmlns:m="http://schemas.openxmlformats.org/officeDocument/2006/math" xmlns:a14="http://schemas.microsoft.com/office/drawing/2010/main">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9" name="Picture 2" descr="Picture 2"/>
          <p:cNvPicPr>
            <a:picLocks noChangeAspect="1"/>
          </p:cNvPicPr>
          <p:nvPr/>
        </p:nvPicPr>
        <p:blipFill>
          <a:blip r:embed="rId2"/>
          <a:stretch>
            <a:fillRect/>
          </a:stretch>
        </p:blipFill>
        <p:spPr>
          <a:xfrm>
            <a:off x="1436914" y="139641"/>
            <a:ext cx="7994760" cy="6718360"/>
          </a:xfrm>
          <a:prstGeom prst="rect">
            <a:avLst/>
          </a:prstGeom>
          <a:ln w="12700">
            <a:miter lim="400000"/>
          </a:ln>
        </p:spPr>
      </p:pic>
      <p:grpSp>
        <p:nvGrpSpPr>
          <p:cNvPr id="923" name="Group"/>
          <p:cNvGrpSpPr/>
          <p:nvPr/>
        </p:nvGrpSpPr>
        <p:grpSpPr>
          <a:xfrm>
            <a:off x="585901" y="205138"/>
            <a:ext cx="11273325" cy="1517938"/>
            <a:chOff x="-5810726" y="0"/>
            <a:chExt cx="11273324" cy="1517937"/>
          </a:xfrm>
        </p:grpSpPr>
        <p:pic>
          <p:nvPicPr>
            <p:cNvPr id="920" name="Picture 4" descr="Picture 4"/>
            <p:cNvPicPr>
              <a:picLocks noChangeAspect="1"/>
            </p:cNvPicPr>
            <p:nvPr/>
          </p:nvPicPr>
          <p:blipFill>
            <a:blip r:embed="rId3"/>
            <a:srcRect/>
            <a:stretch>
              <a:fillRect/>
            </a:stretch>
          </p:blipFill>
          <p:spPr>
            <a:xfrm>
              <a:off x="0" y="0"/>
              <a:ext cx="5462599" cy="1517938"/>
            </a:xfrm>
            <a:prstGeom prst="rect">
              <a:avLst/>
            </a:prstGeom>
            <a:ln w="12700" cap="flat">
              <a:noFill/>
              <a:miter lim="400000"/>
            </a:ln>
            <a:effectLst/>
          </p:spPr>
        </p:pic>
        <p:sp>
          <p:nvSpPr>
            <p:cNvPr id="921" name="Est. 2023"/>
            <p:cNvSpPr txBox="1"/>
            <p:nvPr/>
          </p:nvSpPr>
          <p:spPr>
            <a:xfrm>
              <a:off x="2859491" y="1102255"/>
              <a:ext cx="1069999" cy="370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t">
              <a:spAutoFit/>
            </a:bodyPr>
            <a:lstStyle>
              <a:lvl1pPr>
                <a:defRPr i="1">
                  <a:solidFill>
                    <a:srgbClr val="EC1C23"/>
                  </a:solidFill>
                </a:defRPr>
              </a:lvl1pPr>
            </a:lstStyle>
            <a:p>
              <a:r>
                <a:t>Est. 2023</a:t>
              </a:r>
            </a:p>
          </p:txBody>
        </p:sp>
        <p:sp>
          <p:nvSpPr>
            <p:cNvPr id="922" name="Altogether now…"/>
            <p:cNvSpPr txBox="1"/>
            <p:nvPr/>
          </p:nvSpPr>
          <p:spPr>
            <a:xfrm>
              <a:off x="-5810727" y="472003"/>
              <a:ext cx="3221594" cy="5740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t">
              <a:spAutoFit/>
            </a:bodyPr>
            <a:lstStyle>
              <a:lvl1pPr>
                <a:defRPr sz="3200" i="1">
                  <a:solidFill>
                    <a:srgbClr val="EC1C23"/>
                  </a:solidFill>
                </a:defRPr>
              </a:lvl1pPr>
            </a:lstStyle>
            <a:p>
              <a:r>
                <a:t>Altogether now…</a:t>
              </a:r>
            </a:p>
          </p:txBody>
        </p:sp>
      </p:grpSp>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 xmlns:m="http://schemas.openxmlformats.org/officeDocument/2006/math" xmlns:a14="http://schemas.microsoft.com/office/drawing/2010/main">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923"/>
                                        </p:tgtEl>
                                        <p:attrNameLst>
                                          <p:attrName>style.visibility</p:attrName>
                                        </p:attrNameLst>
                                      </p:cBhvr>
                                      <p:to>
                                        <p:strVal val="visible"/>
                                      </p:to>
                                    </p:set>
                                    <p:animEffect transition="in" filter="fade">
                                      <p:cBhvr>
                                        <p:cTn id="7" dur="1000"/>
                                        <p:tgtEl>
                                          <p:spTgt spid="9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 grpId="0"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 name="Title 1"/>
          <p:cNvSpPr txBox="1"/>
          <p:nvPr/>
        </p:nvSpPr>
        <p:spPr>
          <a:xfrm>
            <a:off x="-793296" y="1718033"/>
            <a:ext cx="8167056" cy="7645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19" rIns="45719" bIns="45719" anchor="b">
            <a:spAutoFit/>
          </a:bodyPr>
          <a:lstStyle>
            <a:lvl1pPr algn="ctr" defTabSz="768095">
              <a:lnSpc>
                <a:spcPct val="81000"/>
              </a:lnSpc>
              <a:defRPr sz="4400" b="1">
                <a:latin typeface="+mn-lt"/>
                <a:ea typeface="+mn-ea"/>
                <a:cs typeface="+mn-cs"/>
                <a:sym typeface="Helvetica"/>
              </a:defRPr>
            </a:lvl1pPr>
          </a:lstStyle>
          <a:p>
            <a:r>
              <a:t>Vision</a:t>
            </a:r>
          </a:p>
        </p:txBody>
      </p:sp>
      <p:pic>
        <p:nvPicPr>
          <p:cNvPr id="926" name="Picture 2" descr="Picture 2"/>
          <p:cNvPicPr>
            <a:picLocks noChangeAspect="1"/>
          </p:cNvPicPr>
          <p:nvPr/>
        </p:nvPicPr>
        <p:blipFill>
          <a:blip r:embed="rId3"/>
          <a:srcRect l="4508" t="29732" r="4508" b="27823"/>
          <a:stretch>
            <a:fillRect/>
          </a:stretch>
        </p:blipFill>
        <p:spPr>
          <a:xfrm>
            <a:off x="6437417" y="2611366"/>
            <a:ext cx="5754225" cy="2954472"/>
          </a:xfrm>
          <a:prstGeom prst="rect">
            <a:avLst/>
          </a:prstGeom>
          <a:ln w="12700">
            <a:miter lim="400000"/>
          </a:ln>
        </p:spPr>
      </p:pic>
      <p:pic>
        <p:nvPicPr>
          <p:cNvPr id="927" name="Picture 4" descr="Picture 4"/>
          <p:cNvPicPr>
            <a:picLocks noChangeAspect="1"/>
          </p:cNvPicPr>
          <p:nvPr/>
        </p:nvPicPr>
        <p:blipFill>
          <a:blip r:embed="rId4"/>
          <a:stretch>
            <a:fillRect/>
          </a:stretch>
        </p:blipFill>
        <p:spPr>
          <a:xfrm>
            <a:off x="3364706" y="27338"/>
            <a:ext cx="5462599" cy="1517938"/>
          </a:xfrm>
          <a:prstGeom prst="rect">
            <a:avLst/>
          </a:prstGeom>
          <a:ln w="12700">
            <a:miter lim="400000"/>
          </a:ln>
        </p:spPr>
      </p:pic>
      <p:sp>
        <p:nvSpPr>
          <p:cNvPr id="928" name="TextBox 10"/>
          <p:cNvSpPr txBox="1"/>
          <p:nvPr/>
        </p:nvSpPr>
        <p:spPr>
          <a:xfrm>
            <a:off x="124478" y="2442616"/>
            <a:ext cx="6331508" cy="32918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gn="just" defTabSz="457200">
              <a:defRPr sz="2300">
                <a:latin typeface="+mn-lt"/>
                <a:ea typeface="+mn-ea"/>
                <a:cs typeface="+mn-cs"/>
                <a:sym typeface="Helvetica"/>
              </a:defRPr>
            </a:pPr>
            <a:r>
              <a:t>A grassroots, not-for-profit national organization regrouping academia and industry to:</a:t>
            </a:r>
          </a:p>
          <a:p>
            <a:pPr algn="just" defTabSz="457200">
              <a:defRPr sz="2300">
                <a:latin typeface="+mn-lt"/>
                <a:ea typeface="+mn-ea"/>
                <a:cs typeface="+mn-cs"/>
                <a:sym typeface="Helvetica"/>
              </a:defRPr>
            </a:pPr>
            <a:endParaRPr/>
          </a:p>
          <a:p>
            <a:pPr marL="621631" lvl="1" indent="-240631" algn="just" defTabSz="457200">
              <a:buSzPct val="100000"/>
              <a:buChar char="•"/>
              <a:defRPr sz="2300">
                <a:latin typeface="+mn-lt"/>
                <a:ea typeface="+mn-ea"/>
                <a:cs typeface="+mn-cs"/>
                <a:sym typeface="Helvetica"/>
              </a:defRPr>
            </a:pPr>
            <a:r>
              <a:t>Drive discovery, innovation </a:t>
            </a:r>
          </a:p>
          <a:p>
            <a:pPr marL="621631" lvl="1" indent="-240631" algn="just" defTabSz="457200">
              <a:buSzPct val="100000"/>
              <a:buChar char="•"/>
              <a:defRPr sz="2300">
                <a:latin typeface="+mn-lt"/>
                <a:ea typeface="+mn-ea"/>
                <a:cs typeface="+mn-cs"/>
                <a:sym typeface="Helvetica"/>
              </a:defRPr>
            </a:pPr>
            <a:r>
              <a:t>Advise government and funding agencies</a:t>
            </a:r>
          </a:p>
          <a:p>
            <a:pPr marL="621631" lvl="1" indent="-240631" algn="just" defTabSz="457200">
              <a:buSzPct val="100000"/>
              <a:buChar char="•"/>
              <a:defRPr sz="2300">
                <a:latin typeface="+mn-lt"/>
                <a:ea typeface="+mn-ea"/>
                <a:cs typeface="+mn-cs"/>
                <a:sym typeface="Helvetica"/>
              </a:defRPr>
            </a:pPr>
            <a:r>
              <a:t>Educate the public</a:t>
            </a:r>
          </a:p>
          <a:p>
            <a:pPr marL="621631" lvl="1" indent="-240631" algn="just" defTabSz="457200">
              <a:buSzPct val="100000"/>
              <a:buChar char="•"/>
              <a:defRPr sz="2300">
                <a:latin typeface="+mn-lt"/>
                <a:ea typeface="+mn-ea"/>
                <a:cs typeface="+mn-cs"/>
                <a:sym typeface="Helvetica"/>
              </a:defRPr>
            </a:pPr>
            <a:r>
              <a:t>Train the next generation of RNA scientists</a:t>
            </a:r>
          </a:p>
          <a:p>
            <a:pPr marL="621631" lvl="1" indent="-240631" algn="just" defTabSz="457200">
              <a:buSzPct val="100000"/>
              <a:buChar char="•"/>
              <a:defRPr sz="2300">
                <a:latin typeface="+mn-lt"/>
                <a:ea typeface="+mn-ea"/>
                <a:cs typeface="+mn-cs"/>
                <a:sym typeface="Helvetica"/>
              </a:defRPr>
            </a:pPr>
            <a:r>
              <a:t>Foster global collaboration</a:t>
            </a:r>
          </a:p>
          <a:p>
            <a:pPr marL="621631" lvl="1" indent="-240631" algn="just" defTabSz="457200">
              <a:buSzPct val="100000"/>
              <a:buChar char="•"/>
              <a:defRPr sz="2300">
                <a:latin typeface="+mn-lt"/>
                <a:ea typeface="+mn-ea"/>
                <a:cs typeface="+mn-cs"/>
                <a:sym typeface="Helvetica"/>
              </a:defRPr>
            </a:pPr>
            <a:r>
              <a:t>Meet evolving needs of Canada in RNA</a:t>
            </a:r>
          </a:p>
        </p:txBody>
      </p:sp>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 xmlns:m="http://schemas.openxmlformats.org/officeDocument/2006/math" xmlns:a14="http://schemas.microsoft.com/office/drawing/2010/main">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 name="Titre 1"/>
          <p:cNvSpPr txBox="1"/>
          <p:nvPr/>
        </p:nvSpPr>
        <p:spPr>
          <a:xfrm>
            <a:off x="1497186" y="278371"/>
            <a:ext cx="9052560" cy="6539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b">
            <a:spAutoFit/>
          </a:bodyPr>
          <a:lstStyle>
            <a:lvl1pPr algn="ctr" defTabSz="457200">
              <a:lnSpc>
                <a:spcPct val="90000"/>
              </a:lnSpc>
              <a:defRPr sz="4400" b="1">
                <a:solidFill>
                  <a:srgbClr val="C00000"/>
                </a:solidFill>
                <a:latin typeface="Calibri"/>
                <a:ea typeface="Calibri"/>
                <a:cs typeface="Calibri"/>
                <a:sym typeface="Calibri"/>
              </a:defRPr>
            </a:lvl1pPr>
          </a:lstStyle>
          <a:p>
            <a:r>
              <a:t>RNA Canada: The Organization</a:t>
            </a:r>
          </a:p>
        </p:txBody>
      </p:sp>
      <p:grpSp>
        <p:nvGrpSpPr>
          <p:cNvPr id="935" name="Rounded Rectangle 2"/>
          <p:cNvGrpSpPr/>
          <p:nvPr/>
        </p:nvGrpSpPr>
        <p:grpSpPr>
          <a:xfrm>
            <a:off x="4339454" y="1574524"/>
            <a:ext cx="2889818" cy="706121"/>
            <a:chOff x="0" y="6349"/>
            <a:chExt cx="2889817" cy="706119"/>
          </a:xfrm>
        </p:grpSpPr>
        <p:sp>
          <p:nvSpPr>
            <p:cNvPr id="933" name="Rounded Rectangle"/>
            <p:cNvSpPr/>
            <p:nvPr/>
          </p:nvSpPr>
          <p:spPr>
            <a:xfrm>
              <a:off x="0" y="13457"/>
              <a:ext cx="2889818" cy="691905"/>
            </a:xfrm>
            <a:prstGeom prst="roundRect">
              <a:avLst>
                <a:gd name="adj" fmla="val 16667"/>
              </a:avLst>
            </a:prstGeom>
            <a:noFill/>
            <a:ln w="12700" cap="flat">
              <a:solidFill>
                <a:srgbClr val="C00000"/>
              </a:solidFill>
              <a:prstDash val="solid"/>
              <a:round/>
            </a:ln>
            <a:effectLst/>
          </p:spPr>
          <p:txBody>
            <a:bodyPr wrap="square" lIns="45719" tIns="45719" rIns="45719" bIns="45719" numCol="1" anchor="ctr">
              <a:noAutofit/>
            </a:bodyPr>
            <a:lstStyle/>
            <a:p>
              <a:pPr algn="ctr" defTabSz="619307">
                <a:defRPr sz="1200">
                  <a:solidFill>
                    <a:srgbClr val="002060"/>
                  </a:solidFill>
                  <a:latin typeface="+mn-lt"/>
                  <a:ea typeface="+mn-ea"/>
                  <a:cs typeface="+mn-cs"/>
                  <a:sym typeface="Helvetica"/>
                </a:defRPr>
              </a:pPr>
              <a:endParaRPr/>
            </a:p>
          </p:txBody>
        </p:sp>
        <p:sp>
          <p:nvSpPr>
            <p:cNvPr id="934" name="Created by ~700 trainees and principal investigators"/>
            <p:cNvSpPr txBox="1"/>
            <p:nvPr/>
          </p:nvSpPr>
          <p:spPr>
            <a:xfrm>
              <a:off x="63779" y="6349"/>
              <a:ext cx="2762259" cy="7061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59" tIns="22859" rIns="22859" bIns="22859" numCol="1" anchor="ctr">
              <a:spAutoFit/>
            </a:bodyPr>
            <a:lstStyle/>
            <a:p>
              <a:pPr algn="ctr" defTabSz="619307">
                <a:defRPr sz="1200">
                  <a:solidFill>
                    <a:srgbClr val="002060"/>
                  </a:solidFill>
                  <a:latin typeface="+mn-lt"/>
                  <a:ea typeface="+mn-ea"/>
                  <a:cs typeface="+mn-cs"/>
                  <a:sym typeface="Helvetica"/>
                </a:defRPr>
              </a:pPr>
              <a:endParaRPr/>
            </a:p>
            <a:p>
              <a:pPr algn="ctr" defTabSz="619307">
                <a:defRPr sz="1200" b="1">
                  <a:solidFill>
                    <a:srgbClr val="002060"/>
                  </a:solidFill>
                  <a:latin typeface="+mn-lt"/>
                  <a:ea typeface="+mn-ea"/>
                  <a:cs typeface="+mn-cs"/>
                  <a:sym typeface="Helvetica"/>
                </a:defRPr>
              </a:pPr>
              <a:r>
                <a:t>Created by ~700 trainees and principal investigators</a:t>
              </a:r>
              <a:endParaRPr sz="800"/>
            </a:p>
          </p:txBody>
        </p:sp>
      </p:grpSp>
      <p:grpSp>
        <p:nvGrpSpPr>
          <p:cNvPr id="938" name="Rounded Rectangle 4"/>
          <p:cNvGrpSpPr/>
          <p:nvPr/>
        </p:nvGrpSpPr>
        <p:grpSpPr>
          <a:xfrm>
            <a:off x="3885495" y="2741502"/>
            <a:ext cx="3797735" cy="964585"/>
            <a:chOff x="0" y="48567"/>
            <a:chExt cx="3797734" cy="964584"/>
          </a:xfrm>
        </p:grpSpPr>
        <p:sp>
          <p:nvSpPr>
            <p:cNvPr id="936" name="Rounded Rectangle"/>
            <p:cNvSpPr/>
            <p:nvPr/>
          </p:nvSpPr>
          <p:spPr>
            <a:xfrm>
              <a:off x="0" y="48567"/>
              <a:ext cx="3797735" cy="964586"/>
            </a:xfrm>
            <a:prstGeom prst="roundRect">
              <a:avLst>
                <a:gd name="adj" fmla="val 16667"/>
              </a:avLst>
            </a:prstGeom>
            <a:noFill/>
            <a:ln w="12700" cap="flat">
              <a:solidFill>
                <a:srgbClr val="C00000"/>
              </a:solidFill>
              <a:prstDash val="solid"/>
              <a:round/>
            </a:ln>
            <a:effectLst/>
          </p:spPr>
          <p:txBody>
            <a:bodyPr wrap="square" lIns="45719" tIns="45719" rIns="45719" bIns="45719" numCol="1" anchor="ctr">
              <a:noAutofit/>
            </a:bodyPr>
            <a:lstStyle/>
            <a:p>
              <a:pPr algn="ctr" defTabSz="619307">
                <a:defRPr sz="1200">
                  <a:solidFill>
                    <a:srgbClr val="002060"/>
                  </a:solidFill>
                  <a:latin typeface="+mn-lt"/>
                  <a:ea typeface="+mn-ea"/>
                  <a:cs typeface="+mn-cs"/>
                  <a:sym typeface="Helvetica"/>
                </a:defRPr>
              </a:pPr>
              <a:endParaRPr/>
            </a:p>
          </p:txBody>
        </p:sp>
        <p:sp>
          <p:nvSpPr>
            <p:cNvPr id="937" name="Directed by 14 members board of directors…"/>
            <p:cNvSpPr/>
            <p:nvPr/>
          </p:nvSpPr>
          <p:spPr>
            <a:xfrm>
              <a:off x="77090" y="530860"/>
              <a:ext cx="364355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59" tIns="22859" rIns="22859" bIns="22859" numCol="1" anchor="ctr">
              <a:spAutoFit/>
            </a:bodyPr>
            <a:lstStyle/>
            <a:p>
              <a:pPr algn="ctr" defTabSz="619307">
                <a:defRPr sz="1200">
                  <a:solidFill>
                    <a:srgbClr val="002060"/>
                  </a:solidFill>
                  <a:latin typeface="+mn-lt"/>
                  <a:ea typeface="+mn-ea"/>
                  <a:cs typeface="+mn-cs"/>
                  <a:sym typeface="Helvetica"/>
                </a:defRPr>
              </a:pPr>
              <a:endParaRPr/>
            </a:p>
            <a:p>
              <a:pPr algn="ctr" defTabSz="619307">
                <a:defRPr sz="1200" b="1">
                  <a:solidFill>
                    <a:srgbClr val="002060"/>
                  </a:solidFill>
                  <a:latin typeface="+mn-lt"/>
                  <a:ea typeface="+mn-ea"/>
                  <a:cs typeface="+mn-cs"/>
                  <a:sym typeface="Helvetica"/>
                </a:defRPr>
              </a:pPr>
              <a:r>
                <a:t>Directed by 14 members board of directors</a:t>
              </a:r>
              <a:endParaRPr>
                <a:solidFill>
                  <a:srgbClr val="FFFFFF"/>
                </a:solidFill>
              </a:endParaRPr>
            </a:p>
            <a:p>
              <a:pPr algn="ctr" defTabSz="619307">
                <a:defRPr sz="1200">
                  <a:solidFill>
                    <a:srgbClr val="002060"/>
                  </a:solidFill>
                  <a:latin typeface="+mn-lt"/>
                  <a:ea typeface="+mn-ea"/>
                  <a:cs typeface="+mn-cs"/>
                  <a:sym typeface="Helvetica"/>
                </a:defRPr>
              </a:pPr>
              <a:r>
                <a:t>Chair: Howard Lipshitz – Vice Chair: Sean Mckenna - President: Sherif Abou Elela – Secretary: Julie Claycomb – Treasurer: Nehal Thakor </a:t>
              </a:r>
              <a:endParaRPr sz="800"/>
            </a:p>
          </p:txBody>
        </p:sp>
      </p:grpSp>
      <p:grpSp>
        <p:nvGrpSpPr>
          <p:cNvPr id="941" name="Rounded Rectangle 5"/>
          <p:cNvGrpSpPr/>
          <p:nvPr/>
        </p:nvGrpSpPr>
        <p:grpSpPr>
          <a:xfrm>
            <a:off x="8475489" y="2636544"/>
            <a:ext cx="3014508" cy="944676"/>
            <a:chOff x="0" y="0"/>
            <a:chExt cx="3014506" cy="944675"/>
          </a:xfrm>
        </p:grpSpPr>
        <p:sp>
          <p:nvSpPr>
            <p:cNvPr id="939" name="Rounded Rectangle"/>
            <p:cNvSpPr/>
            <p:nvPr/>
          </p:nvSpPr>
          <p:spPr>
            <a:xfrm>
              <a:off x="0" y="0"/>
              <a:ext cx="3014507" cy="944676"/>
            </a:xfrm>
            <a:prstGeom prst="roundRect">
              <a:avLst>
                <a:gd name="adj" fmla="val 16667"/>
              </a:avLst>
            </a:prstGeom>
            <a:solidFill>
              <a:srgbClr val="FFFFFF"/>
            </a:solidFill>
            <a:ln w="12700" cap="flat">
              <a:solidFill>
                <a:srgbClr val="C00000"/>
              </a:solidFill>
              <a:prstDash val="solid"/>
              <a:round/>
            </a:ln>
            <a:effectLst/>
          </p:spPr>
          <p:txBody>
            <a:bodyPr wrap="square" lIns="45719" tIns="45719" rIns="45719" bIns="45719" numCol="1" anchor="ctr">
              <a:noAutofit/>
            </a:bodyPr>
            <a:lstStyle/>
            <a:p>
              <a:pPr algn="ctr" defTabSz="619307">
                <a:defRPr>
                  <a:solidFill>
                    <a:srgbClr val="FFFFFF"/>
                  </a:solidFill>
                  <a:latin typeface="+mn-lt"/>
                  <a:ea typeface="+mn-ea"/>
                  <a:cs typeface="+mn-cs"/>
                  <a:sym typeface="Helvetica"/>
                </a:defRPr>
              </a:pPr>
              <a:endParaRPr/>
            </a:p>
          </p:txBody>
        </p:sp>
        <p:sp>
          <p:nvSpPr>
            <p:cNvPr id="940" name="Adviced by an international Science and Industry Advisory Committee…"/>
            <p:cNvSpPr txBox="1"/>
            <p:nvPr/>
          </p:nvSpPr>
          <p:spPr>
            <a:xfrm>
              <a:off x="76119" y="182777"/>
              <a:ext cx="2862269" cy="5791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59" tIns="22859" rIns="22859" bIns="22859" numCol="1" anchor="ctr">
              <a:spAutoFit/>
            </a:bodyPr>
            <a:lstStyle/>
            <a:p>
              <a:pPr algn="ctr" defTabSz="619307">
                <a:defRPr sz="1200" b="1">
                  <a:solidFill>
                    <a:srgbClr val="002060"/>
                  </a:solidFill>
                  <a:latin typeface="+mn-lt"/>
                  <a:ea typeface="+mn-ea"/>
                  <a:cs typeface="+mn-cs"/>
                  <a:sym typeface="Helvetica"/>
                </a:defRPr>
              </a:pPr>
              <a:r>
                <a:t>Adviced by an international Science and Industry Advisory Committee</a:t>
              </a:r>
              <a:endParaRPr>
                <a:solidFill>
                  <a:srgbClr val="FFFFFF"/>
                </a:solidFill>
              </a:endParaRPr>
            </a:p>
            <a:p>
              <a:pPr algn="ctr" defTabSz="619307">
                <a:defRPr sz="1200">
                  <a:solidFill>
                    <a:srgbClr val="002060"/>
                  </a:solidFill>
                  <a:latin typeface="+mn-lt"/>
                  <a:ea typeface="+mn-ea"/>
                  <a:cs typeface="+mn-cs"/>
                  <a:sym typeface="Helvetica"/>
                </a:defRPr>
              </a:pPr>
              <a:r>
                <a:t>Chair: John Mattick </a:t>
              </a:r>
            </a:p>
          </p:txBody>
        </p:sp>
      </p:grpSp>
      <p:grpSp>
        <p:nvGrpSpPr>
          <p:cNvPr id="960" name="Group 17"/>
          <p:cNvGrpSpPr/>
          <p:nvPr/>
        </p:nvGrpSpPr>
        <p:grpSpPr>
          <a:xfrm>
            <a:off x="249381" y="4377295"/>
            <a:ext cx="11679384" cy="888898"/>
            <a:chOff x="0" y="0"/>
            <a:chExt cx="11679383" cy="888897"/>
          </a:xfrm>
        </p:grpSpPr>
        <p:grpSp>
          <p:nvGrpSpPr>
            <p:cNvPr id="944" name="Rounded Rectangle 50"/>
            <p:cNvGrpSpPr/>
            <p:nvPr/>
          </p:nvGrpSpPr>
          <p:grpSpPr>
            <a:xfrm>
              <a:off x="9817410" y="-1"/>
              <a:ext cx="1861974" cy="881566"/>
              <a:chOff x="0" y="0"/>
              <a:chExt cx="1861972" cy="881564"/>
            </a:xfrm>
          </p:grpSpPr>
          <p:sp>
            <p:nvSpPr>
              <p:cNvPr id="942" name="Rounded Rectangle"/>
              <p:cNvSpPr/>
              <p:nvPr/>
            </p:nvSpPr>
            <p:spPr>
              <a:xfrm>
                <a:off x="0" y="0"/>
                <a:ext cx="1861973" cy="881565"/>
              </a:xfrm>
              <a:prstGeom prst="roundRect">
                <a:avLst>
                  <a:gd name="adj" fmla="val 16667"/>
                </a:avLst>
              </a:prstGeom>
              <a:solidFill>
                <a:srgbClr val="FFFFFF"/>
              </a:solidFill>
              <a:ln w="12700" cap="flat">
                <a:solidFill>
                  <a:srgbClr val="C00000"/>
                </a:solidFill>
                <a:prstDash val="solid"/>
                <a:round/>
              </a:ln>
              <a:effectLst/>
            </p:spPr>
            <p:txBody>
              <a:bodyPr wrap="square" lIns="45719" tIns="45719" rIns="45719" bIns="45719" numCol="1" anchor="ctr">
                <a:noAutofit/>
              </a:bodyPr>
              <a:lstStyle/>
              <a:p>
                <a:pPr algn="ctr" defTabSz="619307">
                  <a:defRPr>
                    <a:solidFill>
                      <a:srgbClr val="FFFFFF"/>
                    </a:solidFill>
                    <a:latin typeface="+mn-lt"/>
                    <a:ea typeface="+mn-ea"/>
                    <a:cs typeface="+mn-cs"/>
                    <a:sym typeface="Helvetica"/>
                  </a:defRPr>
                </a:pPr>
                <a:endParaRPr/>
              </a:p>
            </p:txBody>
          </p:sp>
          <p:sp>
            <p:nvSpPr>
              <p:cNvPr id="943" name="Industry Liaison…"/>
              <p:cNvSpPr txBox="1"/>
              <p:nvPr/>
            </p:nvSpPr>
            <p:spPr>
              <a:xfrm>
                <a:off x="73038" y="240122"/>
                <a:ext cx="1715897" cy="4013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59" tIns="22859" rIns="22859" bIns="22859" numCol="1" anchor="ctr">
                <a:spAutoFit/>
              </a:bodyPr>
              <a:lstStyle/>
              <a:p>
                <a:pPr algn="ctr" defTabSz="619307">
                  <a:defRPr sz="1200" b="1">
                    <a:solidFill>
                      <a:srgbClr val="002060"/>
                    </a:solidFill>
                    <a:latin typeface="+mn-lt"/>
                    <a:ea typeface="+mn-ea"/>
                    <a:cs typeface="+mn-cs"/>
                    <a:sym typeface="Helvetica"/>
                  </a:defRPr>
                </a:pPr>
                <a:r>
                  <a:t>Industry Liaison</a:t>
                </a:r>
                <a:endParaRPr>
                  <a:solidFill>
                    <a:srgbClr val="FFFFFF"/>
                  </a:solidFill>
                </a:endParaRPr>
              </a:p>
              <a:p>
                <a:pPr algn="ctr" defTabSz="619307">
                  <a:defRPr sz="1200">
                    <a:solidFill>
                      <a:srgbClr val="002060"/>
                    </a:solidFill>
                    <a:latin typeface="+mn-lt"/>
                    <a:ea typeface="+mn-ea"/>
                    <a:cs typeface="+mn-cs"/>
                    <a:sym typeface="Helvetica"/>
                  </a:defRPr>
                </a:pPr>
                <a:r>
                  <a:t>Jonathan Perreault</a:t>
                </a:r>
              </a:p>
            </p:txBody>
          </p:sp>
        </p:grpSp>
        <p:grpSp>
          <p:nvGrpSpPr>
            <p:cNvPr id="947" name="Rounded Rectangle 51"/>
            <p:cNvGrpSpPr/>
            <p:nvPr/>
          </p:nvGrpSpPr>
          <p:grpSpPr>
            <a:xfrm>
              <a:off x="2328785" y="-1"/>
              <a:ext cx="1538827" cy="881566"/>
              <a:chOff x="0" y="0"/>
              <a:chExt cx="1538826" cy="881564"/>
            </a:xfrm>
          </p:grpSpPr>
          <p:sp>
            <p:nvSpPr>
              <p:cNvPr id="945" name="Rounded Rectangle"/>
              <p:cNvSpPr/>
              <p:nvPr/>
            </p:nvSpPr>
            <p:spPr>
              <a:xfrm>
                <a:off x="0" y="0"/>
                <a:ext cx="1538827" cy="881565"/>
              </a:xfrm>
              <a:prstGeom prst="roundRect">
                <a:avLst>
                  <a:gd name="adj" fmla="val 16667"/>
                </a:avLst>
              </a:prstGeom>
              <a:solidFill>
                <a:srgbClr val="FFFFFF"/>
              </a:solidFill>
              <a:ln w="12700" cap="flat">
                <a:solidFill>
                  <a:srgbClr val="C00000"/>
                </a:solidFill>
                <a:prstDash val="solid"/>
                <a:round/>
              </a:ln>
              <a:effectLst/>
            </p:spPr>
            <p:txBody>
              <a:bodyPr wrap="square" lIns="45719" tIns="45719" rIns="45719" bIns="45719" numCol="1" anchor="ctr">
                <a:noAutofit/>
              </a:bodyPr>
              <a:lstStyle/>
              <a:p>
                <a:pPr algn="ctr" defTabSz="619307">
                  <a:defRPr>
                    <a:solidFill>
                      <a:srgbClr val="FFFFFF"/>
                    </a:solidFill>
                    <a:latin typeface="+mn-lt"/>
                    <a:ea typeface="+mn-ea"/>
                    <a:cs typeface="+mn-cs"/>
                    <a:sym typeface="Helvetica"/>
                  </a:defRPr>
                </a:pPr>
                <a:endParaRPr/>
              </a:p>
            </p:txBody>
          </p:sp>
          <p:sp>
            <p:nvSpPr>
              <p:cNvPr id="946" name="EDI…"/>
              <p:cNvSpPr txBox="1"/>
              <p:nvPr/>
            </p:nvSpPr>
            <p:spPr>
              <a:xfrm>
                <a:off x="73038" y="240122"/>
                <a:ext cx="1392750" cy="4013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59" tIns="22859" rIns="22859" bIns="22859" numCol="1" anchor="ctr">
                <a:spAutoFit/>
              </a:bodyPr>
              <a:lstStyle/>
              <a:p>
                <a:pPr algn="ctr" defTabSz="619307">
                  <a:defRPr sz="1200" b="1">
                    <a:solidFill>
                      <a:srgbClr val="002060"/>
                    </a:solidFill>
                    <a:latin typeface="+mn-lt"/>
                    <a:ea typeface="+mn-ea"/>
                    <a:cs typeface="+mn-cs"/>
                    <a:sym typeface="Helvetica"/>
                  </a:defRPr>
                </a:pPr>
                <a:r>
                  <a:t>EDI</a:t>
                </a:r>
                <a:endParaRPr>
                  <a:solidFill>
                    <a:srgbClr val="FFFFFF"/>
                  </a:solidFill>
                </a:endParaRPr>
              </a:p>
              <a:p>
                <a:pPr algn="ctr" defTabSz="619307">
                  <a:defRPr sz="1200">
                    <a:solidFill>
                      <a:srgbClr val="002060"/>
                    </a:solidFill>
                    <a:latin typeface="+mn-lt"/>
                    <a:ea typeface="+mn-ea"/>
                    <a:cs typeface="+mn-cs"/>
                    <a:sym typeface="Helvetica"/>
                  </a:defRPr>
                </a:pPr>
                <a:r>
                  <a:t>Michelle Scott</a:t>
                </a:r>
              </a:p>
            </p:txBody>
          </p:sp>
        </p:grpSp>
        <p:grpSp>
          <p:nvGrpSpPr>
            <p:cNvPr id="950" name="Rounded Rectangle 52"/>
            <p:cNvGrpSpPr/>
            <p:nvPr/>
          </p:nvGrpSpPr>
          <p:grpSpPr>
            <a:xfrm>
              <a:off x="4014192" y="-1"/>
              <a:ext cx="1215682" cy="881566"/>
              <a:chOff x="0" y="0"/>
              <a:chExt cx="1215681" cy="881564"/>
            </a:xfrm>
          </p:grpSpPr>
          <p:sp>
            <p:nvSpPr>
              <p:cNvPr id="948" name="Rounded Rectangle"/>
              <p:cNvSpPr/>
              <p:nvPr/>
            </p:nvSpPr>
            <p:spPr>
              <a:xfrm>
                <a:off x="0" y="0"/>
                <a:ext cx="1215682" cy="881565"/>
              </a:xfrm>
              <a:prstGeom prst="roundRect">
                <a:avLst>
                  <a:gd name="adj" fmla="val 16667"/>
                </a:avLst>
              </a:prstGeom>
              <a:solidFill>
                <a:srgbClr val="FFFFFF"/>
              </a:solidFill>
              <a:ln w="12700" cap="flat">
                <a:solidFill>
                  <a:srgbClr val="C00000"/>
                </a:solidFill>
                <a:prstDash val="solid"/>
                <a:round/>
              </a:ln>
              <a:effectLst/>
            </p:spPr>
            <p:txBody>
              <a:bodyPr wrap="square" lIns="45719" tIns="45719" rIns="45719" bIns="45719" numCol="1" anchor="ctr">
                <a:noAutofit/>
              </a:bodyPr>
              <a:lstStyle/>
              <a:p>
                <a:pPr algn="ctr" defTabSz="619307">
                  <a:defRPr>
                    <a:solidFill>
                      <a:srgbClr val="FFFFFF"/>
                    </a:solidFill>
                    <a:latin typeface="+mn-lt"/>
                    <a:ea typeface="+mn-ea"/>
                    <a:cs typeface="+mn-cs"/>
                    <a:sym typeface="Helvetica"/>
                  </a:defRPr>
                </a:pPr>
                <a:endParaRPr/>
              </a:p>
            </p:txBody>
          </p:sp>
          <p:sp>
            <p:nvSpPr>
              <p:cNvPr id="949" name="Education…"/>
              <p:cNvSpPr txBox="1"/>
              <p:nvPr/>
            </p:nvSpPr>
            <p:spPr>
              <a:xfrm>
                <a:off x="73038" y="240122"/>
                <a:ext cx="1069605" cy="4013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59" tIns="22859" rIns="22859" bIns="22859" numCol="1" anchor="ctr">
                <a:spAutoFit/>
              </a:bodyPr>
              <a:lstStyle/>
              <a:p>
                <a:pPr algn="ctr" defTabSz="619307">
                  <a:defRPr sz="1200" b="1">
                    <a:solidFill>
                      <a:srgbClr val="002060"/>
                    </a:solidFill>
                    <a:latin typeface="+mn-lt"/>
                    <a:ea typeface="+mn-ea"/>
                    <a:cs typeface="+mn-cs"/>
                    <a:sym typeface="Helvetica"/>
                  </a:defRPr>
                </a:pPr>
                <a:r>
                  <a:t>Education</a:t>
                </a:r>
                <a:endParaRPr>
                  <a:solidFill>
                    <a:srgbClr val="FFFFFF"/>
                  </a:solidFill>
                </a:endParaRPr>
              </a:p>
              <a:p>
                <a:pPr algn="ctr" defTabSz="619307">
                  <a:defRPr sz="1200">
                    <a:solidFill>
                      <a:srgbClr val="002060"/>
                    </a:solidFill>
                    <a:latin typeface="+mn-lt"/>
                    <a:ea typeface="+mn-ea"/>
                    <a:cs typeface="+mn-cs"/>
                    <a:sym typeface="Helvetica"/>
                  </a:defRPr>
                </a:pPr>
                <a:r>
                  <a:t>Marc Fabian</a:t>
                </a:r>
              </a:p>
            </p:txBody>
          </p:sp>
        </p:grpSp>
        <p:grpSp>
          <p:nvGrpSpPr>
            <p:cNvPr id="953" name="Rounded Rectangle 53"/>
            <p:cNvGrpSpPr/>
            <p:nvPr/>
          </p:nvGrpSpPr>
          <p:grpSpPr>
            <a:xfrm>
              <a:off x="7664853" y="-1"/>
              <a:ext cx="2005979" cy="881566"/>
              <a:chOff x="0" y="0"/>
              <a:chExt cx="2005977" cy="881564"/>
            </a:xfrm>
          </p:grpSpPr>
          <p:sp>
            <p:nvSpPr>
              <p:cNvPr id="951" name="Rounded Rectangle"/>
              <p:cNvSpPr/>
              <p:nvPr/>
            </p:nvSpPr>
            <p:spPr>
              <a:xfrm>
                <a:off x="0" y="0"/>
                <a:ext cx="2005978" cy="881565"/>
              </a:xfrm>
              <a:prstGeom prst="roundRect">
                <a:avLst>
                  <a:gd name="adj" fmla="val 16667"/>
                </a:avLst>
              </a:prstGeom>
              <a:solidFill>
                <a:srgbClr val="FFFFFF"/>
              </a:solidFill>
              <a:ln w="12700" cap="flat">
                <a:solidFill>
                  <a:srgbClr val="C00000"/>
                </a:solidFill>
                <a:prstDash val="solid"/>
                <a:round/>
              </a:ln>
              <a:effectLst/>
            </p:spPr>
            <p:txBody>
              <a:bodyPr wrap="square" lIns="45719" tIns="45719" rIns="45719" bIns="45719" numCol="1" anchor="ctr">
                <a:noAutofit/>
              </a:bodyPr>
              <a:lstStyle/>
              <a:p>
                <a:pPr algn="ctr" defTabSz="619307">
                  <a:defRPr>
                    <a:solidFill>
                      <a:srgbClr val="FFFFFF"/>
                    </a:solidFill>
                    <a:latin typeface="+mn-lt"/>
                    <a:ea typeface="+mn-ea"/>
                    <a:cs typeface="+mn-cs"/>
                    <a:sym typeface="Helvetica"/>
                  </a:defRPr>
                </a:pPr>
                <a:endParaRPr/>
              </a:p>
            </p:txBody>
          </p:sp>
          <p:sp>
            <p:nvSpPr>
              <p:cNvPr id="952" name="Funding Coordination…"/>
              <p:cNvSpPr txBox="1"/>
              <p:nvPr/>
            </p:nvSpPr>
            <p:spPr>
              <a:xfrm>
                <a:off x="73038" y="240122"/>
                <a:ext cx="1859902" cy="4013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59" tIns="22859" rIns="22859" bIns="22859" numCol="1" anchor="ctr">
                <a:spAutoFit/>
              </a:bodyPr>
              <a:lstStyle/>
              <a:p>
                <a:pPr algn="ctr" defTabSz="619307">
                  <a:defRPr sz="1200" b="1">
                    <a:solidFill>
                      <a:srgbClr val="002060"/>
                    </a:solidFill>
                    <a:latin typeface="+mn-lt"/>
                    <a:ea typeface="+mn-ea"/>
                    <a:cs typeface="+mn-cs"/>
                    <a:sym typeface="Helvetica"/>
                  </a:defRPr>
                </a:pPr>
                <a:r>
                  <a:t>Funding Coordination</a:t>
                </a:r>
                <a:endParaRPr>
                  <a:solidFill>
                    <a:srgbClr val="FFFFFF"/>
                  </a:solidFill>
                </a:endParaRPr>
              </a:p>
              <a:p>
                <a:pPr algn="ctr" defTabSz="619307">
                  <a:defRPr sz="1200">
                    <a:solidFill>
                      <a:srgbClr val="002060"/>
                    </a:solidFill>
                    <a:latin typeface="+mn-lt"/>
                    <a:ea typeface="+mn-ea"/>
                    <a:cs typeface="+mn-cs"/>
                    <a:sym typeface="Helvetica"/>
                  </a:defRPr>
                </a:pPr>
                <a:r>
                  <a:t>Michael Strong</a:t>
                </a:r>
              </a:p>
            </p:txBody>
          </p:sp>
        </p:grpSp>
        <p:grpSp>
          <p:nvGrpSpPr>
            <p:cNvPr id="956" name="Rounded Rectangle 54"/>
            <p:cNvGrpSpPr/>
            <p:nvPr/>
          </p:nvGrpSpPr>
          <p:grpSpPr>
            <a:xfrm>
              <a:off x="5376454" y="7332"/>
              <a:ext cx="2141818" cy="881566"/>
              <a:chOff x="0" y="0"/>
              <a:chExt cx="2141817" cy="881564"/>
            </a:xfrm>
          </p:grpSpPr>
          <p:sp>
            <p:nvSpPr>
              <p:cNvPr id="954" name="Rounded Rectangle"/>
              <p:cNvSpPr/>
              <p:nvPr/>
            </p:nvSpPr>
            <p:spPr>
              <a:xfrm>
                <a:off x="0" y="0"/>
                <a:ext cx="2141818" cy="881565"/>
              </a:xfrm>
              <a:prstGeom prst="roundRect">
                <a:avLst>
                  <a:gd name="adj" fmla="val 16667"/>
                </a:avLst>
              </a:prstGeom>
              <a:solidFill>
                <a:srgbClr val="FFFFFF"/>
              </a:solidFill>
              <a:ln w="12700" cap="flat">
                <a:solidFill>
                  <a:srgbClr val="C00000"/>
                </a:solidFill>
                <a:prstDash val="solid"/>
                <a:round/>
              </a:ln>
              <a:effectLst/>
            </p:spPr>
            <p:txBody>
              <a:bodyPr wrap="square" lIns="45719" tIns="45719" rIns="45719" bIns="45719" numCol="1" anchor="ctr">
                <a:noAutofit/>
              </a:bodyPr>
              <a:lstStyle/>
              <a:p>
                <a:pPr algn="ctr" defTabSz="619307">
                  <a:defRPr>
                    <a:solidFill>
                      <a:srgbClr val="FFFFFF"/>
                    </a:solidFill>
                    <a:latin typeface="+mn-lt"/>
                    <a:ea typeface="+mn-ea"/>
                    <a:cs typeface="+mn-cs"/>
                    <a:sym typeface="Helvetica"/>
                  </a:defRPr>
                </a:pPr>
                <a:endParaRPr/>
              </a:p>
            </p:txBody>
          </p:sp>
          <p:sp>
            <p:nvSpPr>
              <p:cNvPr id="955" name="Meetings &amp; Outreach…"/>
              <p:cNvSpPr txBox="1"/>
              <p:nvPr/>
            </p:nvSpPr>
            <p:spPr>
              <a:xfrm>
                <a:off x="73038" y="240122"/>
                <a:ext cx="1995742" cy="4013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59" tIns="22859" rIns="22859" bIns="22859" numCol="1" anchor="ctr">
                <a:spAutoFit/>
              </a:bodyPr>
              <a:lstStyle/>
              <a:p>
                <a:pPr algn="ctr" defTabSz="619307">
                  <a:defRPr sz="1200" b="1">
                    <a:solidFill>
                      <a:srgbClr val="002060"/>
                    </a:solidFill>
                    <a:latin typeface="+mn-lt"/>
                    <a:ea typeface="+mn-ea"/>
                    <a:cs typeface="+mn-cs"/>
                    <a:sym typeface="Helvetica"/>
                  </a:defRPr>
                </a:pPr>
                <a:r>
                  <a:t>Meetings &amp; Outreach</a:t>
                </a:r>
                <a:endParaRPr>
                  <a:solidFill>
                    <a:srgbClr val="FFFFFF"/>
                  </a:solidFill>
                </a:endParaRPr>
              </a:p>
              <a:p>
                <a:pPr algn="ctr" defTabSz="619307">
                  <a:defRPr sz="1200">
                    <a:solidFill>
                      <a:srgbClr val="002060"/>
                    </a:solidFill>
                    <a:latin typeface="+mn-lt"/>
                    <a:ea typeface="+mn-ea"/>
                    <a:cs typeface="+mn-cs"/>
                    <a:sym typeface="Helvetica"/>
                  </a:defRPr>
                </a:pPr>
                <a:r>
                  <a:t>Mark Bayfield</a:t>
                </a:r>
              </a:p>
            </p:txBody>
          </p:sp>
        </p:grpSp>
        <p:grpSp>
          <p:nvGrpSpPr>
            <p:cNvPr id="959" name="Rounded Rectangle 92"/>
            <p:cNvGrpSpPr/>
            <p:nvPr/>
          </p:nvGrpSpPr>
          <p:grpSpPr>
            <a:xfrm>
              <a:off x="-1" y="-1"/>
              <a:ext cx="2207324" cy="881566"/>
              <a:chOff x="0" y="0"/>
              <a:chExt cx="2207322" cy="881564"/>
            </a:xfrm>
          </p:grpSpPr>
          <p:sp>
            <p:nvSpPr>
              <p:cNvPr id="957" name="Rounded Rectangle"/>
              <p:cNvSpPr/>
              <p:nvPr/>
            </p:nvSpPr>
            <p:spPr>
              <a:xfrm>
                <a:off x="0" y="0"/>
                <a:ext cx="2207323" cy="881565"/>
              </a:xfrm>
              <a:prstGeom prst="roundRect">
                <a:avLst>
                  <a:gd name="adj" fmla="val 16667"/>
                </a:avLst>
              </a:prstGeom>
              <a:solidFill>
                <a:srgbClr val="FFFFFF"/>
              </a:solidFill>
              <a:ln w="12700" cap="flat">
                <a:solidFill>
                  <a:srgbClr val="C00000"/>
                </a:solidFill>
                <a:prstDash val="solid"/>
                <a:round/>
              </a:ln>
              <a:effectLst/>
            </p:spPr>
            <p:txBody>
              <a:bodyPr wrap="square" lIns="45719" tIns="45719" rIns="45719" bIns="45719" numCol="1" anchor="ctr">
                <a:noAutofit/>
              </a:bodyPr>
              <a:lstStyle/>
              <a:p>
                <a:pPr algn="ctr" defTabSz="619307">
                  <a:defRPr>
                    <a:solidFill>
                      <a:srgbClr val="FFFFFF"/>
                    </a:solidFill>
                    <a:latin typeface="+mn-lt"/>
                    <a:ea typeface="+mn-ea"/>
                    <a:cs typeface="+mn-cs"/>
                    <a:sym typeface="Helvetica"/>
                  </a:defRPr>
                </a:pPr>
                <a:endParaRPr/>
              </a:p>
            </p:txBody>
          </p:sp>
          <p:sp>
            <p:nvSpPr>
              <p:cNvPr id="958" name="Membership &amp; Analytics…"/>
              <p:cNvSpPr txBox="1"/>
              <p:nvPr/>
            </p:nvSpPr>
            <p:spPr>
              <a:xfrm>
                <a:off x="73038" y="240122"/>
                <a:ext cx="2061246" cy="4013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59" tIns="22859" rIns="22859" bIns="22859" numCol="1" anchor="ctr">
                <a:spAutoFit/>
              </a:bodyPr>
              <a:lstStyle/>
              <a:p>
                <a:pPr algn="ctr" defTabSz="619307">
                  <a:defRPr sz="1200" b="1">
                    <a:solidFill>
                      <a:srgbClr val="002060"/>
                    </a:solidFill>
                    <a:latin typeface="+mn-lt"/>
                    <a:ea typeface="+mn-ea"/>
                    <a:cs typeface="+mn-cs"/>
                    <a:sym typeface="Helvetica"/>
                  </a:defRPr>
                </a:pPr>
                <a:r>
                  <a:t>Membership &amp; Analytics</a:t>
                </a:r>
                <a:endParaRPr>
                  <a:solidFill>
                    <a:srgbClr val="FFFFFF"/>
                  </a:solidFill>
                </a:endParaRPr>
              </a:p>
              <a:p>
                <a:pPr algn="ctr" defTabSz="619307">
                  <a:defRPr sz="1200">
                    <a:solidFill>
                      <a:srgbClr val="002060"/>
                    </a:solidFill>
                    <a:latin typeface="+mn-lt"/>
                    <a:ea typeface="+mn-ea"/>
                    <a:cs typeface="+mn-cs"/>
                    <a:sym typeface="Helvetica"/>
                  </a:defRPr>
                </a:pPr>
                <a:r>
                  <a:t>Hosna Jabbari</a:t>
                </a:r>
              </a:p>
            </p:txBody>
          </p:sp>
        </p:grpSp>
      </p:grpSp>
      <p:grpSp>
        <p:nvGrpSpPr>
          <p:cNvPr id="963" name="Rounded Rectangle 16"/>
          <p:cNvGrpSpPr/>
          <p:nvPr/>
        </p:nvGrpSpPr>
        <p:grpSpPr>
          <a:xfrm>
            <a:off x="4598494" y="6031565"/>
            <a:ext cx="2371737" cy="660296"/>
            <a:chOff x="0" y="0"/>
            <a:chExt cx="2371736" cy="660295"/>
          </a:xfrm>
        </p:grpSpPr>
        <p:sp>
          <p:nvSpPr>
            <p:cNvPr id="961" name="Rounded Rectangle"/>
            <p:cNvSpPr/>
            <p:nvPr/>
          </p:nvSpPr>
          <p:spPr>
            <a:xfrm>
              <a:off x="0" y="0"/>
              <a:ext cx="2371737" cy="660296"/>
            </a:xfrm>
            <a:prstGeom prst="roundRect">
              <a:avLst>
                <a:gd name="adj" fmla="val 16667"/>
              </a:avLst>
            </a:prstGeom>
            <a:solidFill>
              <a:srgbClr val="FFFFFF"/>
            </a:solidFill>
            <a:ln w="12700" cap="flat">
              <a:solidFill>
                <a:srgbClr val="C00000"/>
              </a:solidFill>
              <a:prstDash val="solid"/>
              <a:round/>
            </a:ln>
            <a:effectLst/>
          </p:spPr>
          <p:txBody>
            <a:bodyPr wrap="square" lIns="45719" tIns="45719" rIns="45719" bIns="45719" numCol="1" anchor="ctr">
              <a:noAutofit/>
            </a:bodyPr>
            <a:lstStyle/>
            <a:p>
              <a:pPr algn="ctr" defTabSz="619307">
                <a:defRPr>
                  <a:solidFill>
                    <a:srgbClr val="FFFFFF"/>
                  </a:solidFill>
                  <a:latin typeface="+mn-lt"/>
                  <a:ea typeface="+mn-ea"/>
                  <a:cs typeface="+mn-cs"/>
                  <a:sym typeface="Helvetica"/>
                </a:defRPr>
              </a:pPr>
              <a:endParaRPr/>
            </a:p>
          </p:txBody>
        </p:sp>
        <p:sp>
          <p:nvSpPr>
            <p:cNvPr id="962" name="Volunteer base"/>
            <p:cNvSpPr txBox="1"/>
            <p:nvPr/>
          </p:nvSpPr>
          <p:spPr>
            <a:xfrm>
              <a:off x="62236" y="154887"/>
              <a:ext cx="2247264" cy="3505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59" tIns="22859" rIns="22859" bIns="22859" numCol="1" anchor="ctr">
              <a:spAutoFit/>
            </a:bodyPr>
            <a:lstStyle>
              <a:lvl1pPr algn="ctr" defTabSz="619307">
                <a:defRPr sz="2000" b="1">
                  <a:solidFill>
                    <a:srgbClr val="002060"/>
                  </a:solidFill>
                  <a:latin typeface="+mn-lt"/>
                  <a:ea typeface="+mn-ea"/>
                  <a:cs typeface="+mn-cs"/>
                  <a:sym typeface="Helvetica"/>
                </a:defRPr>
              </a:lvl1pPr>
            </a:lstStyle>
            <a:p>
              <a:r>
                <a:t>Volunteer base</a:t>
              </a:r>
            </a:p>
          </p:txBody>
        </p:sp>
      </p:grpSp>
      <p:sp>
        <p:nvSpPr>
          <p:cNvPr id="964" name="Straight Connector 19"/>
          <p:cNvSpPr/>
          <p:nvPr/>
        </p:nvSpPr>
        <p:spPr>
          <a:xfrm flipH="1" flipV="1">
            <a:off x="1399310" y="5527964"/>
            <a:ext cx="9504189" cy="1"/>
          </a:xfrm>
          <a:prstGeom prst="line">
            <a:avLst/>
          </a:prstGeom>
          <a:ln w="12700">
            <a:solidFill>
              <a:srgbClr val="C00000"/>
            </a:solidFill>
            <a:miter/>
          </a:ln>
        </p:spPr>
        <p:txBody>
          <a:bodyPr lIns="22859" tIns="22859" rIns="22859" bIns="22859"/>
          <a:lstStyle/>
          <a:p>
            <a:pPr defTabSz="457200">
              <a:defRPr>
                <a:latin typeface="+mn-lt"/>
                <a:ea typeface="+mn-ea"/>
                <a:cs typeface="+mn-cs"/>
                <a:sym typeface="Helvetica"/>
              </a:defRPr>
            </a:pPr>
            <a:endParaRPr/>
          </a:p>
        </p:txBody>
      </p:sp>
      <p:sp>
        <p:nvSpPr>
          <p:cNvPr id="965" name="Straight Connector 21"/>
          <p:cNvSpPr/>
          <p:nvPr/>
        </p:nvSpPr>
        <p:spPr>
          <a:xfrm>
            <a:off x="1399310" y="5319012"/>
            <a:ext cx="1" cy="221289"/>
          </a:xfrm>
          <a:prstGeom prst="line">
            <a:avLst/>
          </a:prstGeom>
          <a:ln w="12700">
            <a:solidFill>
              <a:srgbClr val="C00000"/>
            </a:solidFill>
            <a:miter/>
          </a:ln>
        </p:spPr>
        <p:txBody>
          <a:bodyPr lIns="22859" tIns="22859" rIns="22859" bIns="22859"/>
          <a:lstStyle/>
          <a:p>
            <a:pPr defTabSz="457200">
              <a:defRPr>
                <a:latin typeface="+mn-lt"/>
                <a:ea typeface="+mn-ea"/>
                <a:cs typeface="+mn-cs"/>
                <a:sym typeface="Helvetica"/>
              </a:defRPr>
            </a:pPr>
            <a:endParaRPr/>
          </a:p>
        </p:txBody>
      </p:sp>
      <p:sp>
        <p:nvSpPr>
          <p:cNvPr id="966" name="Straight Connector 23"/>
          <p:cNvSpPr/>
          <p:nvPr/>
        </p:nvSpPr>
        <p:spPr>
          <a:xfrm>
            <a:off x="3345867" y="5313221"/>
            <a:ext cx="1" cy="221288"/>
          </a:xfrm>
          <a:prstGeom prst="line">
            <a:avLst/>
          </a:prstGeom>
          <a:ln w="12700">
            <a:solidFill>
              <a:srgbClr val="C00000"/>
            </a:solidFill>
            <a:miter/>
          </a:ln>
        </p:spPr>
        <p:txBody>
          <a:bodyPr lIns="22859" tIns="22859" rIns="22859" bIns="22859"/>
          <a:lstStyle/>
          <a:p>
            <a:pPr defTabSz="457200">
              <a:defRPr>
                <a:latin typeface="+mn-lt"/>
                <a:ea typeface="+mn-ea"/>
                <a:cs typeface="+mn-cs"/>
                <a:sym typeface="Helvetica"/>
              </a:defRPr>
            </a:pPr>
            <a:endParaRPr/>
          </a:p>
        </p:txBody>
      </p:sp>
      <p:sp>
        <p:nvSpPr>
          <p:cNvPr id="967" name="Straight Connector 24"/>
          <p:cNvSpPr/>
          <p:nvPr/>
        </p:nvSpPr>
        <p:spPr>
          <a:xfrm>
            <a:off x="4856008" y="5299366"/>
            <a:ext cx="1" cy="221289"/>
          </a:xfrm>
          <a:prstGeom prst="line">
            <a:avLst/>
          </a:prstGeom>
          <a:ln w="12700">
            <a:solidFill>
              <a:srgbClr val="C00000"/>
            </a:solidFill>
            <a:miter/>
          </a:ln>
        </p:spPr>
        <p:txBody>
          <a:bodyPr lIns="22859" tIns="22859" rIns="22859" bIns="22859"/>
          <a:lstStyle/>
          <a:p>
            <a:pPr defTabSz="457200">
              <a:defRPr>
                <a:latin typeface="+mn-lt"/>
                <a:ea typeface="+mn-ea"/>
                <a:cs typeface="+mn-cs"/>
                <a:sym typeface="Helvetica"/>
              </a:defRPr>
            </a:pPr>
            <a:endParaRPr/>
          </a:p>
        </p:txBody>
      </p:sp>
      <p:sp>
        <p:nvSpPr>
          <p:cNvPr id="968" name="Straight Connector 25"/>
          <p:cNvSpPr/>
          <p:nvPr/>
        </p:nvSpPr>
        <p:spPr>
          <a:xfrm>
            <a:off x="6802566" y="5293575"/>
            <a:ext cx="1" cy="221288"/>
          </a:xfrm>
          <a:prstGeom prst="line">
            <a:avLst/>
          </a:prstGeom>
          <a:ln w="12700">
            <a:solidFill>
              <a:srgbClr val="C00000"/>
            </a:solidFill>
            <a:miter/>
          </a:ln>
        </p:spPr>
        <p:txBody>
          <a:bodyPr lIns="22859" tIns="22859" rIns="22859" bIns="22859"/>
          <a:lstStyle/>
          <a:p>
            <a:pPr defTabSz="457200">
              <a:defRPr>
                <a:latin typeface="+mn-lt"/>
                <a:ea typeface="+mn-ea"/>
                <a:cs typeface="+mn-cs"/>
                <a:sym typeface="Helvetica"/>
              </a:defRPr>
            </a:pPr>
            <a:endParaRPr/>
          </a:p>
        </p:txBody>
      </p:sp>
      <p:sp>
        <p:nvSpPr>
          <p:cNvPr id="969" name="Straight Connector 26"/>
          <p:cNvSpPr/>
          <p:nvPr/>
        </p:nvSpPr>
        <p:spPr>
          <a:xfrm>
            <a:off x="8956940" y="5299366"/>
            <a:ext cx="1" cy="221289"/>
          </a:xfrm>
          <a:prstGeom prst="line">
            <a:avLst/>
          </a:prstGeom>
          <a:ln w="12700">
            <a:solidFill>
              <a:srgbClr val="C00000"/>
            </a:solidFill>
            <a:miter/>
          </a:ln>
        </p:spPr>
        <p:txBody>
          <a:bodyPr lIns="22859" tIns="22859" rIns="22859" bIns="22859"/>
          <a:lstStyle/>
          <a:p>
            <a:pPr defTabSz="457200">
              <a:defRPr>
                <a:latin typeface="+mn-lt"/>
                <a:ea typeface="+mn-ea"/>
                <a:cs typeface="+mn-cs"/>
                <a:sym typeface="Helvetica"/>
              </a:defRPr>
            </a:pPr>
            <a:endParaRPr/>
          </a:p>
        </p:txBody>
      </p:sp>
      <p:sp>
        <p:nvSpPr>
          <p:cNvPr id="970" name="Straight Connector 27"/>
          <p:cNvSpPr/>
          <p:nvPr/>
        </p:nvSpPr>
        <p:spPr>
          <a:xfrm>
            <a:off x="10889643" y="5301070"/>
            <a:ext cx="1" cy="221289"/>
          </a:xfrm>
          <a:prstGeom prst="line">
            <a:avLst/>
          </a:prstGeom>
          <a:ln w="12700">
            <a:solidFill>
              <a:srgbClr val="C00000"/>
            </a:solidFill>
            <a:miter/>
          </a:ln>
        </p:spPr>
        <p:txBody>
          <a:bodyPr lIns="22859" tIns="22859" rIns="22859" bIns="22859"/>
          <a:lstStyle/>
          <a:p>
            <a:pPr defTabSz="457200">
              <a:defRPr>
                <a:latin typeface="+mn-lt"/>
                <a:ea typeface="+mn-ea"/>
                <a:cs typeface="+mn-cs"/>
                <a:sym typeface="Helvetica"/>
              </a:defRPr>
            </a:pPr>
            <a:endParaRPr/>
          </a:p>
        </p:txBody>
      </p:sp>
      <p:grpSp>
        <p:nvGrpSpPr>
          <p:cNvPr id="991" name="Group 20"/>
          <p:cNvGrpSpPr/>
          <p:nvPr/>
        </p:nvGrpSpPr>
        <p:grpSpPr>
          <a:xfrm>
            <a:off x="442799" y="987592"/>
            <a:ext cx="3020206" cy="1932532"/>
            <a:chOff x="0" y="0"/>
            <a:chExt cx="3020204" cy="1932530"/>
          </a:xfrm>
        </p:grpSpPr>
        <p:grpSp>
          <p:nvGrpSpPr>
            <p:cNvPr id="973" name="Group 22"/>
            <p:cNvGrpSpPr/>
            <p:nvPr/>
          </p:nvGrpSpPr>
          <p:grpSpPr>
            <a:xfrm>
              <a:off x="0" y="158588"/>
              <a:ext cx="1077979" cy="1036046"/>
              <a:chOff x="0" y="0"/>
              <a:chExt cx="1077978" cy="1036044"/>
            </a:xfrm>
          </p:grpSpPr>
          <p:sp>
            <p:nvSpPr>
              <p:cNvPr id="971" name="Oval 99"/>
              <p:cNvSpPr/>
              <p:nvPr/>
            </p:nvSpPr>
            <p:spPr>
              <a:xfrm>
                <a:off x="786" y="0"/>
                <a:ext cx="1077193" cy="1036045"/>
              </a:xfrm>
              <a:prstGeom prst="ellipse">
                <a:avLst/>
              </a:prstGeom>
              <a:noFill/>
              <a:ln w="12700" cap="flat">
                <a:solidFill>
                  <a:srgbClr val="A7A7A7"/>
                </a:solidFill>
                <a:prstDash val="solid"/>
                <a:round/>
              </a:ln>
              <a:effectLst>
                <a:outerShdw blurRad="25400" dist="12700" dir="5400000" rotWithShape="0">
                  <a:srgbClr val="000000">
                    <a:alpha val="40000"/>
                  </a:srgbClr>
                </a:outerShdw>
              </a:effectLst>
            </p:spPr>
            <p:txBody>
              <a:bodyPr wrap="square" lIns="45719" tIns="45719" rIns="45719" bIns="45719" numCol="1" anchor="ctr">
                <a:noAutofit/>
              </a:bodyPr>
              <a:lstStyle/>
              <a:p>
                <a:pPr algn="ctr" defTabSz="457200">
                  <a:defRPr sz="1200" b="1">
                    <a:solidFill>
                      <a:srgbClr val="A6A6A6"/>
                    </a:solidFill>
                    <a:latin typeface="+mn-lt"/>
                    <a:ea typeface="+mn-ea"/>
                    <a:cs typeface="+mn-cs"/>
                    <a:sym typeface="Helvetica"/>
                  </a:defRPr>
                </a:pPr>
                <a:endParaRPr/>
              </a:p>
            </p:txBody>
          </p:sp>
          <p:sp>
            <p:nvSpPr>
              <p:cNvPr id="972" name="TextBox 100"/>
              <p:cNvSpPr txBox="1"/>
              <p:nvPr/>
            </p:nvSpPr>
            <p:spPr>
              <a:xfrm>
                <a:off x="0" y="234396"/>
                <a:ext cx="978409" cy="39308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59" tIns="22859" rIns="22859" bIns="22859" numCol="1" anchor="t">
                <a:spAutoFit/>
              </a:bodyPr>
              <a:lstStyle>
                <a:lvl1pPr algn="ctr" defTabSz="457200">
                  <a:defRPr sz="1200" b="1">
                    <a:solidFill>
                      <a:srgbClr val="A6A6A6"/>
                    </a:solidFill>
                    <a:latin typeface="Calibri"/>
                    <a:ea typeface="Calibri"/>
                    <a:cs typeface="Calibri"/>
                    <a:sym typeface="Calibri"/>
                  </a:defRPr>
                </a:lvl1pPr>
              </a:lstStyle>
              <a:p>
                <a:r>
                  <a:t>British Columbia</a:t>
                </a:r>
              </a:p>
            </p:txBody>
          </p:sp>
        </p:grpSp>
        <p:grpSp>
          <p:nvGrpSpPr>
            <p:cNvPr id="976" name="Group 28"/>
            <p:cNvGrpSpPr/>
            <p:nvPr/>
          </p:nvGrpSpPr>
          <p:grpSpPr>
            <a:xfrm>
              <a:off x="1743811" y="600452"/>
              <a:ext cx="1077193" cy="1036045"/>
              <a:chOff x="0" y="0"/>
              <a:chExt cx="1077192" cy="1036044"/>
            </a:xfrm>
          </p:grpSpPr>
          <p:sp>
            <p:nvSpPr>
              <p:cNvPr id="974" name="TextBox 97"/>
              <p:cNvSpPr txBox="1"/>
              <p:nvPr/>
            </p:nvSpPr>
            <p:spPr>
              <a:xfrm>
                <a:off x="26487" y="335339"/>
                <a:ext cx="978409" cy="2025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59" tIns="22859" rIns="22859" bIns="22859" numCol="1" anchor="t">
                <a:spAutoFit/>
              </a:bodyPr>
              <a:lstStyle>
                <a:lvl1pPr algn="ctr" defTabSz="457200">
                  <a:defRPr sz="1200" b="1">
                    <a:solidFill>
                      <a:srgbClr val="002060"/>
                    </a:solidFill>
                    <a:latin typeface="Calibri"/>
                    <a:ea typeface="Calibri"/>
                    <a:cs typeface="Calibri"/>
                    <a:sym typeface="Calibri"/>
                  </a:defRPr>
                </a:lvl1pPr>
              </a:lstStyle>
              <a:p>
                <a:r>
                  <a:t>ARN Quebec</a:t>
                </a:r>
              </a:p>
            </p:txBody>
          </p:sp>
          <p:sp>
            <p:nvSpPr>
              <p:cNvPr id="975" name="Oval 98"/>
              <p:cNvSpPr/>
              <p:nvPr/>
            </p:nvSpPr>
            <p:spPr>
              <a:xfrm>
                <a:off x="-1" y="-1"/>
                <a:ext cx="1077194" cy="1036046"/>
              </a:xfrm>
              <a:prstGeom prst="ellipse">
                <a:avLst/>
              </a:prstGeom>
              <a:noFill/>
              <a:ln w="12700" cap="flat">
                <a:solidFill>
                  <a:srgbClr val="C00000"/>
                </a:solidFill>
                <a:prstDash val="solid"/>
                <a:round/>
              </a:ln>
              <a:effectLst>
                <a:outerShdw blurRad="25400" dist="12700" dir="5400000" rotWithShape="0">
                  <a:srgbClr val="000000">
                    <a:alpha val="40000"/>
                  </a:srgbClr>
                </a:outerShdw>
              </a:effectLst>
            </p:spPr>
            <p:txBody>
              <a:bodyPr wrap="square" lIns="45719" tIns="45719" rIns="45719" bIns="45719" numCol="1" anchor="ctr">
                <a:noAutofit/>
              </a:bodyPr>
              <a:lstStyle/>
              <a:p>
                <a:pPr algn="ctr" defTabSz="457200">
                  <a:defRPr sz="1200" b="1">
                    <a:solidFill>
                      <a:srgbClr val="002060"/>
                    </a:solidFill>
                    <a:latin typeface="+mn-lt"/>
                    <a:ea typeface="+mn-ea"/>
                    <a:cs typeface="+mn-cs"/>
                    <a:sym typeface="Helvetica"/>
                  </a:defRPr>
                </a:pPr>
                <a:endParaRPr/>
              </a:p>
            </p:txBody>
          </p:sp>
        </p:grpSp>
        <p:grpSp>
          <p:nvGrpSpPr>
            <p:cNvPr id="979" name="Group 30"/>
            <p:cNvGrpSpPr/>
            <p:nvPr/>
          </p:nvGrpSpPr>
          <p:grpSpPr>
            <a:xfrm>
              <a:off x="963247" y="0"/>
              <a:ext cx="1077193" cy="1036045"/>
              <a:chOff x="0" y="0"/>
              <a:chExt cx="1077192" cy="1036044"/>
            </a:xfrm>
          </p:grpSpPr>
          <p:sp>
            <p:nvSpPr>
              <p:cNvPr id="977" name="TextBox 95"/>
              <p:cNvSpPr txBox="1"/>
              <p:nvPr/>
            </p:nvSpPr>
            <p:spPr>
              <a:xfrm>
                <a:off x="49392" y="243749"/>
                <a:ext cx="978409" cy="3930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59" tIns="22859" rIns="22859" bIns="22859" numCol="1" anchor="t">
                <a:spAutoFit/>
              </a:bodyPr>
              <a:lstStyle/>
              <a:p>
                <a:pPr algn="ctr" defTabSz="457200">
                  <a:defRPr sz="1200" b="1">
                    <a:solidFill>
                      <a:srgbClr val="A6A6A6"/>
                    </a:solidFill>
                    <a:latin typeface="Calibri"/>
                    <a:ea typeface="Calibri"/>
                    <a:cs typeface="Calibri"/>
                    <a:sym typeface="Calibri"/>
                  </a:defRPr>
                </a:pPr>
                <a:r>
                  <a:t>Northern</a:t>
                </a:r>
              </a:p>
              <a:p>
                <a:pPr algn="ctr" defTabSz="457200">
                  <a:defRPr sz="1200" b="1">
                    <a:solidFill>
                      <a:srgbClr val="A6A6A6"/>
                    </a:solidFill>
                    <a:latin typeface="Calibri"/>
                    <a:ea typeface="Calibri"/>
                    <a:cs typeface="Calibri"/>
                    <a:sym typeface="Calibri"/>
                  </a:defRPr>
                </a:pPr>
                <a:r>
                  <a:t>Canada</a:t>
                </a:r>
              </a:p>
            </p:txBody>
          </p:sp>
          <p:sp>
            <p:nvSpPr>
              <p:cNvPr id="978" name="Oval 96"/>
              <p:cNvSpPr/>
              <p:nvPr/>
            </p:nvSpPr>
            <p:spPr>
              <a:xfrm>
                <a:off x="-1" y="-1"/>
                <a:ext cx="1077194" cy="1036046"/>
              </a:xfrm>
              <a:prstGeom prst="ellipse">
                <a:avLst/>
              </a:prstGeom>
              <a:noFill/>
              <a:ln w="12700" cap="flat">
                <a:solidFill>
                  <a:srgbClr val="A7A7A7"/>
                </a:solidFill>
                <a:prstDash val="dash"/>
                <a:round/>
              </a:ln>
              <a:effectLst>
                <a:outerShdw blurRad="25400" dist="12700" dir="5400000" rotWithShape="0">
                  <a:srgbClr val="000000">
                    <a:alpha val="40000"/>
                  </a:srgbClr>
                </a:outerShdw>
              </a:effectLst>
            </p:spPr>
            <p:txBody>
              <a:bodyPr wrap="square" lIns="45719" tIns="45719" rIns="45719" bIns="45719" numCol="1" anchor="ctr">
                <a:noAutofit/>
              </a:bodyPr>
              <a:lstStyle/>
              <a:p>
                <a:pPr algn="ctr" defTabSz="457200">
                  <a:defRPr sz="1200" b="1">
                    <a:solidFill>
                      <a:srgbClr val="A6A6A6"/>
                    </a:solidFill>
                    <a:latin typeface="+mn-lt"/>
                    <a:ea typeface="+mn-ea"/>
                    <a:cs typeface="+mn-cs"/>
                    <a:sym typeface="Helvetica"/>
                  </a:defRPr>
                </a:pPr>
                <a:endParaRPr/>
              </a:p>
            </p:txBody>
          </p:sp>
        </p:grpSp>
        <p:grpSp>
          <p:nvGrpSpPr>
            <p:cNvPr id="982" name="Group 31"/>
            <p:cNvGrpSpPr/>
            <p:nvPr/>
          </p:nvGrpSpPr>
          <p:grpSpPr>
            <a:xfrm>
              <a:off x="795608" y="854368"/>
              <a:ext cx="1077193" cy="1036045"/>
              <a:chOff x="0" y="0"/>
              <a:chExt cx="1077192" cy="1036044"/>
            </a:xfrm>
          </p:grpSpPr>
          <p:sp>
            <p:nvSpPr>
              <p:cNvPr id="980" name="TextBox 93"/>
              <p:cNvSpPr txBox="1"/>
              <p:nvPr/>
            </p:nvSpPr>
            <p:spPr>
              <a:xfrm>
                <a:off x="39080" y="273149"/>
                <a:ext cx="978409" cy="3930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59" tIns="22859" rIns="22859" bIns="22859" numCol="1" anchor="t">
                <a:spAutoFit/>
              </a:bodyPr>
              <a:lstStyle>
                <a:lvl1pPr algn="ctr" defTabSz="457200">
                  <a:defRPr sz="1200" b="1">
                    <a:solidFill>
                      <a:srgbClr val="A6A6A6"/>
                    </a:solidFill>
                    <a:latin typeface="Calibri"/>
                    <a:ea typeface="Calibri"/>
                    <a:cs typeface="Calibri"/>
                    <a:sym typeface="Calibri"/>
                  </a:defRPr>
                </a:lvl1pPr>
              </a:lstStyle>
              <a:p>
                <a:r>
                  <a:t>Prairie (SK,MB)</a:t>
                </a:r>
              </a:p>
            </p:txBody>
          </p:sp>
          <p:sp>
            <p:nvSpPr>
              <p:cNvPr id="981" name="Oval 94"/>
              <p:cNvSpPr/>
              <p:nvPr/>
            </p:nvSpPr>
            <p:spPr>
              <a:xfrm>
                <a:off x="-1" y="-1"/>
                <a:ext cx="1077194" cy="1036046"/>
              </a:xfrm>
              <a:prstGeom prst="ellipse">
                <a:avLst/>
              </a:prstGeom>
              <a:noFill/>
              <a:ln w="12700" cap="flat">
                <a:solidFill>
                  <a:srgbClr val="A7A7A7"/>
                </a:solidFill>
                <a:prstDash val="solid"/>
                <a:round/>
              </a:ln>
              <a:effectLst>
                <a:outerShdw blurRad="25400" dist="12700" dir="5400000" rotWithShape="0">
                  <a:srgbClr val="000000">
                    <a:alpha val="40000"/>
                  </a:srgbClr>
                </a:outerShdw>
              </a:effectLst>
            </p:spPr>
            <p:txBody>
              <a:bodyPr wrap="square" lIns="45719" tIns="45719" rIns="45719" bIns="45719" numCol="1" anchor="ctr">
                <a:noAutofit/>
              </a:bodyPr>
              <a:lstStyle/>
              <a:p>
                <a:pPr algn="ctr" defTabSz="457200">
                  <a:defRPr sz="1200" b="1">
                    <a:solidFill>
                      <a:srgbClr val="A6A6A6"/>
                    </a:solidFill>
                    <a:latin typeface="+mn-lt"/>
                    <a:ea typeface="+mn-ea"/>
                    <a:cs typeface="+mn-cs"/>
                    <a:sym typeface="Helvetica"/>
                  </a:defRPr>
                </a:pPr>
                <a:endParaRPr/>
              </a:p>
            </p:txBody>
          </p:sp>
        </p:grpSp>
        <p:grpSp>
          <p:nvGrpSpPr>
            <p:cNvPr id="985" name="Group 32"/>
            <p:cNvGrpSpPr/>
            <p:nvPr/>
          </p:nvGrpSpPr>
          <p:grpSpPr>
            <a:xfrm>
              <a:off x="1943012" y="117918"/>
              <a:ext cx="1077193" cy="1036046"/>
              <a:chOff x="0" y="0"/>
              <a:chExt cx="1077192" cy="1036044"/>
            </a:xfrm>
          </p:grpSpPr>
          <p:sp>
            <p:nvSpPr>
              <p:cNvPr id="983" name="TextBox 38"/>
              <p:cNvSpPr txBox="1"/>
              <p:nvPr/>
            </p:nvSpPr>
            <p:spPr>
              <a:xfrm>
                <a:off x="22860" y="228618"/>
                <a:ext cx="978409" cy="3930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59" tIns="22859" rIns="22859" bIns="22859" numCol="1" anchor="t">
                <a:spAutoFit/>
              </a:bodyPr>
              <a:lstStyle>
                <a:lvl1pPr algn="ctr" defTabSz="457200">
                  <a:defRPr sz="1200" b="1">
                    <a:solidFill>
                      <a:srgbClr val="A6A6A6"/>
                    </a:solidFill>
                    <a:latin typeface="Calibri"/>
                    <a:ea typeface="Calibri"/>
                    <a:cs typeface="Calibri"/>
                    <a:sym typeface="Calibri"/>
                  </a:defRPr>
                </a:lvl1pPr>
              </a:lstStyle>
              <a:p>
                <a:r>
                  <a:t>Atlantic provinces</a:t>
                </a:r>
              </a:p>
            </p:txBody>
          </p:sp>
          <p:sp>
            <p:nvSpPr>
              <p:cNvPr id="984" name="Oval 39"/>
              <p:cNvSpPr/>
              <p:nvPr/>
            </p:nvSpPr>
            <p:spPr>
              <a:xfrm>
                <a:off x="-1" y="-1"/>
                <a:ext cx="1077194" cy="1036046"/>
              </a:xfrm>
              <a:prstGeom prst="ellipse">
                <a:avLst/>
              </a:prstGeom>
              <a:noFill/>
              <a:ln w="12700" cap="flat">
                <a:solidFill>
                  <a:srgbClr val="A7A7A7"/>
                </a:solidFill>
                <a:prstDash val="solid"/>
                <a:round/>
              </a:ln>
              <a:effectLst>
                <a:outerShdw blurRad="25400" dist="12700" dir="5400000" rotWithShape="0">
                  <a:srgbClr val="000000">
                    <a:alpha val="40000"/>
                  </a:srgbClr>
                </a:outerShdw>
              </a:effectLst>
            </p:spPr>
            <p:txBody>
              <a:bodyPr wrap="square" lIns="45719" tIns="45719" rIns="45719" bIns="45719" numCol="1" anchor="ctr">
                <a:noAutofit/>
              </a:bodyPr>
              <a:lstStyle/>
              <a:p>
                <a:pPr algn="ctr" defTabSz="457200">
                  <a:defRPr sz="1200" b="1">
                    <a:solidFill>
                      <a:srgbClr val="002060"/>
                    </a:solidFill>
                    <a:latin typeface="+mn-lt"/>
                    <a:ea typeface="+mn-ea"/>
                    <a:cs typeface="+mn-cs"/>
                    <a:sym typeface="Helvetica"/>
                  </a:defRPr>
                </a:pPr>
                <a:endParaRPr/>
              </a:p>
            </p:txBody>
          </p:sp>
        </p:grpSp>
        <p:grpSp>
          <p:nvGrpSpPr>
            <p:cNvPr id="988" name="Group 33"/>
            <p:cNvGrpSpPr/>
            <p:nvPr/>
          </p:nvGrpSpPr>
          <p:grpSpPr>
            <a:xfrm>
              <a:off x="1425728" y="896485"/>
              <a:ext cx="1077194" cy="1036046"/>
              <a:chOff x="0" y="0"/>
              <a:chExt cx="1077192" cy="1036044"/>
            </a:xfrm>
          </p:grpSpPr>
          <p:sp>
            <p:nvSpPr>
              <p:cNvPr id="986" name="TextBox 36"/>
              <p:cNvSpPr txBox="1"/>
              <p:nvPr/>
            </p:nvSpPr>
            <p:spPr>
              <a:xfrm>
                <a:off x="18151" y="379523"/>
                <a:ext cx="978409" cy="2025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59" tIns="22859" rIns="22859" bIns="22859" numCol="1" anchor="t">
                <a:spAutoFit/>
              </a:bodyPr>
              <a:lstStyle>
                <a:lvl1pPr algn="ctr" defTabSz="457200">
                  <a:defRPr sz="1200" b="1">
                    <a:solidFill>
                      <a:srgbClr val="A6A6A6"/>
                    </a:solidFill>
                    <a:latin typeface="Calibri"/>
                    <a:ea typeface="Calibri"/>
                    <a:cs typeface="Calibri"/>
                    <a:sym typeface="Calibri"/>
                  </a:defRPr>
                </a:lvl1pPr>
              </a:lstStyle>
              <a:p>
                <a:r>
                  <a:t>Ontario</a:t>
                </a:r>
              </a:p>
            </p:txBody>
          </p:sp>
          <p:sp>
            <p:nvSpPr>
              <p:cNvPr id="987" name="Oval 37"/>
              <p:cNvSpPr/>
              <p:nvPr/>
            </p:nvSpPr>
            <p:spPr>
              <a:xfrm>
                <a:off x="0" y="0"/>
                <a:ext cx="1077193" cy="1036045"/>
              </a:xfrm>
              <a:prstGeom prst="ellipse">
                <a:avLst/>
              </a:prstGeom>
              <a:noFill/>
              <a:ln w="12700" cap="flat">
                <a:solidFill>
                  <a:srgbClr val="A7A7A7"/>
                </a:solidFill>
                <a:prstDash val="solid"/>
                <a:round/>
              </a:ln>
              <a:effectLst>
                <a:outerShdw blurRad="25400" dist="12700" dir="5400000" rotWithShape="0">
                  <a:srgbClr val="000000">
                    <a:alpha val="40000"/>
                  </a:srgbClr>
                </a:outerShdw>
              </a:effectLst>
            </p:spPr>
            <p:txBody>
              <a:bodyPr wrap="square" lIns="45719" tIns="45719" rIns="45719" bIns="45719" numCol="1" anchor="ctr">
                <a:noAutofit/>
              </a:bodyPr>
              <a:lstStyle/>
              <a:p>
                <a:pPr algn="ctr" defTabSz="457200">
                  <a:defRPr sz="1200" b="1">
                    <a:solidFill>
                      <a:srgbClr val="A6A6A6"/>
                    </a:solidFill>
                    <a:latin typeface="+mn-lt"/>
                    <a:ea typeface="+mn-ea"/>
                    <a:cs typeface="+mn-cs"/>
                    <a:sym typeface="Helvetica"/>
                  </a:defRPr>
                </a:pPr>
                <a:endParaRPr/>
              </a:p>
            </p:txBody>
          </p:sp>
        </p:grpSp>
        <p:sp>
          <p:nvSpPr>
            <p:cNvPr id="989" name="Oval 34"/>
            <p:cNvSpPr/>
            <p:nvPr/>
          </p:nvSpPr>
          <p:spPr>
            <a:xfrm>
              <a:off x="257669" y="627654"/>
              <a:ext cx="1077193" cy="1036045"/>
            </a:xfrm>
            <a:prstGeom prst="ellipse">
              <a:avLst/>
            </a:prstGeom>
            <a:noFill/>
            <a:ln w="12700" cap="flat">
              <a:solidFill>
                <a:srgbClr val="C00000"/>
              </a:solidFill>
              <a:prstDash val="solid"/>
              <a:round/>
            </a:ln>
            <a:effectLst>
              <a:outerShdw blurRad="25400" dist="12700" dir="5400000" rotWithShape="0">
                <a:srgbClr val="000000">
                  <a:alpha val="40000"/>
                </a:srgbClr>
              </a:outerShdw>
            </a:effectLst>
          </p:spPr>
          <p:txBody>
            <a:bodyPr wrap="square" lIns="45719" tIns="45719" rIns="45719" bIns="45719" numCol="1" anchor="ctr">
              <a:noAutofit/>
            </a:bodyPr>
            <a:lstStyle/>
            <a:p>
              <a:pPr algn="ctr" defTabSz="457200">
                <a:defRPr sz="1200" b="1">
                  <a:solidFill>
                    <a:srgbClr val="002060"/>
                  </a:solidFill>
                  <a:latin typeface="+mn-lt"/>
                  <a:ea typeface="+mn-ea"/>
                  <a:cs typeface="+mn-cs"/>
                  <a:sym typeface="Helvetica"/>
                </a:defRPr>
              </a:pPr>
              <a:endParaRPr/>
            </a:p>
          </p:txBody>
        </p:sp>
        <p:sp>
          <p:nvSpPr>
            <p:cNvPr id="990" name="TextBox 35"/>
            <p:cNvSpPr txBox="1"/>
            <p:nvPr/>
          </p:nvSpPr>
          <p:spPr>
            <a:xfrm>
              <a:off x="317870" y="997769"/>
              <a:ext cx="978409" cy="2025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59" tIns="22859" rIns="22859" bIns="22859" numCol="1" anchor="t">
              <a:spAutoFit/>
            </a:bodyPr>
            <a:lstStyle>
              <a:lvl1pPr algn="ctr" defTabSz="457200">
                <a:defRPr sz="1200" b="1">
                  <a:solidFill>
                    <a:srgbClr val="002060"/>
                  </a:solidFill>
                  <a:latin typeface="Calibri"/>
                  <a:ea typeface="Calibri"/>
                  <a:cs typeface="Calibri"/>
                  <a:sym typeface="Calibri"/>
                </a:defRPr>
              </a:lvl1pPr>
            </a:lstStyle>
            <a:p>
              <a:r>
                <a:t>RNA Alberta</a:t>
              </a:r>
            </a:p>
          </p:txBody>
        </p:sp>
      </p:grpSp>
      <p:sp>
        <p:nvSpPr>
          <p:cNvPr id="992" name="Left-Right Arrow 101"/>
          <p:cNvSpPr/>
          <p:nvPr/>
        </p:nvSpPr>
        <p:spPr>
          <a:xfrm>
            <a:off x="3474015" y="1826774"/>
            <a:ext cx="762001" cy="195215"/>
          </a:xfrm>
          <a:prstGeom prst="leftRightArrow">
            <a:avLst>
              <a:gd name="adj1" fmla="val 50000"/>
              <a:gd name="adj2" fmla="val 50000"/>
            </a:avLst>
          </a:prstGeom>
          <a:solidFill>
            <a:srgbClr val="C00000"/>
          </a:solidFill>
          <a:ln w="12700">
            <a:miter lim="400000"/>
          </a:ln>
        </p:spPr>
        <p:txBody>
          <a:bodyPr lIns="45719" tIns="45719" rIns="45719" bIns="45719" anchor="ctr"/>
          <a:lstStyle/>
          <a:p>
            <a:pPr defTabSz="457200">
              <a:defRPr>
                <a:latin typeface="Calibri"/>
                <a:ea typeface="Calibri"/>
                <a:cs typeface="Calibri"/>
                <a:sym typeface="Calibri"/>
              </a:defRPr>
            </a:pPr>
            <a:endParaRPr/>
          </a:p>
        </p:txBody>
      </p:sp>
      <p:sp>
        <p:nvSpPr>
          <p:cNvPr id="993" name="Left Arrow 103"/>
          <p:cNvSpPr/>
          <p:nvPr/>
        </p:nvSpPr>
        <p:spPr>
          <a:xfrm>
            <a:off x="7772400" y="3126976"/>
            <a:ext cx="629920" cy="200580"/>
          </a:xfrm>
          <a:prstGeom prst="leftArrow">
            <a:avLst>
              <a:gd name="adj1" fmla="val 50000"/>
              <a:gd name="adj2" fmla="val 50000"/>
            </a:avLst>
          </a:prstGeom>
          <a:solidFill>
            <a:srgbClr val="FFFFFF"/>
          </a:solidFill>
          <a:ln w="12700">
            <a:solidFill>
              <a:srgbClr val="C00000"/>
            </a:solidFill>
            <a:miter/>
          </a:ln>
        </p:spPr>
        <p:txBody>
          <a:bodyPr lIns="45719" tIns="45719" rIns="45719" bIns="45719" anchor="ctr"/>
          <a:lstStyle/>
          <a:p>
            <a:pPr defTabSz="457200">
              <a:defRPr>
                <a:latin typeface="Calibri"/>
                <a:ea typeface="Calibri"/>
                <a:cs typeface="Calibri"/>
                <a:sym typeface="Calibri"/>
              </a:defRPr>
            </a:pPr>
            <a:endParaRPr/>
          </a:p>
        </p:txBody>
      </p:sp>
      <p:sp>
        <p:nvSpPr>
          <p:cNvPr id="994" name="Down Arrow 104"/>
          <p:cNvSpPr/>
          <p:nvPr/>
        </p:nvSpPr>
        <p:spPr>
          <a:xfrm>
            <a:off x="5644829" y="2358699"/>
            <a:ext cx="279067" cy="340218"/>
          </a:xfrm>
          <a:custGeom>
            <a:avLst/>
            <a:gdLst/>
            <a:ahLst/>
            <a:cxnLst>
              <a:cxn ang="0">
                <a:pos x="wd2" y="hd2"/>
              </a:cxn>
              <a:cxn ang="5400000">
                <a:pos x="wd2" y="hd2"/>
              </a:cxn>
              <a:cxn ang="10800000">
                <a:pos x="wd2" y="hd2"/>
              </a:cxn>
              <a:cxn ang="16200000">
                <a:pos x="wd2" y="hd2"/>
              </a:cxn>
            </a:cxnLst>
            <a:rect l="0" t="0" r="r" b="b"/>
            <a:pathLst>
              <a:path w="21600" h="21600" extrusionOk="0">
                <a:moveTo>
                  <a:pt x="0" y="13386"/>
                </a:moveTo>
                <a:lnTo>
                  <a:pt x="5400" y="13386"/>
                </a:lnTo>
                <a:lnTo>
                  <a:pt x="5400" y="0"/>
                </a:lnTo>
                <a:lnTo>
                  <a:pt x="16200" y="0"/>
                </a:lnTo>
                <a:lnTo>
                  <a:pt x="16200" y="13386"/>
                </a:lnTo>
                <a:lnTo>
                  <a:pt x="21600" y="13386"/>
                </a:lnTo>
                <a:lnTo>
                  <a:pt x="10800" y="21600"/>
                </a:lnTo>
                <a:close/>
              </a:path>
            </a:pathLst>
          </a:custGeom>
          <a:solidFill>
            <a:srgbClr val="FFFFFF"/>
          </a:solidFill>
          <a:ln w="12700">
            <a:solidFill>
              <a:srgbClr val="C00000"/>
            </a:solidFill>
            <a:miter/>
          </a:ln>
        </p:spPr>
        <p:txBody>
          <a:bodyPr lIns="45719" tIns="45719" rIns="45719" bIns="45719" anchor="ctr"/>
          <a:lstStyle/>
          <a:p>
            <a:pPr defTabSz="457200">
              <a:defRPr>
                <a:latin typeface="Calibri"/>
                <a:ea typeface="Calibri"/>
                <a:cs typeface="Calibri"/>
                <a:sym typeface="Calibri"/>
              </a:defRPr>
            </a:pPr>
            <a:endParaRPr/>
          </a:p>
        </p:txBody>
      </p:sp>
      <p:sp>
        <p:nvSpPr>
          <p:cNvPr id="995" name="Down Arrow 105"/>
          <p:cNvSpPr/>
          <p:nvPr/>
        </p:nvSpPr>
        <p:spPr>
          <a:xfrm>
            <a:off x="5644829" y="3887778"/>
            <a:ext cx="279067" cy="340218"/>
          </a:xfrm>
          <a:custGeom>
            <a:avLst/>
            <a:gdLst/>
            <a:ahLst/>
            <a:cxnLst>
              <a:cxn ang="0">
                <a:pos x="wd2" y="hd2"/>
              </a:cxn>
              <a:cxn ang="5400000">
                <a:pos x="wd2" y="hd2"/>
              </a:cxn>
              <a:cxn ang="10800000">
                <a:pos x="wd2" y="hd2"/>
              </a:cxn>
              <a:cxn ang="16200000">
                <a:pos x="wd2" y="hd2"/>
              </a:cxn>
            </a:cxnLst>
            <a:rect l="0" t="0" r="r" b="b"/>
            <a:pathLst>
              <a:path w="21600" h="21600" extrusionOk="0">
                <a:moveTo>
                  <a:pt x="0" y="13386"/>
                </a:moveTo>
                <a:lnTo>
                  <a:pt x="5400" y="13386"/>
                </a:lnTo>
                <a:lnTo>
                  <a:pt x="5400" y="0"/>
                </a:lnTo>
                <a:lnTo>
                  <a:pt x="16200" y="0"/>
                </a:lnTo>
                <a:lnTo>
                  <a:pt x="16200" y="13386"/>
                </a:lnTo>
                <a:lnTo>
                  <a:pt x="21600" y="13386"/>
                </a:lnTo>
                <a:lnTo>
                  <a:pt x="10800" y="21600"/>
                </a:lnTo>
                <a:close/>
              </a:path>
            </a:pathLst>
          </a:custGeom>
          <a:solidFill>
            <a:srgbClr val="FFFFFF"/>
          </a:solidFill>
          <a:ln w="12700">
            <a:solidFill>
              <a:srgbClr val="C00000"/>
            </a:solidFill>
            <a:miter/>
          </a:ln>
        </p:spPr>
        <p:txBody>
          <a:bodyPr lIns="45719" tIns="45719" rIns="45719" bIns="45719" anchor="ctr"/>
          <a:lstStyle/>
          <a:p>
            <a:pPr defTabSz="457200">
              <a:defRPr>
                <a:latin typeface="Calibri"/>
                <a:ea typeface="Calibri"/>
                <a:cs typeface="Calibri"/>
                <a:sym typeface="Calibri"/>
              </a:defRPr>
            </a:pPr>
            <a:endParaRPr/>
          </a:p>
        </p:txBody>
      </p:sp>
      <p:sp>
        <p:nvSpPr>
          <p:cNvPr id="996" name="Down Arrow 106"/>
          <p:cNvSpPr/>
          <p:nvPr/>
        </p:nvSpPr>
        <p:spPr>
          <a:xfrm rot="10800000" flipH="1">
            <a:off x="5644829" y="5538778"/>
            <a:ext cx="279067" cy="340218"/>
          </a:xfrm>
          <a:custGeom>
            <a:avLst/>
            <a:gdLst/>
            <a:ahLst/>
            <a:cxnLst>
              <a:cxn ang="0">
                <a:pos x="wd2" y="hd2"/>
              </a:cxn>
              <a:cxn ang="5400000">
                <a:pos x="wd2" y="hd2"/>
              </a:cxn>
              <a:cxn ang="10800000">
                <a:pos x="wd2" y="hd2"/>
              </a:cxn>
              <a:cxn ang="16200000">
                <a:pos x="wd2" y="hd2"/>
              </a:cxn>
            </a:cxnLst>
            <a:rect l="0" t="0" r="r" b="b"/>
            <a:pathLst>
              <a:path w="21600" h="21600" extrusionOk="0">
                <a:moveTo>
                  <a:pt x="0" y="13386"/>
                </a:moveTo>
                <a:lnTo>
                  <a:pt x="5400" y="13386"/>
                </a:lnTo>
                <a:lnTo>
                  <a:pt x="5400" y="0"/>
                </a:lnTo>
                <a:lnTo>
                  <a:pt x="16200" y="0"/>
                </a:lnTo>
                <a:lnTo>
                  <a:pt x="16200" y="13386"/>
                </a:lnTo>
                <a:lnTo>
                  <a:pt x="21600" y="13386"/>
                </a:lnTo>
                <a:lnTo>
                  <a:pt x="10800" y="21600"/>
                </a:lnTo>
                <a:close/>
              </a:path>
            </a:pathLst>
          </a:custGeom>
          <a:solidFill>
            <a:srgbClr val="FFFFFF"/>
          </a:solidFill>
          <a:ln w="12700">
            <a:solidFill>
              <a:srgbClr val="C00000"/>
            </a:solidFill>
            <a:miter/>
          </a:ln>
        </p:spPr>
        <p:txBody>
          <a:bodyPr lIns="45719" tIns="45719" rIns="45719" bIns="45719" anchor="ctr"/>
          <a:lstStyle/>
          <a:p>
            <a:pPr defTabSz="457200">
              <a:defRPr>
                <a:latin typeface="Calibri"/>
                <a:ea typeface="Calibri"/>
                <a:cs typeface="Calibri"/>
                <a:sym typeface="Calibri"/>
              </a:defRPr>
            </a:pPr>
            <a:endParaRPr/>
          </a:p>
        </p:txBody>
      </p:sp>
      <p:pic>
        <p:nvPicPr>
          <p:cNvPr id="997" name="Picture 1" descr="Picture 1"/>
          <p:cNvPicPr>
            <a:picLocks noChangeAspect="1"/>
          </p:cNvPicPr>
          <p:nvPr/>
        </p:nvPicPr>
        <p:blipFill>
          <a:blip r:embed="rId3"/>
          <a:stretch>
            <a:fillRect/>
          </a:stretch>
        </p:blipFill>
        <p:spPr>
          <a:xfrm>
            <a:off x="9353295" y="6032643"/>
            <a:ext cx="2595444" cy="72095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 xmlns:m="http://schemas.openxmlformats.org/officeDocument/2006/math" xmlns:a14="http://schemas.microsoft.com/office/drawing/2010/main">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1" name="Graphic 5" descr="Graphic 5"/>
          <p:cNvPicPr>
            <a:picLocks noChangeAspect="1"/>
          </p:cNvPicPr>
          <p:nvPr/>
        </p:nvPicPr>
        <p:blipFill>
          <a:blip r:embed="rId2"/>
          <a:stretch>
            <a:fillRect/>
          </a:stretch>
        </p:blipFill>
        <p:spPr>
          <a:xfrm>
            <a:off x="6614745" y="2312430"/>
            <a:ext cx="1270702" cy="1270702"/>
          </a:xfrm>
          <a:prstGeom prst="rect">
            <a:avLst/>
          </a:prstGeom>
          <a:ln w="12700">
            <a:miter lim="400000"/>
          </a:ln>
        </p:spPr>
      </p:pic>
      <p:pic>
        <p:nvPicPr>
          <p:cNvPr id="1002" name="Graphic 6" descr="Graphic 6"/>
          <p:cNvPicPr>
            <a:picLocks noChangeAspect="1"/>
          </p:cNvPicPr>
          <p:nvPr/>
        </p:nvPicPr>
        <p:blipFill>
          <a:blip r:embed="rId3"/>
          <a:stretch>
            <a:fillRect/>
          </a:stretch>
        </p:blipFill>
        <p:spPr>
          <a:xfrm>
            <a:off x="6699343" y="1512372"/>
            <a:ext cx="1101505" cy="1101505"/>
          </a:xfrm>
          <a:prstGeom prst="rect">
            <a:avLst/>
          </a:prstGeom>
          <a:ln w="12700">
            <a:miter lim="400000"/>
          </a:ln>
        </p:spPr>
      </p:pic>
      <p:sp>
        <p:nvSpPr>
          <p:cNvPr id="1003" name="TextBox 7"/>
          <p:cNvSpPr txBox="1"/>
          <p:nvPr/>
        </p:nvSpPr>
        <p:spPr>
          <a:xfrm>
            <a:off x="8162532" y="1879593"/>
            <a:ext cx="3028957" cy="8176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500" b="1">
                <a:solidFill>
                  <a:srgbClr val="515687"/>
                </a:solidFill>
                <a:latin typeface="Arial"/>
                <a:ea typeface="Arial"/>
                <a:cs typeface="Arial"/>
                <a:sym typeface="Arial"/>
              </a:defRPr>
            </a:pPr>
            <a:r>
              <a:t>General enquiries: </a:t>
            </a:r>
          </a:p>
          <a:p>
            <a:pPr>
              <a:defRPr sz="2500" b="1">
                <a:solidFill>
                  <a:srgbClr val="515687"/>
                </a:solidFill>
                <a:latin typeface="Arial"/>
                <a:ea typeface="Arial"/>
                <a:cs typeface="Arial"/>
                <a:sym typeface="Arial"/>
              </a:defRPr>
            </a:pPr>
            <a:r>
              <a:rPr u="sng">
                <a:solidFill>
                  <a:srgbClr val="0563C1"/>
                </a:solidFill>
                <a:uFill>
                  <a:solidFill>
                    <a:srgbClr val="0563C1"/>
                  </a:solidFill>
                </a:uFill>
                <a:hlinkClick r:id="rId4"/>
              </a:rPr>
              <a:t>D2R@mcgill.ca</a:t>
            </a:r>
          </a:p>
        </p:txBody>
      </p:sp>
      <p:pic>
        <p:nvPicPr>
          <p:cNvPr id="1004" name="Picture 2" descr="Picture 2"/>
          <p:cNvPicPr>
            <a:picLocks noChangeAspect="1"/>
          </p:cNvPicPr>
          <p:nvPr/>
        </p:nvPicPr>
        <p:blipFill>
          <a:blip r:embed="rId5"/>
          <a:stretch>
            <a:fillRect/>
          </a:stretch>
        </p:blipFill>
        <p:spPr>
          <a:xfrm>
            <a:off x="7211228" y="3905760"/>
            <a:ext cx="2201699" cy="2201699"/>
          </a:xfrm>
          <a:prstGeom prst="rect">
            <a:avLst/>
          </a:prstGeom>
          <a:ln w="12700">
            <a:miter lim="400000"/>
          </a:ln>
        </p:spPr>
      </p:pic>
      <p:sp>
        <p:nvSpPr>
          <p:cNvPr id="1005" name="TextBox 8"/>
          <p:cNvSpPr txBox="1"/>
          <p:nvPr/>
        </p:nvSpPr>
        <p:spPr>
          <a:xfrm>
            <a:off x="6797599" y="3348766"/>
            <a:ext cx="3028957" cy="6173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b="1">
                <a:solidFill>
                  <a:srgbClr val="515687"/>
                </a:solidFill>
                <a:latin typeface="Arial"/>
                <a:ea typeface="Arial"/>
                <a:cs typeface="Arial"/>
                <a:sym typeface="Arial"/>
              </a:defRPr>
            </a:pPr>
            <a:r>
              <a:t>Subscribe to </a:t>
            </a:r>
          </a:p>
          <a:p>
            <a:pPr algn="ctr">
              <a:defRPr b="1">
                <a:solidFill>
                  <a:srgbClr val="515687"/>
                </a:solidFill>
                <a:latin typeface="Arial"/>
                <a:ea typeface="Arial"/>
                <a:cs typeface="Arial"/>
                <a:sym typeface="Arial"/>
              </a:defRPr>
            </a:pPr>
            <a:r>
              <a:t>D2R’s mailing list</a:t>
            </a:r>
          </a:p>
        </p:txBody>
      </p:sp>
      <p:sp>
        <p:nvSpPr>
          <p:cNvPr id="1006" name="TextBox 1"/>
          <p:cNvSpPr txBox="1"/>
          <p:nvPr/>
        </p:nvSpPr>
        <p:spPr>
          <a:xfrm>
            <a:off x="8206723" y="2704677"/>
            <a:ext cx="5344023" cy="4862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2800" b="1" u="sng">
                <a:solidFill>
                  <a:srgbClr val="0563C1"/>
                </a:solidFill>
                <a:uFill>
                  <a:solidFill>
                    <a:srgbClr val="0563C1"/>
                  </a:solidFill>
                </a:uFill>
                <a:latin typeface="Arial"/>
                <a:ea typeface="Arial"/>
                <a:cs typeface="Arial"/>
                <a:sym typeface="Arial"/>
                <a:hlinkClick r:id="rId6"/>
              </a:defRPr>
            </a:lvl1pPr>
          </a:lstStyle>
          <a:p>
            <a:pPr>
              <a:defRPr u="none">
                <a:solidFill>
                  <a:srgbClr val="000000"/>
                </a:solidFill>
                <a:uFillTx/>
              </a:defRPr>
            </a:pPr>
            <a:r>
              <a:rPr u="sng">
                <a:solidFill>
                  <a:srgbClr val="0563C1"/>
                </a:solidFill>
                <a:uFill>
                  <a:solidFill>
                    <a:srgbClr val="0563C1"/>
                  </a:solidFill>
                </a:uFill>
                <a:hlinkClick r:id="rId6"/>
              </a:rPr>
              <a:t>mcgill.ca/D2R </a:t>
            </a:r>
          </a:p>
        </p:txBody>
      </p:sp>
      <p:pic>
        <p:nvPicPr>
          <p:cNvPr id="1007" name="pasted-movie.png" descr="pasted-movie.png"/>
          <p:cNvPicPr>
            <a:picLocks noChangeAspect="1"/>
          </p:cNvPicPr>
          <p:nvPr/>
        </p:nvPicPr>
        <p:blipFill>
          <a:blip r:embed="rId7"/>
          <a:stretch>
            <a:fillRect/>
          </a:stretch>
        </p:blipFill>
        <p:spPr>
          <a:xfrm>
            <a:off x="6794427" y="771372"/>
            <a:ext cx="3035301" cy="736601"/>
          </a:xfrm>
          <a:prstGeom prst="rect">
            <a:avLst/>
          </a:prstGeom>
          <a:ln w="12700">
            <a:miter lim="400000"/>
          </a:ln>
        </p:spPr>
      </p:pic>
      <p:sp>
        <p:nvSpPr>
          <p:cNvPr id="1008" name="Rectangle"/>
          <p:cNvSpPr/>
          <p:nvPr/>
        </p:nvSpPr>
        <p:spPr>
          <a:xfrm>
            <a:off x="882345" y="5655659"/>
            <a:ext cx="3009907" cy="973957"/>
          </a:xfrm>
          <a:prstGeom prst="rect">
            <a:avLst/>
          </a:prstGeom>
          <a:solidFill>
            <a:srgbClr val="FFFFFF"/>
          </a:solidFill>
          <a:ln w="12700">
            <a:miter lim="400000"/>
          </a:ln>
        </p:spPr>
        <p:txBody>
          <a:bodyPr lIns="45719" rIns="45719" anchor="ctr"/>
          <a:lstStyle/>
          <a:p>
            <a:pPr>
              <a:defRPr>
                <a:solidFill>
                  <a:srgbClr val="FFFFFF"/>
                </a:solidFill>
              </a:defRPr>
            </a:pPr>
            <a:endParaRPr/>
          </a:p>
        </p:txBody>
      </p:sp>
      <p:sp>
        <p:nvSpPr>
          <p:cNvPr id="1009" name="Rectangle"/>
          <p:cNvSpPr/>
          <p:nvPr/>
        </p:nvSpPr>
        <p:spPr>
          <a:xfrm>
            <a:off x="334368" y="1049590"/>
            <a:ext cx="3009907" cy="973958"/>
          </a:xfrm>
          <a:prstGeom prst="rect">
            <a:avLst/>
          </a:prstGeom>
          <a:solidFill>
            <a:srgbClr val="FFFFFF"/>
          </a:solidFill>
          <a:ln w="12700">
            <a:miter lim="400000"/>
          </a:ln>
        </p:spPr>
        <p:txBody>
          <a:bodyPr lIns="45719" rIns="45719" anchor="ctr"/>
          <a:lstStyle/>
          <a:p>
            <a:pPr>
              <a:defRPr>
                <a:solidFill>
                  <a:srgbClr val="FFFFFF"/>
                </a:solidFill>
              </a:defRPr>
            </a:pPr>
            <a:endParaRPr/>
          </a:p>
        </p:txBody>
      </p:sp>
      <p:grpSp>
        <p:nvGrpSpPr>
          <p:cNvPr id="1013" name="Group"/>
          <p:cNvGrpSpPr/>
          <p:nvPr/>
        </p:nvGrpSpPr>
        <p:grpSpPr>
          <a:xfrm>
            <a:off x="1238839" y="659258"/>
            <a:ext cx="4560156" cy="571501"/>
            <a:chOff x="0" y="0"/>
            <a:chExt cx="4560155" cy="571500"/>
          </a:xfrm>
        </p:grpSpPr>
        <p:sp>
          <p:nvSpPr>
            <p:cNvPr id="1010" name="Centre for RNA Sciences"/>
            <p:cNvSpPr txBox="1"/>
            <p:nvPr/>
          </p:nvSpPr>
          <p:spPr>
            <a:xfrm>
              <a:off x="1914849" y="100330"/>
              <a:ext cx="2645307" cy="370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t">
              <a:spAutoFit/>
            </a:bodyPr>
            <a:lstStyle>
              <a:lvl1pPr algn="ctr">
                <a:defRPr>
                  <a:latin typeface="McGill Sans Medium"/>
                  <a:ea typeface="McGill Sans Medium"/>
                  <a:cs typeface="McGill Sans Medium"/>
                  <a:sym typeface="McGill Sans Medium"/>
                </a:defRPr>
              </a:lvl1pPr>
            </a:lstStyle>
            <a:p>
              <a:r>
                <a:t>Centre for RNA Sciences</a:t>
              </a:r>
            </a:p>
          </p:txBody>
        </p:sp>
        <p:pic>
          <p:nvPicPr>
            <p:cNvPr id="1011" name="pasted-movie.png" descr="pasted-movie.png"/>
            <p:cNvPicPr>
              <a:picLocks noChangeAspect="1"/>
            </p:cNvPicPr>
            <p:nvPr/>
          </p:nvPicPr>
          <p:blipFill>
            <a:blip r:embed="rId8"/>
            <a:stretch>
              <a:fillRect/>
            </a:stretch>
          </p:blipFill>
          <p:spPr>
            <a:xfrm>
              <a:off x="0" y="0"/>
              <a:ext cx="1917700" cy="571500"/>
            </a:xfrm>
            <a:prstGeom prst="rect">
              <a:avLst/>
            </a:prstGeom>
            <a:ln w="12700" cap="flat">
              <a:noFill/>
              <a:miter lim="400000"/>
            </a:ln>
            <a:effectLst/>
          </p:spPr>
        </p:pic>
        <p:sp>
          <p:nvSpPr>
            <p:cNvPr id="1012" name="Line"/>
            <p:cNvSpPr/>
            <p:nvPr/>
          </p:nvSpPr>
          <p:spPr>
            <a:xfrm flipV="1">
              <a:off x="1793715" y="100329"/>
              <a:ext cx="1" cy="370842"/>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endParaRPr/>
            </a:p>
          </p:txBody>
        </p:sp>
      </p:grpSp>
      <p:sp>
        <p:nvSpPr>
          <p:cNvPr id="1014" name="mcgill.ca/RNA/"/>
          <p:cNvSpPr txBox="1"/>
          <p:nvPr/>
        </p:nvSpPr>
        <p:spPr>
          <a:xfrm>
            <a:off x="2251763" y="1425977"/>
            <a:ext cx="1602990"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defRPr>
                <a:latin typeface="McGill Sans Medium"/>
                <a:ea typeface="McGill Sans Medium"/>
                <a:cs typeface="McGill Sans Medium"/>
                <a:sym typeface="McGill Sans Medium"/>
              </a:defRPr>
            </a:lvl1pPr>
          </a:lstStyle>
          <a:p>
            <a:r>
              <a:t>mcgill.ca/RNA/</a:t>
            </a:r>
          </a:p>
        </p:txBody>
      </p:sp>
      <p:grpSp>
        <p:nvGrpSpPr>
          <p:cNvPr id="1018" name="Group"/>
          <p:cNvGrpSpPr/>
          <p:nvPr/>
        </p:nvGrpSpPr>
        <p:grpSpPr>
          <a:xfrm>
            <a:off x="1776157" y="4322019"/>
            <a:ext cx="3834735" cy="2013218"/>
            <a:chOff x="-233772" y="0"/>
            <a:chExt cx="3834733" cy="2013216"/>
          </a:xfrm>
        </p:grpSpPr>
        <p:pic>
          <p:nvPicPr>
            <p:cNvPr id="1015" name="Picture 4" descr="Picture 4"/>
            <p:cNvPicPr>
              <a:picLocks noChangeAspect="1"/>
            </p:cNvPicPr>
            <p:nvPr/>
          </p:nvPicPr>
          <p:blipFill>
            <a:blip r:embed="rId9"/>
            <a:stretch>
              <a:fillRect/>
            </a:stretch>
          </p:blipFill>
          <p:spPr>
            <a:xfrm>
              <a:off x="-233773" y="0"/>
              <a:ext cx="3807303" cy="1057967"/>
            </a:xfrm>
            <a:prstGeom prst="rect">
              <a:avLst/>
            </a:prstGeom>
            <a:ln w="12700" cap="flat">
              <a:noFill/>
              <a:miter lim="400000"/>
            </a:ln>
            <a:effectLst/>
          </p:spPr>
        </p:pic>
        <p:sp>
          <p:nvSpPr>
            <p:cNvPr id="1016" name="Join"/>
            <p:cNvSpPr txBox="1"/>
            <p:nvPr/>
          </p:nvSpPr>
          <p:spPr>
            <a:xfrm>
              <a:off x="625908" y="1043866"/>
              <a:ext cx="939561" cy="5740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t">
              <a:spAutoFit/>
            </a:bodyPr>
            <a:lstStyle>
              <a:lvl1pPr algn="ctr" defTabSz="457200">
                <a:defRPr sz="3200" b="1">
                  <a:solidFill>
                    <a:srgbClr val="FF2600"/>
                  </a:solidFill>
                  <a:latin typeface="+mn-lt"/>
                  <a:ea typeface="+mn-ea"/>
                  <a:cs typeface="+mn-cs"/>
                  <a:sym typeface="Helvetica"/>
                </a:defRPr>
              </a:lvl1pPr>
            </a:lstStyle>
            <a:p>
              <a:r>
                <a:t>Join</a:t>
              </a:r>
            </a:p>
          </p:txBody>
        </p:sp>
        <p:pic>
          <p:nvPicPr>
            <p:cNvPr id="1017" name="Image" descr="Image"/>
            <p:cNvPicPr>
              <a:picLocks noChangeAspect="1"/>
            </p:cNvPicPr>
            <p:nvPr/>
          </p:nvPicPr>
          <p:blipFill>
            <a:blip r:embed="rId10"/>
            <a:stretch>
              <a:fillRect/>
            </a:stretch>
          </p:blipFill>
          <p:spPr>
            <a:xfrm>
              <a:off x="2360019" y="772279"/>
              <a:ext cx="1240943" cy="1240938"/>
            </a:xfrm>
            <a:prstGeom prst="rect">
              <a:avLst/>
            </a:prstGeom>
            <a:ln w="12700" cap="flat">
              <a:noFill/>
              <a:miter lim="400000"/>
            </a:ln>
            <a:effectLst/>
          </p:spPr>
        </p:pic>
      </p:grpSp>
      <p:grpSp>
        <p:nvGrpSpPr>
          <p:cNvPr id="1023" name="Group"/>
          <p:cNvGrpSpPr/>
          <p:nvPr/>
        </p:nvGrpSpPr>
        <p:grpSpPr>
          <a:xfrm>
            <a:off x="1867039" y="2615258"/>
            <a:ext cx="4429672" cy="1655902"/>
            <a:chOff x="0" y="0"/>
            <a:chExt cx="4429671" cy="1655900"/>
          </a:xfrm>
        </p:grpSpPr>
        <p:grpSp>
          <p:nvGrpSpPr>
            <p:cNvPr id="1021" name="Group"/>
            <p:cNvGrpSpPr/>
            <p:nvPr/>
          </p:nvGrpSpPr>
          <p:grpSpPr>
            <a:xfrm>
              <a:off x="0" y="0"/>
              <a:ext cx="3826208" cy="1481374"/>
              <a:chOff x="0" y="0"/>
              <a:chExt cx="3826207" cy="1481373"/>
            </a:xfrm>
          </p:grpSpPr>
          <p:pic>
            <p:nvPicPr>
              <p:cNvPr id="1019" name="Image 13" descr="Image 13"/>
              <p:cNvPicPr>
                <a:picLocks noChangeAspect="1"/>
              </p:cNvPicPr>
              <p:nvPr/>
            </p:nvPicPr>
            <p:blipFill>
              <a:blip r:embed="rId11"/>
              <a:stretch>
                <a:fillRect/>
              </a:stretch>
            </p:blipFill>
            <p:spPr>
              <a:xfrm>
                <a:off x="0" y="0"/>
                <a:ext cx="2201698" cy="1481374"/>
              </a:xfrm>
              <a:prstGeom prst="rect">
                <a:avLst/>
              </a:prstGeom>
              <a:ln w="12700" cap="flat">
                <a:noFill/>
                <a:miter lim="400000"/>
              </a:ln>
              <a:effectLst/>
            </p:spPr>
          </p:pic>
          <p:pic>
            <p:nvPicPr>
              <p:cNvPr id="1020" name="Image 11" descr="Image 11"/>
              <p:cNvPicPr>
                <a:picLocks noChangeAspect="1"/>
              </p:cNvPicPr>
              <p:nvPr/>
            </p:nvPicPr>
            <p:blipFill>
              <a:blip r:embed="rId12"/>
              <a:stretch>
                <a:fillRect/>
              </a:stretch>
            </p:blipFill>
            <p:spPr>
              <a:xfrm>
                <a:off x="2389244" y="22205"/>
                <a:ext cx="1436964" cy="1436964"/>
              </a:xfrm>
              <a:prstGeom prst="rect">
                <a:avLst/>
              </a:prstGeom>
              <a:ln w="12700" cap="flat">
                <a:noFill/>
                <a:miter lim="400000"/>
              </a:ln>
              <a:effectLst/>
            </p:spPr>
          </p:pic>
        </p:grpSp>
        <p:sp>
          <p:nvSpPr>
            <p:cNvPr id="1022" name="TextBox 8"/>
            <p:cNvSpPr txBox="1"/>
            <p:nvPr/>
          </p:nvSpPr>
          <p:spPr>
            <a:xfrm>
              <a:off x="1807579" y="1183971"/>
              <a:ext cx="2622093" cy="4719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ctr">
                <a:lnSpc>
                  <a:spcPts val="4300"/>
                </a:lnSpc>
                <a:defRPr sz="1200" b="1" u="sng">
                  <a:solidFill>
                    <a:srgbClr val="1B98B1"/>
                  </a:solidFill>
                  <a:uFill>
                    <a:solidFill>
                      <a:srgbClr val="1B98B1"/>
                    </a:solidFill>
                  </a:uFill>
                  <a:latin typeface="Canva Sans"/>
                  <a:ea typeface="Canva Sans"/>
                  <a:cs typeface="Canva Sans"/>
                  <a:sym typeface="Canva Sans"/>
                  <a:hlinkClick r:id="rId13"/>
                </a:defRPr>
              </a:lvl1pPr>
            </a:lstStyle>
            <a:p>
              <a:pPr>
                <a:defRPr>
                  <a:solidFill>
                    <a:srgbClr val="002060"/>
                  </a:solidFill>
                  <a:uFillTx/>
                </a:defRPr>
              </a:pPr>
              <a:r>
                <a:rPr>
                  <a:solidFill>
                    <a:srgbClr val="1B98B1"/>
                  </a:solidFill>
                  <a:uFill>
                    <a:solidFill>
                      <a:srgbClr val="1B98B1"/>
                    </a:solidFill>
                  </a:uFill>
                  <a:hlinkClick r:id="rId13"/>
                </a:rPr>
                <a:t>https://arenapole.ca/</a:t>
              </a:r>
            </a:p>
          </p:txBody>
        </p:sp>
      </p:grpSp>
      <p:pic>
        <p:nvPicPr>
          <p:cNvPr id="1024" name="pasted-movie.png" descr="pasted-movie.png"/>
          <p:cNvPicPr>
            <a:picLocks noChangeAspect="1"/>
          </p:cNvPicPr>
          <p:nvPr/>
        </p:nvPicPr>
        <p:blipFill>
          <a:blip r:embed="rId14"/>
          <a:stretch>
            <a:fillRect/>
          </a:stretch>
        </p:blipFill>
        <p:spPr>
          <a:xfrm>
            <a:off x="4191149" y="1081709"/>
            <a:ext cx="1603138" cy="1598081"/>
          </a:xfrm>
          <a:prstGeom prst="rect">
            <a:avLst/>
          </a:prstGeom>
          <a:ln w="12700">
            <a:miter lim="400000"/>
          </a:ln>
        </p:spPr>
      </p:pic>
      <p:sp>
        <p:nvSpPr>
          <p:cNvPr id="1025" name="thomas.duchaine@mcgill.ca"/>
          <p:cNvSpPr txBox="1"/>
          <p:nvPr/>
        </p:nvSpPr>
        <p:spPr>
          <a:xfrm>
            <a:off x="1316537" y="1992035"/>
            <a:ext cx="2966441"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u="sng">
                <a:solidFill>
                  <a:srgbClr val="467886"/>
                </a:solidFill>
                <a:uFill>
                  <a:solidFill>
                    <a:srgbClr val="467886"/>
                  </a:solidFill>
                </a:uFill>
                <a:hlinkClick r:id="rId15"/>
              </a:defRPr>
            </a:lvl1pPr>
          </a:lstStyle>
          <a:p>
            <a:pPr>
              <a:defRPr u="none">
                <a:solidFill>
                  <a:srgbClr val="000000"/>
                </a:solidFill>
                <a:uFillTx/>
              </a:defRPr>
            </a:pPr>
            <a:r>
              <a:rPr u="sng">
                <a:solidFill>
                  <a:srgbClr val="467886"/>
                </a:solidFill>
                <a:uFill>
                  <a:solidFill>
                    <a:srgbClr val="467886"/>
                  </a:solidFill>
                </a:uFill>
                <a:hlinkClick r:id="rId15"/>
              </a:rPr>
              <a:t>thomas.duchaine@mcgill.ca</a:t>
            </a:r>
          </a:p>
        </p:txBody>
      </p:sp>
      <p:sp>
        <p:nvSpPr>
          <p:cNvPr id="1026" name="To learn more:"/>
          <p:cNvSpPr txBox="1"/>
          <p:nvPr/>
        </p:nvSpPr>
        <p:spPr>
          <a:xfrm>
            <a:off x="4339289" y="51042"/>
            <a:ext cx="3513422" cy="726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defTabSz="1219200">
              <a:defRPr sz="4200" i="1">
                <a:latin typeface="McGill Sans"/>
                <a:ea typeface="McGill Sans"/>
                <a:cs typeface="McGill Sans"/>
                <a:sym typeface="McGill Sans"/>
              </a:defRPr>
            </a:lvl1pPr>
          </a:lstStyle>
          <a:p>
            <a:r>
              <a:t>To learn more:</a:t>
            </a:r>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 xmlns:m="http://schemas.openxmlformats.org/officeDocument/2006/math" xmlns:a14="http://schemas.microsoft.com/office/drawing/2010/main">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and white poster with a city skyline&#10;&#10;Description automatically generated">
            <a:extLst>
              <a:ext uri="{FF2B5EF4-FFF2-40B4-BE49-F238E27FC236}">
                <a16:creationId xmlns:a16="http://schemas.microsoft.com/office/drawing/2014/main" id="{67C44482-6DDE-F12E-D5BD-D3C08254D08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9874086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9CCF06-48A6-DBAC-3E31-16B8EA017FAF}"/>
              </a:ext>
            </a:extLst>
          </p:cNvPr>
          <p:cNvSpPr>
            <a:spLocks noGrp="1"/>
          </p:cNvSpPr>
          <p:nvPr>
            <p:ph type="body" sz="quarter" idx="10"/>
          </p:nvPr>
        </p:nvSpPr>
        <p:spPr/>
        <p:txBody>
          <a:bodyPr/>
          <a:lstStyle/>
          <a:p>
            <a:r>
              <a:rPr lang="en-US" sz="2800" b="1" kern="100">
                <a:effectLst/>
                <a:ea typeface="Calibri" panose="020F0502020204030204" pitchFamily="34" charset="0"/>
              </a:rPr>
              <a:t>Selecting a Platform for Novel Oligonucleotide Clinical Bioanalysis: Assessing Benefits and Challenges</a:t>
            </a:r>
            <a:endParaRPr lang="en-US"/>
          </a:p>
        </p:txBody>
      </p:sp>
      <p:sp>
        <p:nvSpPr>
          <p:cNvPr id="4" name="Text Placeholder 3">
            <a:extLst>
              <a:ext uri="{FF2B5EF4-FFF2-40B4-BE49-F238E27FC236}">
                <a16:creationId xmlns:a16="http://schemas.microsoft.com/office/drawing/2014/main" id="{DCB0C51E-659A-B10D-E0EF-3A717C567D2D}"/>
              </a:ext>
            </a:extLst>
          </p:cNvPr>
          <p:cNvSpPr>
            <a:spLocks noGrp="1"/>
          </p:cNvSpPr>
          <p:nvPr>
            <p:ph type="body" sz="quarter" idx="14"/>
          </p:nvPr>
        </p:nvSpPr>
        <p:spPr>
          <a:xfrm>
            <a:off x="577868" y="3074237"/>
            <a:ext cx="4006007" cy="438150"/>
          </a:xfrm>
        </p:spPr>
        <p:txBody>
          <a:bodyPr vert="horz" lIns="0" tIns="45720" rIns="0" bIns="45720" rtlCol="0" anchor="t">
            <a:noAutofit/>
          </a:bodyPr>
          <a:lstStyle/>
          <a:p>
            <a:r>
              <a:rPr lang="en-US"/>
              <a:t>Rebecca Lescarbeau, PhD</a:t>
            </a:r>
          </a:p>
          <a:p>
            <a:endParaRPr lang="en-US"/>
          </a:p>
          <a:p>
            <a:r>
              <a:rPr lang="en-US"/>
              <a:t>OTS 2024</a:t>
            </a:r>
          </a:p>
        </p:txBody>
      </p:sp>
    </p:spTree>
    <p:extLst>
      <p:ext uri="{BB962C8B-B14F-4D97-AF65-F5344CB8AC3E}">
        <p14:creationId xmlns:p14="http://schemas.microsoft.com/office/powerpoint/2010/main" val="62583763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FB0BDAE-01A6-AEFA-8C9C-8DD0066EF1F0}"/>
              </a:ext>
            </a:extLst>
          </p:cNvPr>
          <p:cNvGrpSpPr/>
          <p:nvPr/>
        </p:nvGrpSpPr>
        <p:grpSpPr>
          <a:xfrm flipV="1">
            <a:off x="5181399" y="-795190"/>
            <a:ext cx="7022031" cy="6793798"/>
            <a:chOff x="5001078" y="0"/>
            <a:chExt cx="7190923" cy="6858000"/>
          </a:xfrm>
        </p:grpSpPr>
        <p:sp>
          <p:nvSpPr>
            <p:cNvPr id="53" name="Freeform 52">
              <a:extLst>
                <a:ext uri="{FF2B5EF4-FFF2-40B4-BE49-F238E27FC236}">
                  <a16:creationId xmlns:a16="http://schemas.microsoft.com/office/drawing/2014/main" id="{244533E5-169E-2A41-A375-AEF54F575EFD}"/>
                </a:ext>
              </a:extLst>
            </p:cNvPr>
            <p:cNvSpPr/>
            <p:nvPr/>
          </p:nvSpPr>
          <p:spPr>
            <a:xfrm>
              <a:off x="5001078" y="0"/>
              <a:ext cx="7190922" cy="6858000"/>
            </a:xfrm>
            <a:custGeom>
              <a:avLst/>
              <a:gdLst>
                <a:gd name="connsiteX0" fmla="*/ 191264 w 7190922"/>
                <a:gd name="connsiteY0" fmla="*/ 0 h 6858000"/>
                <a:gd name="connsiteX1" fmla="*/ 7190922 w 7190922"/>
                <a:gd name="connsiteY1" fmla="*/ 0 h 6858000"/>
                <a:gd name="connsiteX2" fmla="*/ 7190922 w 7190922"/>
                <a:gd name="connsiteY2" fmla="*/ 6617719 h 6858000"/>
                <a:gd name="connsiteX3" fmla="*/ 7089344 w 7190922"/>
                <a:gd name="connsiteY3" fmla="*/ 6652089 h 6858000"/>
                <a:gd name="connsiteX4" fmla="*/ 6296573 w 7190922"/>
                <a:gd name="connsiteY4" fmla="*/ 6834795 h 6858000"/>
                <a:gd name="connsiteX5" fmla="*/ 6113956 w 7190922"/>
                <a:gd name="connsiteY5" fmla="*/ 6858000 h 6858000"/>
                <a:gd name="connsiteX6" fmla="*/ 4814842 w 7190922"/>
                <a:gd name="connsiteY6" fmla="*/ 6858000 h 6858000"/>
                <a:gd name="connsiteX7" fmla="*/ 4632225 w 7190922"/>
                <a:gd name="connsiteY7" fmla="*/ 6834795 h 6858000"/>
                <a:gd name="connsiteX8" fmla="*/ 0 w 7190922"/>
                <a:gd name="connsiteY8" fmla="*/ 1433358 h 6858000"/>
                <a:gd name="connsiteX9" fmla="*/ 172034 w 7190922"/>
                <a:gd name="connsiteY9" fmla="*/ 677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0922" h="6858000">
                  <a:moveTo>
                    <a:pt x="191264" y="0"/>
                  </a:moveTo>
                  <a:lnTo>
                    <a:pt x="7190922" y="0"/>
                  </a:lnTo>
                  <a:lnTo>
                    <a:pt x="7190922" y="6617719"/>
                  </a:lnTo>
                  <a:lnTo>
                    <a:pt x="7089344" y="6652089"/>
                  </a:lnTo>
                  <a:cubicBezTo>
                    <a:pt x="6832684" y="6731918"/>
                    <a:pt x="6567912" y="6793335"/>
                    <a:pt x="6296573" y="6834795"/>
                  </a:cubicBezTo>
                  <a:lnTo>
                    <a:pt x="6113956" y="6858000"/>
                  </a:lnTo>
                  <a:lnTo>
                    <a:pt x="4814842" y="6858000"/>
                  </a:lnTo>
                  <a:lnTo>
                    <a:pt x="4632225" y="6834795"/>
                  </a:lnTo>
                  <a:cubicBezTo>
                    <a:pt x="2009280" y="6434017"/>
                    <a:pt x="0" y="4168334"/>
                    <a:pt x="0" y="1433358"/>
                  </a:cubicBezTo>
                  <a:cubicBezTo>
                    <a:pt x="0" y="961811"/>
                    <a:pt x="59729" y="504213"/>
                    <a:pt x="172034" y="67720"/>
                  </a:cubicBezTo>
                  <a:close/>
                </a:path>
              </a:pathLst>
            </a:custGeom>
            <a:solidFill>
              <a:schemeClr val="bg1">
                <a:lumMod val="95000"/>
                <a:alpha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71B38E23-A667-E14E-AFD3-884124418081}"/>
                </a:ext>
              </a:extLst>
            </p:cNvPr>
            <p:cNvSpPr>
              <a:spLocks noChangeAspect="1"/>
            </p:cNvSpPr>
            <p:nvPr/>
          </p:nvSpPr>
          <p:spPr>
            <a:xfrm>
              <a:off x="6670718" y="0"/>
              <a:ext cx="5521283" cy="5228118"/>
            </a:xfrm>
            <a:custGeom>
              <a:avLst/>
              <a:gdLst>
                <a:gd name="connsiteX0" fmla="*/ 280968 w 5521283"/>
                <a:gd name="connsiteY0" fmla="*/ 0 h 5228118"/>
                <a:gd name="connsiteX1" fmla="*/ 5521283 w 5521283"/>
                <a:gd name="connsiteY1" fmla="*/ 0 h 5228118"/>
                <a:gd name="connsiteX2" fmla="*/ 5521283 w 5521283"/>
                <a:gd name="connsiteY2" fmla="*/ 4812255 h 5228118"/>
                <a:gd name="connsiteX3" fmla="*/ 5439945 w 5521283"/>
                <a:gd name="connsiteY3" fmla="*/ 4853914 h 5228118"/>
                <a:gd name="connsiteX4" fmla="*/ 3794760 w 5521283"/>
                <a:gd name="connsiteY4" fmla="*/ 5228118 h 5228118"/>
                <a:gd name="connsiteX5" fmla="*/ 0 w 5521283"/>
                <a:gd name="connsiteY5" fmla="*/ 1433358 h 5228118"/>
                <a:gd name="connsiteX6" fmla="*/ 230266 w 5521283"/>
                <a:gd name="connsiteY6" fmla="*/ 128592 h 522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1283" h="5228118">
                  <a:moveTo>
                    <a:pt x="280968" y="0"/>
                  </a:moveTo>
                  <a:lnTo>
                    <a:pt x="5521283" y="0"/>
                  </a:lnTo>
                  <a:lnTo>
                    <a:pt x="5521283" y="4812255"/>
                  </a:lnTo>
                  <a:lnTo>
                    <a:pt x="5439945" y="4853914"/>
                  </a:lnTo>
                  <a:cubicBezTo>
                    <a:pt x="4942252" y="5093727"/>
                    <a:pt x="4384200" y="5228118"/>
                    <a:pt x="3794760" y="5228118"/>
                  </a:cubicBezTo>
                  <a:cubicBezTo>
                    <a:pt x="1698972" y="5228118"/>
                    <a:pt x="0" y="3529146"/>
                    <a:pt x="0" y="1433358"/>
                  </a:cubicBezTo>
                  <a:cubicBezTo>
                    <a:pt x="0" y="974905"/>
                    <a:pt x="81299" y="535439"/>
                    <a:pt x="230266" y="128592"/>
                  </a:cubicBezTo>
                  <a:close/>
                </a:path>
              </a:pathLst>
            </a:custGeom>
            <a:solidFill>
              <a:schemeClr val="bg1">
                <a:lumMod val="95000"/>
                <a:alpha val="6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2" name="Title 1">
            <a:extLst>
              <a:ext uri="{FF2B5EF4-FFF2-40B4-BE49-F238E27FC236}">
                <a16:creationId xmlns:a16="http://schemas.microsoft.com/office/drawing/2014/main" id="{5B1F16F4-86AB-471B-B6A2-25AD94BFEBBD}"/>
              </a:ext>
            </a:extLst>
          </p:cNvPr>
          <p:cNvSpPr>
            <a:spLocks noGrp="1"/>
          </p:cNvSpPr>
          <p:nvPr>
            <p:ph type="title"/>
          </p:nvPr>
        </p:nvSpPr>
        <p:spPr>
          <a:xfrm>
            <a:off x="838200" y="266065"/>
            <a:ext cx="11017391" cy="675005"/>
          </a:xfrm>
        </p:spPr>
        <p:txBody>
          <a:bodyPr/>
          <a:lstStyle/>
          <a:p>
            <a:r>
              <a:rPr lang="en-US">
                <a:solidFill>
                  <a:schemeClr val="tx1">
                    <a:lumMod val="50000"/>
                  </a:schemeClr>
                </a:solidFill>
              </a:rPr>
              <a:t>Therapeutic Strategies to Treat Life-Threatening Diseases </a:t>
            </a:r>
            <a:br>
              <a:rPr lang="en-US">
                <a:solidFill>
                  <a:schemeClr val="tx1">
                    <a:lumMod val="50000"/>
                  </a:schemeClr>
                </a:solidFill>
              </a:rPr>
            </a:br>
            <a:r>
              <a:rPr lang="en-US">
                <a:solidFill>
                  <a:schemeClr val="tx1">
                    <a:lumMod val="50000"/>
                  </a:schemeClr>
                </a:solidFill>
              </a:rPr>
              <a:t>Have Advanced Over Time</a:t>
            </a:r>
          </a:p>
        </p:txBody>
      </p:sp>
      <p:sp>
        <p:nvSpPr>
          <p:cNvPr id="28" name="TextBox 27">
            <a:extLst>
              <a:ext uri="{FF2B5EF4-FFF2-40B4-BE49-F238E27FC236}">
                <a16:creationId xmlns:a16="http://schemas.microsoft.com/office/drawing/2014/main" id="{0A663B04-887B-DA45-B2EC-ADF1807672D6}"/>
              </a:ext>
            </a:extLst>
          </p:cNvPr>
          <p:cNvSpPr txBox="1"/>
          <p:nvPr/>
        </p:nvSpPr>
        <p:spPr>
          <a:xfrm>
            <a:off x="838200" y="1376015"/>
            <a:ext cx="3956137" cy="272358"/>
          </a:xfrm>
          <a:prstGeom prst="rect">
            <a:avLst/>
          </a:prstGeom>
          <a:noFill/>
        </p:spPr>
        <p:txBody>
          <a:bodyPr wrap="square" l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80" normalizeH="0" baseline="0" noProof="0">
                <a:ln>
                  <a:noFill/>
                </a:ln>
                <a:solidFill>
                  <a:srgbClr val="586069">
                    <a:lumMod val="60000"/>
                    <a:lumOff val="40000"/>
                  </a:srgbClr>
                </a:solidFill>
                <a:effectLst/>
                <a:uLnTx/>
                <a:uFillTx/>
                <a:latin typeface="Arial" panose="020B0604020202020204"/>
                <a:ea typeface="+mn-ea"/>
                <a:cs typeface="+mn-cs"/>
              </a:rPr>
              <a:t>INNOVATION TIMELINE</a:t>
            </a:r>
          </a:p>
        </p:txBody>
      </p:sp>
      <p:pic>
        <p:nvPicPr>
          <p:cNvPr id="37" name="Graphic 36">
            <a:extLst>
              <a:ext uri="{FF2B5EF4-FFF2-40B4-BE49-F238E27FC236}">
                <a16:creationId xmlns:a16="http://schemas.microsoft.com/office/drawing/2014/main" id="{2FD3106C-9DAD-9E46-8F30-74C1C741CE9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648699" y="2175837"/>
            <a:ext cx="1371600" cy="1371600"/>
          </a:xfrm>
          <a:prstGeom prst="rect">
            <a:avLst/>
          </a:prstGeom>
          <a:effectLst/>
        </p:spPr>
      </p:pic>
      <p:pic>
        <p:nvPicPr>
          <p:cNvPr id="46" name="Graphic 45">
            <a:extLst>
              <a:ext uri="{FF2B5EF4-FFF2-40B4-BE49-F238E27FC236}">
                <a16:creationId xmlns:a16="http://schemas.microsoft.com/office/drawing/2014/main" id="{B1036925-331D-F54D-BEA2-0CE10C5CF6E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738497" y="2117110"/>
            <a:ext cx="1280160" cy="1481925"/>
          </a:xfrm>
          <a:prstGeom prst="rect">
            <a:avLst/>
          </a:prstGeom>
          <a:effectLst/>
        </p:spPr>
      </p:pic>
      <p:pic>
        <p:nvPicPr>
          <p:cNvPr id="45" name="Graphic 44">
            <a:extLst>
              <a:ext uri="{FF2B5EF4-FFF2-40B4-BE49-F238E27FC236}">
                <a16:creationId xmlns:a16="http://schemas.microsoft.com/office/drawing/2014/main" id="{32F3DFCF-B859-3040-A6F0-C2DDEFADD20C}"/>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652302" y="1904510"/>
            <a:ext cx="1371600" cy="1661374"/>
          </a:xfrm>
          <a:prstGeom prst="rect">
            <a:avLst/>
          </a:prstGeom>
          <a:effectLst/>
        </p:spPr>
      </p:pic>
      <p:pic>
        <p:nvPicPr>
          <p:cNvPr id="47" name="Graphic 46">
            <a:extLst>
              <a:ext uri="{FF2B5EF4-FFF2-40B4-BE49-F238E27FC236}">
                <a16:creationId xmlns:a16="http://schemas.microsoft.com/office/drawing/2014/main" id="{6ACF5FC3-B53C-3643-B5CE-F3F9E0019FB4}"/>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874213" y="2120675"/>
            <a:ext cx="1463040" cy="1456595"/>
          </a:xfrm>
          <a:prstGeom prst="rect">
            <a:avLst/>
          </a:prstGeom>
          <a:effectLst/>
        </p:spPr>
      </p:pic>
      <p:sp>
        <p:nvSpPr>
          <p:cNvPr id="57" name="TextBox 56">
            <a:extLst>
              <a:ext uri="{FF2B5EF4-FFF2-40B4-BE49-F238E27FC236}">
                <a16:creationId xmlns:a16="http://schemas.microsoft.com/office/drawing/2014/main" id="{565374F7-F6BB-234F-A940-3C2146C49E4D}"/>
              </a:ext>
            </a:extLst>
          </p:cNvPr>
          <p:cNvSpPr txBox="1"/>
          <p:nvPr/>
        </p:nvSpPr>
        <p:spPr>
          <a:xfrm>
            <a:off x="3420990" y="5273131"/>
            <a:ext cx="1495036" cy="313038"/>
          </a:xfrm>
          <a:prstGeom prst="rect">
            <a:avLst/>
          </a:prstGeom>
          <a:noFill/>
        </p:spPr>
        <p:txBody>
          <a:bodyPr wrap="none" lIns="914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75000"/>
                  </a:srgbClr>
                </a:solidFill>
                <a:effectLst/>
                <a:uLnTx/>
                <a:uFillTx/>
                <a:latin typeface="Arial" panose="020B0604020202020204"/>
                <a:ea typeface="+mn-ea"/>
                <a:cs typeface="+mn-cs"/>
              </a:rPr>
              <a:t>PROTEINS</a:t>
            </a:r>
          </a:p>
        </p:txBody>
      </p:sp>
      <p:sp>
        <p:nvSpPr>
          <p:cNvPr id="58" name="TextBox 57">
            <a:extLst>
              <a:ext uri="{FF2B5EF4-FFF2-40B4-BE49-F238E27FC236}">
                <a16:creationId xmlns:a16="http://schemas.microsoft.com/office/drawing/2014/main" id="{FF4FD326-8282-9247-9D81-78070BE45B91}"/>
              </a:ext>
            </a:extLst>
          </p:cNvPr>
          <p:cNvSpPr txBox="1"/>
          <p:nvPr/>
        </p:nvSpPr>
        <p:spPr>
          <a:xfrm>
            <a:off x="5553590" y="5252432"/>
            <a:ext cx="1642054" cy="354436"/>
          </a:xfrm>
          <a:prstGeom prst="rect">
            <a:avLst/>
          </a:prstGeom>
          <a:noFill/>
        </p:spPr>
        <p:txBody>
          <a:bodyPr wrap="none" lIns="914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75000"/>
                  </a:srgbClr>
                </a:solidFill>
                <a:effectLst/>
                <a:uLnTx/>
                <a:uFillTx/>
                <a:latin typeface="Arial" panose="020B0604020202020204"/>
                <a:ea typeface="+mn-ea"/>
                <a:cs typeface="+mn-cs"/>
              </a:rPr>
              <a:t>RNA</a:t>
            </a:r>
          </a:p>
        </p:txBody>
      </p:sp>
      <p:sp>
        <p:nvSpPr>
          <p:cNvPr id="59" name="TextBox 58">
            <a:extLst>
              <a:ext uri="{FF2B5EF4-FFF2-40B4-BE49-F238E27FC236}">
                <a16:creationId xmlns:a16="http://schemas.microsoft.com/office/drawing/2014/main" id="{0D43C9AC-8296-3345-89EA-0EC77AE3AB6A}"/>
              </a:ext>
            </a:extLst>
          </p:cNvPr>
          <p:cNvSpPr txBox="1"/>
          <p:nvPr/>
        </p:nvSpPr>
        <p:spPr>
          <a:xfrm>
            <a:off x="7717884" y="5248118"/>
            <a:ext cx="1141109" cy="363065"/>
          </a:xfrm>
          <a:prstGeom prst="rect">
            <a:avLst/>
          </a:prstGeom>
          <a:noFill/>
        </p:spPr>
        <p:txBody>
          <a:bodyPr wrap="none" lIns="914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75000"/>
                  </a:srgbClr>
                </a:solidFill>
                <a:effectLst/>
                <a:uLnTx/>
                <a:uFillTx/>
                <a:latin typeface="Arial" panose="020B0604020202020204"/>
                <a:ea typeface="+mn-ea"/>
                <a:cs typeface="+mn-cs"/>
              </a:rPr>
              <a:t>DNA</a:t>
            </a:r>
          </a:p>
        </p:txBody>
      </p:sp>
      <p:pic>
        <p:nvPicPr>
          <p:cNvPr id="62" name="Graphic 61">
            <a:extLst>
              <a:ext uri="{FF2B5EF4-FFF2-40B4-BE49-F238E27FC236}">
                <a16:creationId xmlns:a16="http://schemas.microsoft.com/office/drawing/2014/main" id="{D462C72A-4A87-9F45-99E9-3F3E5CF0FDE1}"/>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420449" y="5154774"/>
            <a:ext cx="516638" cy="516638"/>
          </a:xfrm>
          <a:prstGeom prst="rect">
            <a:avLst/>
          </a:prstGeom>
        </p:spPr>
      </p:pic>
      <p:pic>
        <p:nvPicPr>
          <p:cNvPr id="69" name="Graphic 68">
            <a:extLst>
              <a:ext uri="{FF2B5EF4-FFF2-40B4-BE49-F238E27FC236}">
                <a16:creationId xmlns:a16="http://schemas.microsoft.com/office/drawing/2014/main" id="{33AA9B98-A798-CE4A-B564-ABA3D50B62E9}"/>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499065" y="5154774"/>
            <a:ext cx="516638" cy="516638"/>
          </a:xfrm>
          <a:prstGeom prst="rect">
            <a:avLst/>
          </a:prstGeom>
        </p:spPr>
      </p:pic>
      <p:pic>
        <p:nvPicPr>
          <p:cNvPr id="72" name="Graphic 71">
            <a:extLst>
              <a:ext uri="{FF2B5EF4-FFF2-40B4-BE49-F238E27FC236}">
                <a16:creationId xmlns:a16="http://schemas.microsoft.com/office/drawing/2014/main" id="{02C58615-C87E-184C-8E4C-117E61041E97}"/>
              </a:ext>
            </a:extLst>
          </p:cNvPr>
          <p:cNvPicPr>
            <a:picLocks noChangeAspect="1"/>
          </p:cNvPicPr>
          <p:nvPr/>
        </p:nvPicPr>
        <p:blipFill>
          <a:blip r:embed="rId15" cstate="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3006769" y="5154774"/>
            <a:ext cx="516638" cy="516638"/>
          </a:xfrm>
          <a:prstGeom prst="rect">
            <a:avLst/>
          </a:prstGeom>
        </p:spPr>
      </p:pic>
      <p:sp>
        <p:nvSpPr>
          <p:cNvPr id="17" name="Rectangle 16">
            <a:extLst>
              <a:ext uri="{FF2B5EF4-FFF2-40B4-BE49-F238E27FC236}">
                <a16:creationId xmlns:a16="http://schemas.microsoft.com/office/drawing/2014/main" id="{F1D75949-452A-149B-AC72-EDEFA14375F3}"/>
              </a:ext>
            </a:extLst>
          </p:cNvPr>
          <p:cNvSpPr/>
          <p:nvPr/>
        </p:nvSpPr>
        <p:spPr>
          <a:xfrm>
            <a:off x="236045" y="5916736"/>
            <a:ext cx="11955956" cy="218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Pentagon 17">
            <a:extLst>
              <a:ext uri="{FF2B5EF4-FFF2-40B4-BE49-F238E27FC236}">
                <a16:creationId xmlns:a16="http://schemas.microsoft.com/office/drawing/2014/main" id="{D7F31407-C1CA-3A4D-8257-B300418311FB}"/>
              </a:ext>
            </a:extLst>
          </p:cNvPr>
          <p:cNvSpPr/>
          <p:nvPr/>
        </p:nvSpPr>
        <p:spPr>
          <a:xfrm>
            <a:off x="0" y="3788943"/>
            <a:ext cx="3523407" cy="567620"/>
          </a:xfrm>
          <a:prstGeom prst="homePlat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Chevron 19">
            <a:extLst>
              <a:ext uri="{FF2B5EF4-FFF2-40B4-BE49-F238E27FC236}">
                <a16:creationId xmlns:a16="http://schemas.microsoft.com/office/drawing/2014/main" id="{08375CF1-47D5-29B9-8552-A4AB137FCEC9}"/>
              </a:ext>
            </a:extLst>
          </p:cNvPr>
          <p:cNvSpPr/>
          <p:nvPr/>
        </p:nvSpPr>
        <p:spPr>
          <a:xfrm>
            <a:off x="3310056" y="3783059"/>
            <a:ext cx="2048886" cy="574995"/>
          </a:xfrm>
          <a:prstGeom prst="chevron">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21" name="Chevron 20">
            <a:extLst>
              <a:ext uri="{FF2B5EF4-FFF2-40B4-BE49-F238E27FC236}">
                <a16:creationId xmlns:a16="http://schemas.microsoft.com/office/drawing/2014/main" id="{A36FA738-E2E0-9E2C-D733-D767D2FB8C99}"/>
              </a:ext>
            </a:extLst>
          </p:cNvPr>
          <p:cNvSpPr/>
          <p:nvPr/>
        </p:nvSpPr>
        <p:spPr>
          <a:xfrm>
            <a:off x="5145591" y="3783059"/>
            <a:ext cx="2055901" cy="574995"/>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22" name="Chevron 21">
            <a:extLst>
              <a:ext uri="{FF2B5EF4-FFF2-40B4-BE49-F238E27FC236}">
                <a16:creationId xmlns:a16="http://schemas.microsoft.com/office/drawing/2014/main" id="{900CA437-AEF7-C8A2-E832-6F65271E6444}"/>
              </a:ext>
            </a:extLst>
          </p:cNvPr>
          <p:cNvSpPr/>
          <p:nvPr/>
        </p:nvSpPr>
        <p:spPr>
          <a:xfrm>
            <a:off x="6988140" y="3783059"/>
            <a:ext cx="2516143" cy="574995"/>
          </a:xfrm>
          <a:prstGeom prst="chevron">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23" name="Chevron 22">
            <a:extLst>
              <a:ext uri="{FF2B5EF4-FFF2-40B4-BE49-F238E27FC236}">
                <a16:creationId xmlns:a16="http://schemas.microsoft.com/office/drawing/2014/main" id="{365B916B-2B9F-ED42-6150-D0464A9967E4}"/>
              </a:ext>
            </a:extLst>
          </p:cNvPr>
          <p:cNvSpPr/>
          <p:nvPr/>
        </p:nvSpPr>
        <p:spPr>
          <a:xfrm>
            <a:off x="9290931" y="3783059"/>
            <a:ext cx="2564660" cy="574995"/>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26" name="Rectangle 25">
            <a:extLst>
              <a:ext uri="{FF2B5EF4-FFF2-40B4-BE49-F238E27FC236}">
                <a16:creationId xmlns:a16="http://schemas.microsoft.com/office/drawing/2014/main" id="{E1C5C9F4-1F98-4951-B522-1F14DA9BBD39}"/>
              </a:ext>
            </a:extLst>
          </p:cNvPr>
          <p:cNvSpPr/>
          <p:nvPr/>
        </p:nvSpPr>
        <p:spPr>
          <a:xfrm>
            <a:off x="9598699" y="3787890"/>
            <a:ext cx="2069588" cy="562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Genome Editing</a:t>
            </a:r>
          </a:p>
        </p:txBody>
      </p:sp>
      <p:sp>
        <p:nvSpPr>
          <p:cNvPr id="27" name="Rectangle 26">
            <a:extLst>
              <a:ext uri="{FF2B5EF4-FFF2-40B4-BE49-F238E27FC236}">
                <a16:creationId xmlns:a16="http://schemas.microsoft.com/office/drawing/2014/main" id="{1149EC67-03B7-463D-1286-0F0AA50A8C7E}"/>
              </a:ext>
            </a:extLst>
          </p:cNvPr>
          <p:cNvSpPr/>
          <p:nvPr/>
        </p:nvSpPr>
        <p:spPr>
          <a:xfrm>
            <a:off x="7434595" y="3787890"/>
            <a:ext cx="1737145" cy="562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Gene Therapy</a:t>
            </a:r>
          </a:p>
        </p:txBody>
      </p:sp>
      <p:sp>
        <p:nvSpPr>
          <p:cNvPr id="29" name="Rectangle 28">
            <a:extLst>
              <a:ext uri="{FF2B5EF4-FFF2-40B4-BE49-F238E27FC236}">
                <a16:creationId xmlns:a16="http://schemas.microsoft.com/office/drawing/2014/main" id="{BD1B22D2-A996-75CF-AB11-7E791A806978}"/>
              </a:ext>
            </a:extLst>
          </p:cNvPr>
          <p:cNvSpPr/>
          <p:nvPr/>
        </p:nvSpPr>
        <p:spPr>
          <a:xfrm>
            <a:off x="5106443" y="3787890"/>
            <a:ext cx="2089201" cy="562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Arial" panose="020B0604020202020204"/>
                <a:ea typeface="+mn-ea"/>
                <a:cs typeface="+mn-cs"/>
              </a:rPr>
              <a:t>RNAi</a:t>
            </a:r>
          </a:p>
        </p:txBody>
      </p:sp>
      <p:sp>
        <p:nvSpPr>
          <p:cNvPr id="30" name="Rectangle 29">
            <a:extLst>
              <a:ext uri="{FF2B5EF4-FFF2-40B4-BE49-F238E27FC236}">
                <a16:creationId xmlns:a16="http://schemas.microsoft.com/office/drawing/2014/main" id="{A92605FA-224B-436F-FE9F-BF2FB6FF87BC}"/>
              </a:ext>
            </a:extLst>
          </p:cNvPr>
          <p:cNvSpPr/>
          <p:nvPr/>
        </p:nvSpPr>
        <p:spPr>
          <a:xfrm>
            <a:off x="3540179" y="3787890"/>
            <a:ext cx="1693315" cy="562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86069">
                    <a:lumMod val="75000"/>
                  </a:srgbClr>
                </a:solidFill>
                <a:effectLst/>
                <a:uLnTx/>
                <a:uFillTx/>
                <a:latin typeface="Arial" panose="020B0604020202020204"/>
                <a:ea typeface="+mn-ea"/>
                <a:cs typeface="+mn-cs"/>
              </a:rPr>
              <a:t>Biologics</a:t>
            </a:r>
          </a:p>
        </p:txBody>
      </p:sp>
      <p:sp>
        <p:nvSpPr>
          <p:cNvPr id="31" name="Rectangle 30">
            <a:extLst>
              <a:ext uri="{FF2B5EF4-FFF2-40B4-BE49-F238E27FC236}">
                <a16:creationId xmlns:a16="http://schemas.microsoft.com/office/drawing/2014/main" id="{BD023CC9-1A0D-AF68-AE99-17F50A7AD0E9}"/>
              </a:ext>
            </a:extLst>
          </p:cNvPr>
          <p:cNvSpPr/>
          <p:nvPr/>
        </p:nvSpPr>
        <p:spPr>
          <a:xfrm>
            <a:off x="597050" y="3787890"/>
            <a:ext cx="2701269" cy="562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86069">
                    <a:lumMod val="75000"/>
                  </a:srgbClr>
                </a:solidFill>
                <a:effectLst/>
                <a:uLnTx/>
                <a:uFillTx/>
                <a:latin typeface="Arial" panose="020B0604020202020204"/>
                <a:ea typeface="+mn-ea"/>
                <a:cs typeface="+mn-cs"/>
              </a:rPr>
              <a:t>Small Molecule Drugs</a:t>
            </a:r>
          </a:p>
        </p:txBody>
      </p:sp>
      <p:cxnSp>
        <p:nvCxnSpPr>
          <p:cNvPr id="51" name="Straight Connector 50">
            <a:extLst>
              <a:ext uri="{FF2B5EF4-FFF2-40B4-BE49-F238E27FC236}">
                <a16:creationId xmlns:a16="http://schemas.microsoft.com/office/drawing/2014/main" id="{18A5D3F3-B710-6F38-D822-2FE63A86651A}"/>
              </a:ext>
            </a:extLst>
          </p:cNvPr>
          <p:cNvCxnSpPr>
            <a:cxnSpLocks/>
          </p:cNvCxnSpPr>
          <p:nvPr/>
        </p:nvCxnSpPr>
        <p:spPr>
          <a:xfrm>
            <a:off x="3523407" y="1512194"/>
            <a:ext cx="8395711" cy="0"/>
          </a:xfrm>
          <a:prstGeom prst="line">
            <a:avLst/>
          </a:prstGeom>
          <a:ln w="28575">
            <a:gradFill flip="none" rotWithShape="1">
              <a:gsLst>
                <a:gs pos="0">
                  <a:schemeClr val="accent4">
                    <a:lumMod val="20000"/>
                    <a:lumOff val="80000"/>
                  </a:schemeClr>
                </a:gs>
                <a:gs pos="48000">
                  <a:schemeClr val="accent4"/>
                </a:gs>
                <a:gs pos="100000">
                  <a:schemeClr val="bg2"/>
                </a:gs>
              </a:gsLst>
              <a:lin ang="0" scaled="1"/>
              <a:tileRect/>
            </a:gradFill>
            <a:prstDash val="solid"/>
            <a:tailEnd type="arrow" w="lg" len="med"/>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40D9013D-0E74-041A-61EB-CC6D193EF7AD}"/>
              </a:ext>
            </a:extLst>
          </p:cNvPr>
          <p:cNvSpPr/>
          <p:nvPr/>
        </p:nvSpPr>
        <p:spPr>
          <a:xfrm>
            <a:off x="9284030" y="1752601"/>
            <a:ext cx="2607369" cy="3918811"/>
          </a:xfrm>
          <a:prstGeom prst="roundRect">
            <a:avLst/>
          </a:prstGeom>
          <a:noFill/>
          <a:ln w="19050">
            <a:solidFill>
              <a:schemeClr val="bg2"/>
            </a:solidFill>
            <a:prstDash val="sysDot"/>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4" name="Group 3">
            <a:extLst>
              <a:ext uri="{FF2B5EF4-FFF2-40B4-BE49-F238E27FC236}">
                <a16:creationId xmlns:a16="http://schemas.microsoft.com/office/drawing/2014/main" id="{31E347B5-6AF1-4633-A3AE-94FA919DD1DE}"/>
              </a:ext>
            </a:extLst>
          </p:cNvPr>
          <p:cNvGrpSpPr/>
          <p:nvPr/>
        </p:nvGrpSpPr>
        <p:grpSpPr>
          <a:xfrm>
            <a:off x="1387847" y="2184171"/>
            <a:ext cx="1373024" cy="1371600"/>
            <a:chOff x="1387847" y="2184171"/>
            <a:chExt cx="1373024" cy="1371600"/>
          </a:xfrm>
        </p:grpSpPr>
        <p:sp>
          <p:nvSpPr>
            <p:cNvPr id="33" name="Freeform: Shape 32">
              <a:extLst>
                <a:ext uri="{FF2B5EF4-FFF2-40B4-BE49-F238E27FC236}">
                  <a16:creationId xmlns:a16="http://schemas.microsoft.com/office/drawing/2014/main" id="{7E8787DA-FF25-4475-8D5B-239D767E98F9}"/>
                </a:ext>
              </a:extLst>
            </p:cNvPr>
            <p:cNvSpPr/>
            <p:nvPr/>
          </p:nvSpPr>
          <p:spPr>
            <a:xfrm>
              <a:off x="1387847" y="2184171"/>
              <a:ext cx="1373024" cy="1371600"/>
            </a:xfrm>
            <a:custGeom>
              <a:avLst/>
              <a:gdLst>
                <a:gd name="connsiteX0" fmla="*/ 686515 w 1373024"/>
                <a:gd name="connsiteY0" fmla="*/ 0 h 1373024"/>
                <a:gd name="connsiteX1" fmla="*/ 1373025 w 1373024"/>
                <a:gd name="connsiteY1" fmla="*/ 0 h 1373024"/>
                <a:gd name="connsiteX2" fmla="*/ 1373025 w 1373024"/>
                <a:gd name="connsiteY2" fmla="*/ 1373025 h 1373024"/>
                <a:gd name="connsiteX3" fmla="*/ 686515 w 1373024"/>
                <a:gd name="connsiteY3" fmla="*/ 1373025 h 1373024"/>
                <a:gd name="connsiteX4" fmla="*/ 686510 w 1373024"/>
                <a:gd name="connsiteY4" fmla="*/ 1373025 h 1373024"/>
                <a:gd name="connsiteX5" fmla="*/ 0 w 1373024"/>
                <a:gd name="connsiteY5" fmla="*/ 1373025 h 1373024"/>
                <a:gd name="connsiteX6" fmla="*/ 0 w 1373024"/>
                <a:gd name="connsiteY6" fmla="*/ 0 h 1373024"/>
                <a:gd name="connsiteX7" fmla="*/ 686510 w 1373024"/>
                <a:gd name="connsiteY7" fmla="*/ 0 h 1373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3024" h="1373024">
                  <a:moveTo>
                    <a:pt x="686515" y="0"/>
                  </a:moveTo>
                  <a:cubicBezTo>
                    <a:pt x="1065664" y="0"/>
                    <a:pt x="1373025" y="0"/>
                    <a:pt x="1373025" y="0"/>
                  </a:cubicBezTo>
                  <a:lnTo>
                    <a:pt x="1373025" y="1373025"/>
                  </a:lnTo>
                  <a:cubicBezTo>
                    <a:pt x="1373025" y="1373025"/>
                    <a:pt x="1065664" y="1373025"/>
                    <a:pt x="686515" y="1373025"/>
                  </a:cubicBezTo>
                  <a:lnTo>
                    <a:pt x="686510" y="1373025"/>
                  </a:lnTo>
                  <a:cubicBezTo>
                    <a:pt x="307361" y="1373025"/>
                    <a:pt x="0" y="1373025"/>
                    <a:pt x="0" y="1373025"/>
                  </a:cubicBezTo>
                  <a:lnTo>
                    <a:pt x="0" y="0"/>
                  </a:lnTo>
                  <a:cubicBezTo>
                    <a:pt x="0" y="0"/>
                    <a:pt x="307361" y="0"/>
                    <a:pt x="686510" y="0"/>
                  </a:cubicBezTo>
                  <a:close/>
                </a:path>
              </a:pathLst>
            </a:custGeom>
            <a:solidFill>
              <a:srgbClr val="D6DEE2"/>
            </a:solidFill>
            <a:ln w="4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35" name="Freeform: Shape 34">
              <a:extLst>
                <a:ext uri="{FF2B5EF4-FFF2-40B4-BE49-F238E27FC236}">
                  <a16:creationId xmlns:a16="http://schemas.microsoft.com/office/drawing/2014/main" id="{D5718CDF-A5D6-485B-A94E-E734C38A25CC}"/>
                </a:ext>
              </a:extLst>
            </p:cNvPr>
            <p:cNvSpPr/>
            <p:nvPr/>
          </p:nvSpPr>
          <p:spPr>
            <a:xfrm>
              <a:off x="2021368" y="2690653"/>
              <a:ext cx="31999" cy="32022"/>
            </a:xfrm>
            <a:custGeom>
              <a:avLst/>
              <a:gdLst>
                <a:gd name="connsiteX0" fmla="*/ 16003 w 31999"/>
                <a:gd name="connsiteY0" fmla="*/ 32054 h 32055"/>
                <a:gd name="connsiteX1" fmla="*/ 9878 w 31999"/>
                <a:gd name="connsiteY1" fmla="*/ 30865 h 32055"/>
                <a:gd name="connsiteX2" fmla="*/ 4752 w 31999"/>
                <a:gd name="connsiteY2" fmla="*/ 27384 h 32055"/>
                <a:gd name="connsiteX3" fmla="*/ 1192 w 31999"/>
                <a:gd name="connsiteY3" fmla="*/ 22156 h 32055"/>
                <a:gd name="connsiteX4" fmla="*/ 1 w 31999"/>
                <a:gd name="connsiteY4" fmla="*/ 16103 h 32055"/>
                <a:gd name="connsiteX5" fmla="*/ 370 w 31999"/>
                <a:gd name="connsiteY5" fmla="*/ 12899 h 32055"/>
                <a:gd name="connsiteX6" fmla="*/ 1281 w 31999"/>
                <a:gd name="connsiteY6" fmla="*/ 9966 h 32055"/>
                <a:gd name="connsiteX7" fmla="*/ 2743 w 31999"/>
                <a:gd name="connsiteY7" fmla="*/ 7128 h 32055"/>
                <a:gd name="connsiteX8" fmla="*/ 4752 w 31999"/>
                <a:gd name="connsiteY8" fmla="*/ 4748 h 32055"/>
                <a:gd name="connsiteX9" fmla="*/ 7135 w 31999"/>
                <a:gd name="connsiteY9" fmla="*/ 2724 h 32055"/>
                <a:gd name="connsiteX10" fmla="*/ 9878 w 31999"/>
                <a:gd name="connsiteY10" fmla="*/ 1263 h 32055"/>
                <a:gd name="connsiteX11" fmla="*/ 12896 w 31999"/>
                <a:gd name="connsiteY11" fmla="*/ 344 h 32055"/>
                <a:gd name="connsiteX12" fmla="*/ 19109 w 31999"/>
                <a:gd name="connsiteY12" fmla="*/ 344 h 32055"/>
                <a:gd name="connsiteX13" fmla="*/ 22122 w 31999"/>
                <a:gd name="connsiteY13" fmla="*/ 1263 h 32055"/>
                <a:gd name="connsiteX14" fmla="*/ 24865 w 31999"/>
                <a:gd name="connsiteY14" fmla="*/ 2724 h 32055"/>
                <a:gd name="connsiteX15" fmla="*/ 27337 w 31999"/>
                <a:gd name="connsiteY15" fmla="*/ 4748 h 32055"/>
                <a:gd name="connsiteX16" fmla="*/ 29345 w 31999"/>
                <a:gd name="connsiteY16" fmla="*/ 7128 h 32055"/>
                <a:gd name="connsiteX17" fmla="*/ 31724 w 31999"/>
                <a:gd name="connsiteY17" fmla="*/ 12899 h 32055"/>
                <a:gd name="connsiteX18" fmla="*/ 31999 w 31999"/>
                <a:gd name="connsiteY18" fmla="*/ 16103 h 32055"/>
                <a:gd name="connsiteX19" fmla="*/ 16086 w 31999"/>
                <a:gd name="connsiteY19" fmla="*/ 32054 h 32055"/>
                <a:gd name="connsiteX20" fmla="*/ 16003 w 31999"/>
                <a:gd name="connsiteY20" fmla="*/ 32054 h 3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999" h="32055">
                  <a:moveTo>
                    <a:pt x="16003" y="32054"/>
                  </a:moveTo>
                  <a:cubicBezTo>
                    <a:pt x="13900" y="32081"/>
                    <a:pt x="11819" y="31674"/>
                    <a:pt x="9878" y="30865"/>
                  </a:cubicBezTo>
                  <a:cubicBezTo>
                    <a:pt x="7947" y="30077"/>
                    <a:pt x="6198" y="28887"/>
                    <a:pt x="4752" y="27384"/>
                  </a:cubicBezTo>
                  <a:cubicBezTo>
                    <a:pt x="3201" y="25923"/>
                    <a:pt x="1983" y="24139"/>
                    <a:pt x="1192" y="22156"/>
                  </a:cubicBezTo>
                  <a:cubicBezTo>
                    <a:pt x="427" y="20230"/>
                    <a:pt x="27" y="18180"/>
                    <a:pt x="1" y="16103"/>
                  </a:cubicBezTo>
                  <a:cubicBezTo>
                    <a:pt x="-10" y="15028"/>
                    <a:pt x="110" y="13948"/>
                    <a:pt x="370" y="12899"/>
                  </a:cubicBezTo>
                  <a:cubicBezTo>
                    <a:pt x="531" y="11881"/>
                    <a:pt x="838" y="10895"/>
                    <a:pt x="1281" y="9966"/>
                  </a:cubicBezTo>
                  <a:cubicBezTo>
                    <a:pt x="1640" y="8959"/>
                    <a:pt x="2129" y="8004"/>
                    <a:pt x="2743" y="7128"/>
                  </a:cubicBezTo>
                  <a:cubicBezTo>
                    <a:pt x="3336" y="6272"/>
                    <a:pt x="4008" y="5474"/>
                    <a:pt x="4752" y="4748"/>
                  </a:cubicBezTo>
                  <a:cubicBezTo>
                    <a:pt x="5480" y="3997"/>
                    <a:pt x="6277" y="3319"/>
                    <a:pt x="7135" y="2724"/>
                  </a:cubicBezTo>
                  <a:cubicBezTo>
                    <a:pt x="8009" y="2166"/>
                    <a:pt x="8925" y="1680"/>
                    <a:pt x="9878" y="1263"/>
                  </a:cubicBezTo>
                  <a:cubicBezTo>
                    <a:pt x="10840" y="830"/>
                    <a:pt x="11855" y="522"/>
                    <a:pt x="12896" y="344"/>
                  </a:cubicBezTo>
                  <a:cubicBezTo>
                    <a:pt x="14941" y="-115"/>
                    <a:pt x="17059" y="-115"/>
                    <a:pt x="19109" y="344"/>
                  </a:cubicBezTo>
                  <a:cubicBezTo>
                    <a:pt x="20155" y="496"/>
                    <a:pt x="21170" y="804"/>
                    <a:pt x="22122" y="1263"/>
                  </a:cubicBezTo>
                  <a:cubicBezTo>
                    <a:pt x="23090" y="1638"/>
                    <a:pt x="24011" y="2129"/>
                    <a:pt x="24865" y="2724"/>
                  </a:cubicBezTo>
                  <a:cubicBezTo>
                    <a:pt x="25765" y="3298"/>
                    <a:pt x="26598" y="3976"/>
                    <a:pt x="27337" y="4748"/>
                  </a:cubicBezTo>
                  <a:cubicBezTo>
                    <a:pt x="28055" y="5500"/>
                    <a:pt x="28726" y="6293"/>
                    <a:pt x="29345" y="7128"/>
                  </a:cubicBezTo>
                  <a:cubicBezTo>
                    <a:pt x="30469" y="8897"/>
                    <a:pt x="31276" y="10854"/>
                    <a:pt x="31724" y="12899"/>
                  </a:cubicBezTo>
                  <a:cubicBezTo>
                    <a:pt x="31906" y="13958"/>
                    <a:pt x="31999" y="15033"/>
                    <a:pt x="31999" y="16103"/>
                  </a:cubicBezTo>
                  <a:cubicBezTo>
                    <a:pt x="31999" y="24916"/>
                    <a:pt x="24870" y="32060"/>
                    <a:pt x="16086" y="32054"/>
                  </a:cubicBezTo>
                  <a:cubicBezTo>
                    <a:pt x="16060" y="32054"/>
                    <a:pt x="16029" y="32054"/>
                    <a:pt x="16003" y="32054"/>
                  </a:cubicBezTo>
                  <a:close/>
                </a:path>
              </a:pathLst>
            </a:custGeom>
            <a:solidFill>
              <a:srgbClr val="D74A29"/>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36" name="Freeform: Shape 35">
              <a:extLst>
                <a:ext uri="{FF2B5EF4-FFF2-40B4-BE49-F238E27FC236}">
                  <a16:creationId xmlns:a16="http://schemas.microsoft.com/office/drawing/2014/main" id="{27F0E7FE-204D-4DCF-9EE8-15475B19915B}"/>
                </a:ext>
              </a:extLst>
            </p:cNvPr>
            <p:cNvSpPr/>
            <p:nvPr/>
          </p:nvSpPr>
          <p:spPr>
            <a:xfrm>
              <a:off x="2067099" y="2664256"/>
              <a:ext cx="32020" cy="32053"/>
            </a:xfrm>
            <a:custGeom>
              <a:avLst/>
              <a:gdLst>
                <a:gd name="connsiteX0" fmla="*/ 2176 w 32020"/>
                <a:gd name="connsiteY0" fmla="*/ 24019 h 32086"/>
                <a:gd name="connsiteX1" fmla="*/ 7890 w 32020"/>
                <a:gd name="connsiteY1" fmla="*/ 2192 h 32086"/>
                <a:gd name="connsiteX2" fmla="*/ 8020 w 32020"/>
                <a:gd name="connsiteY2" fmla="*/ 2114 h 32086"/>
                <a:gd name="connsiteX3" fmla="*/ 8020 w 32020"/>
                <a:gd name="connsiteY3" fmla="*/ 2114 h 32086"/>
                <a:gd name="connsiteX4" fmla="*/ 29866 w 32020"/>
                <a:gd name="connsiteY4" fmla="*/ 7979 h 32086"/>
                <a:gd name="connsiteX5" fmla="*/ 29866 w 32020"/>
                <a:gd name="connsiteY5" fmla="*/ 7979 h 32086"/>
                <a:gd name="connsiteX6" fmla="*/ 24054 w 32020"/>
                <a:gd name="connsiteY6" fmla="*/ 29864 h 32086"/>
                <a:gd name="connsiteX7" fmla="*/ 24017 w 32020"/>
                <a:gd name="connsiteY7" fmla="*/ 29884 h 32086"/>
                <a:gd name="connsiteX8" fmla="*/ 24017 w 32020"/>
                <a:gd name="connsiteY8" fmla="*/ 29884 h 32086"/>
                <a:gd name="connsiteX9" fmla="*/ 15977 w 32020"/>
                <a:gd name="connsiteY9" fmla="*/ 32086 h 32086"/>
                <a:gd name="connsiteX10" fmla="*/ 15977 w 32020"/>
                <a:gd name="connsiteY10" fmla="*/ 32086 h 32086"/>
                <a:gd name="connsiteX11" fmla="*/ 2176 w 32020"/>
                <a:gd name="connsiteY11" fmla="*/ 24019 h 32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020" h="32086">
                  <a:moveTo>
                    <a:pt x="2176" y="24019"/>
                  </a:moveTo>
                  <a:cubicBezTo>
                    <a:pt x="-2257" y="16411"/>
                    <a:pt x="298" y="6638"/>
                    <a:pt x="7890" y="2192"/>
                  </a:cubicBezTo>
                  <a:cubicBezTo>
                    <a:pt x="7932" y="2166"/>
                    <a:pt x="7979" y="2140"/>
                    <a:pt x="8020" y="2114"/>
                  </a:cubicBezTo>
                  <a:lnTo>
                    <a:pt x="8020" y="2114"/>
                  </a:lnTo>
                  <a:cubicBezTo>
                    <a:pt x="15675" y="-2253"/>
                    <a:pt x="25412" y="361"/>
                    <a:pt x="29866" y="7979"/>
                  </a:cubicBezTo>
                  <a:lnTo>
                    <a:pt x="29866" y="7979"/>
                  </a:lnTo>
                  <a:cubicBezTo>
                    <a:pt x="34290" y="15634"/>
                    <a:pt x="31683" y="25428"/>
                    <a:pt x="24054" y="29864"/>
                  </a:cubicBezTo>
                  <a:cubicBezTo>
                    <a:pt x="24043" y="29869"/>
                    <a:pt x="24028" y="29874"/>
                    <a:pt x="24017" y="29884"/>
                  </a:cubicBezTo>
                  <a:lnTo>
                    <a:pt x="24017" y="29884"/>
                  </a:lnTo>
                  <a:cubicBezTo>
                    <a:pt x="21577" y="31309"/>
                    <a:pt x="18803" y="32071"/>
                    <a:pt x="15977" y="32086"/>
                  </a:cubicBezTo>
                  <a:lnTo>
                    <a:pt x="15977" y="32086"/>
                  </a:lnTo>
                  <a:cubicBezTo>
                    <a:pt x="10258" y="32107"/>
                    <a:pt x="4971" y="29023"/>
                    <a:pt x="2176" y="24019"/>
                  </a:cubicBezTo>
                  <a:close/>
                </a:path>
              </a:pathLst>
            </a:custGeom>
            <a:solidFill>
              <a:srgbClr val="D74A29"/>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38" name="Freeform: Shape 37">
              <a:extLst>
                <a:ext uri="{FF2B5EF4-FFF2-40B4-BE49-F238E27FC236}">
                  <a16:creationId xmlns:a16="http://schemas.microsoft.com/office/drawing/2014/main" id="{59EA6ADC-C590-439B-B47B-E56FE98D8A61}"/>
                </a:ext>
              </a:extLst>
            </p:cNvPr>
            <p:cNvSpPr/>
            <p:nvPr/>
          </p:nvSpPr>
          <p:spPr>
            <a:xfrm>
              <a:off x="2112783" y="2637799"/>
              <a:ext cx="31996" cy="32052"/>
            </a:xfrm>
            <a:custGeom>
              <a:avLst/>
              <a:gdLst>
                <a:gd name="connsiteX0" fmla="*/ 15999 w 31996"/>
                <a:gd name="connsiteY0" fmla="*/ 32084 h 32085"/>
                <a:gd name="connsiteX1" fmla="*/ 12892 w 31996"/>
                <a:gd name="connsiteY1" fmla="*/ 31803 h 32085"/>
                <a:gd name="connsiteX2" fmla="*/ 9874 w 31996"/>
                <a:gd name="connsiteY2" fmla="*/ 30889 h 32085"/>
                <a:gd name="connsiteX3" fmla="*/ 7132 w 31996"/>
                <a:gd name="connsiteY3" fmla="*/ 29423 h 32085"/>
                <a:gd name="connsiteX4" fmla="*/ 4748 w 31996"/>
                <a:gd name="connsiteY4" fmla="*/ 27409 h 32085"/>
                <a:gd name="connsiteX5" fmla="*/ 2740 w 31996"/>
                <a:gd name="connsiteY5" fmla="*/ 24930 h 32085"/>
                <a:gd name="connsiteX6" fmla="*/ 1277 w 31996"/>
                <a:gd name="connsiteY6" fmla="*/ 22181 h 32085"/>
                <a:gd name="connsiteX7" fmla="*/ 367 w 31996"/>
                <a:gd name="connsiteY7" fmla="*/ 19154 h 32085"/>
                <a:gd name="connsiteX8" fmla="*/ 2 w 31996"/>
                <a:gd name="connsiteY8" fmla="*/ 16039 h 32085"/>
                <a:gd name="connsiteX9" fmla="*/ 367 w 31996"/>
                <a:gd name="connsiteY9" fmla="*/ 12924 h 32085"/>
                <a:gd name="connsiteX10" fmla="*/ 1277 w 31996"/>
                <a:gd name="connsiteY10" fmla="*/ 9903 h 32085"/>
                <a:gd name="connsiteX11" fmla="*/ 2740 w 31996"/>
                <a:gd name="connsiteY11" fmla="*/ 7142 h 32085"/>
                <a:gd name="connsiteX12" fmla="*/ 4748 w 31996"/>
                <a:gd name="connsiteY12" fmla="*/ 4674 h 32085"/>
                <a:gd name="connsiteX13" fmla="*/ 7132 w 31996"/>
                <a:gd name="connsiteY13" fmla="*/ 2660 h 32085"/>
                <a:gd name="connsiteX14" fmla="*/ 9874 w 31996"/>
                <a:gd name="connsiteY14" fmla="*/ 1188 h 32085"/>
                <a:gd name="connsiteX15" fmla="*/ 12892 w 31996"/>
                <a:gd name="connsiteY15" fmla="*/ 270 h 32085"/>
                <a:gd name="connsiteX16" fmla="*/ 19106 w 31996"/>
                <a:gd name="connsiteY16" fmla="*/ 270 h 32085"/>
                <a:gd name="connsiteX17" fmla="*/ 22124 w 31996"/>
                <a:gd name="connsiteY17" fmla="*/ 1188 h 32085"/>
                <a:gd name="connsiteX18" fmla="*/ 24861 w 31996"/>
                <a:gd name="connsiteY18" fmla="*/ 2660 h 32085"/>
                <a:gd name="connsiteX19" fmla="*/ 27333 w 31996"/>
                <a:gd name="connsiteY19" fmla="*/ 4674 h 32085"/>
                <a:gd name="connsiteX20" fmla="*/ 29342 w 31996"/>
                <a:gd name="connsiteY20" fmla="*/ 7142 h 32085"/>
                <a:gd name="connsiteX21" fmla="*/ 30809 w 31996"/>
                <a:gd name="connsiteY21" fmla="*/ 9903 h 32085"/>
                <a:gd name="connsiteX22" fmla="*/ 31720 w 31996"/>
                <a:gd name="connsiteY22" fmla="*/ 12924 h 32085"/>
                <a:gd name="connsiteX23" fmla="*/ 31996 w 31996"/>
                <a:gd name="connsiteY23" fmla="*/ 16039 h 32085"/>
                <a:gd name="connsiteX24" fmla="*/ 31720 w 31996"/>
                <a:gd name="connsiteY24" fmla="*/ 19154 h 32085"/>
                <a:gd name="connsiteX25" fmla="*/ 30809 w 31996"/>
                <a:gd name="connsiteY25" fmla="*/ 22181 h 32085"/>
                <a:gd name="connsiteX26" fmla="*/ 29342 w 31996"/>
                <a:gd name="connsiteY26" fmla="*/ 24930 h 32085"/>
                <a:gd name="connsiteX27" fmla="*/ 27333 w 31996"/>
                <a:gd name="connsiteY27" fmla="*/ 27409 h 32085"/>
                <a:gd name="connsiteX28" fmla="*/ 22124 w 31996"/>
                <a:gd name="connsiteY28" fmla="*/ 30889 h 32085"/>
                <a:gd name="connsiteX29" fmla="*/ 15999 w 31996"/>
                <a:gd name="connsiteY29" fmla="*/ 32084 h 3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996" h="32085">
                  <a:moveTo>
                    <a:pt x="15999" y="32084"/>
                  </a:moveTo>
                  <a:cubicBezTo>
                    <a:pt x="14958" y="32084"/>
                    <a:pt x="13918" y="31990"/>
                    <a:pt x="12892" y="31803"/>
                  </a:cubicBezTo>
                  <a:cubicBezTo>
                    <a:pt x="11883" y="31526"/>
                    <a:pt x="10873" y="31260"/>
                    <a:pt x="9874" y="30889"/>
                  </a:cubicBezTo>
                  <a:cubicBezTo>
                    <a:pt x="8953" y="30425"/>
                    <a:pt x="8042" y="29971"/>
                    <a:pt x="7132" y="29423"/>
                  </a:cubicBezTo>
                  <a:cubicBezTo>
                    <a:pt x="6299" y="28802"/>
                    <a:pt x="5503" y="28129"/>
                    <a:pt x="4748" y="27409"/>
                  </a:cubicBezTo>
                  <a:cubicBezTo>
                    <a:pt x="3957" y="26689"/>
                    <a:pt x="3281" y="25854"/>
                    <a:pt x="2740" y="24930"/>
                  </a:cubicBezTo>
                  <a:cubicBezTo>
                    <a:pt x="2110" y="24096"/>
                    <a:pt x="1616" y="23172"/>
                    <a:pt x="1277" y="22181"/>
                  </a:cubicBezTo>
                  <a:cubicBezTo>
                    <a:pt x="825" y="21226"/>
                    <a:pt x="517" y="20203"/>
                    <a:pt x="367" y="19154"/>
                  </a:cubicBezTo>
                  <a:cubicBezTo>
                    <a:pt x="101" y="18142"/>
                    <a:pt x="-18" y="17093"/>
                    <a:pt x="2" y="16039"/>
                  </a:cubicBezTo>
                  <a:cubicBezTo>
                    <a:pt x="-13" y="14990"/>
                    <a:pt x="106" y="13941"/>
                    <a:pt x="367" y="12924"/>
                  </a:cubicBezTo>
                  <a:cubicBezTo>
                    <a:pt x="544" y="11880"/>
                    <a:pt x="845" y="10868"/>
                    <a:pt x="1277" y="9903"/>
                  </a:cubicBezTo>
                  <a:cubicBezTo>
                    <a:pt x="1636" y="8916"/>
                    <a:pt x="2131" y="7993"/>
                    <a:pt x="2740" y="7142"/>
                  </a:cubicBezTo>
                  <a:cubicBezTo>
                    <a:pt x="3307" y="6239"/>
                    <a:pt x="3983" y="5410"/>
                    <a:pt x="4748" y="4674"/>
                  </a:cubicBezTo>
                  <a:cubicBezTo>
                    <a:pt x="5498" y="3949"/>
                    <a:pt x="6294" y="3276"/>
                    <a:pt x="7132" y="2660"/>
                  </a:cubicBezTo>
                  <a:cubicBezTo>
                    <a:pt x="8042" y="2102"/>
                    <a:pt x="8953" y="1648"/>
                    <a:pt x="9874" y="1188"/>
                  </a:cubicBezTo>
                  <a:cubicBezTo>
                    <a:pt x="10873" y="823"/>
                    <a:pt x="11883" y="547"/>
                    <a:pt x="12892" y="270"/>
                  </a:cubicBezTo>
                  <a:cubicBezTo>
                    <a:pt x="14948" y="-90"/>
                    <a:pt x="17050" y="-90"/>
                    <a:pt x="19106" y="270"/>
                  </a:cubicBezTo>
                  <a:cubicBezTo>
                    <a:pt x="20131" y="510"/>
                    <a:pt x="21141" y="818"/>
                    <a:pt x="22124" y="1188"/>
                  </a:cubicBezTo>
                  <a:cubicBezTo>
                    <a:pt x="23076" y="1601"/>
                    <a:pt x="23992" y="2091"/>
                    <a:pt x="24861" y="2660"/>
                  </a:cubicBezTo>
                  <a:cubicBezTo>
                    <a:pt x="25746" y="3255"/>
                    <a:pt x="26573" y="3928"/>
                    <a:pt x="27333" y="4674"/>
                  </a:cubicBezTo>
                  <a:cubicBezTo>
                    <a:pt x="28072" y="5436"/>
                    <a:pt x="28749" y="6266"/>
                    <a:pt x="29342" y="7142"/>
                  </a:cubicBezTo>
                  <a:cubicBezTo>
                    <a:pt x="29883" y="8034"/>
                    <a:pt x="30372" y="8953"/>
                    <a:pt x="30809" y="9903"/>
                  </a:cubicBezTo>
                  <a:cubicBezTo>
                    <a:pt x="31200" y="10878"/>
                    <a:pt x="31502" y="11891"/>
                    <a:pt x="31720" y="12924"/>
                  </a:cubicBezTo>
                  <a:cubicBezTo>
                    <a:pt x="31902" y="13952"/>
                    <a:pt x="31996" y="14995"/>
                    <a:pt x="31996" y="16039"/>
                  </a:cubicBezTo>
                  <a:cubicBezTo>
                    <a:pt x="32001" y="17088"/>
                    <a:pt x="31907" y="18126"/>
                    <a:pt x="31720" y="19154"/>
                  </a:cubicBezTo>
                  <a:cubicBezTo>
                    <a:pt x="31528" y="20198"/>
                    <a:pt x="31221" y="21210"/>
                    <a:pt x="30809" y="22181"/>
                  </a:cubicBezTo>
                  <a:cubicBezTo>
                    <a:pt x="30430" y="23151"/>
                    <a:pt x="29935" y="24075"/>
                    <a:pt x="29342" y="24930"/>
                  </a:cubicBezTo>
                  <a:cubicBezTo>
                    <a:pt x="28775" y="25833"/>
                    <a:pt x="28098" y="26663"/>
                    <a:pt x="27333" y="27409"/>
                  </a:cubicBezTo>
                  <a:cubicBezTo>
                    <a:pt x="25829" y="28881"/>
                    <a:pt x="24060" y="30065"/>
                    <a:pt x="22124" y="30889"/>
                  </a:cubicBezTo>
                  <a:cubicBezTo>
                    <a:pt x="20183" y="31709"/>
                    <a:pt x="18102" y="32111"/>
                    <a:pt x="15999" y="32084"/>
                  </a:cubicBezTo>
                  <a:close/>
                </a:path>
              </a:pathLst>
            </a:custGeom>
            <a:solidFill>
              <a:srgbClr val="D74A29"/>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39" name="Freeform: Shape 38">
              <a:extLst>
                <a:ext uri="{FF2B5EF4-FFF2-40B4-BE49-F238E27FC236}">
                  <a16:creationId xmlns:a16="http://schemas.microsoft.com/office/drawing/2014/main" id="{017FAD3D-FE54-4655-9156-9A13F5B388D0}"/>
                </a:ext>
              </a:extLst>
            </p:cNvPr>
            <p:cNvSpPr/>
            <p:nvPr/>
          </p:nvSpPr>
          <p:spPr>
            <a:xfrm>
              <a:off x="2112785" y="2530120"/>
              <a:ext cx="31993" cy="85888"/>
            </a:xfrm>
            <a:custGeom>
              <a:avLst/>
              <a:gdLst>
                <a:gd name="connsiteX0" fmla="*/ 0 w 31993"/>
                <a:gd name="connsiteY0" fmla="*/ 69936 h 85977"/>
                <a:gd name="connsiteX1" fmla="*/ 15997 w 31993"/>
                <a:gd name="connsiteY1" fmla="*/ 53896 h 85977"/>
                <a:gd name="connsiteX2" fmla="*/ 15997 w 31993"/>
                <a:gd name="connsiteY2" fmla="*/ 53896 h 85977"/>
                <a:gd name="connsiteX3" fmla="*/ 31994 w 31993"/>
                <a:gd name="connsiteY3" fmla="*/ 69850 h 85977"/>
                <a:gd name="connsiteX4" fmla="*/ 31994 w 31993"/>
                <a:gd name="connsiteY4" fmla="*/ 69936 h 85977"/>
                <a:gd name="connsiteX5" fmla="*/ 31994 w 31993"/>
                <a:gd name="connsiteY5" fmla="*/ 69936 h 85977"/>
                <a:gd name="connsiteX6" fmla="*/ 16070 w 31993"/>
                <a:gd name="connsiteY6" fmla="*/ 85977 h 85977"/>
                <a:gd name="connsiteX7" fmla="*/ 15997 w 31993"/>
                <a:gd name="connsiteY7" fmla="*/ 85977 h 85977"/>
                <a:gd name="connsiteX8" fmla="*/ 15997 w 31993"/>
                <a:gd name="connsiteY8" fmla="*/ 85977 h 85977"/>
                <a:gd name="connsiteX9" fmla="*/ 0 w 31993"/>
                <a:gd name="connsiteY9" fmla="*/ 69936 h 85977"/>
                <a:gd name="connsiteX10" fmla="*/ 0 w 31993"/>
                <a:gd name="connsiteY10" fmla="*/ 16041 h 85977"/>
                <a:gd name="connsiteX11" fmla="*/ 15997 w 31993"/>
                <a:gd name="connsiteY11" fmla="*/ 0 h 85977"/>
                <a:gd name="connsiteX12" fmla="*/ 15997 w 31993"/>
                <a:gd name="connsiteY12" fmla="*/ 0 h 85977"/>
                <a:gd name="connsiteX13" fmla="*/ 31994 w 31993"/>
                <a:gd name="connsiteY13" fmla="*/ 15954 h 85977"/>
                <a:gd name="connsiteX14" fmla="*/ 31994 w 31993"/>
                <a:gd name="connsiteY14" fmla="*/ 16041 h 85977"/>
                <a:gd name="connsiteX15" fmla="*/ 31994 w 31993"/>
                <a:gd name="connsiteY15" fmla="*/ 16041 h 85977"/>
                <a:gd name="connsiteX16" fmla="*/ 16070 w 31993"/>
                <a:gd name="connsiteY16" fmla="*/ 32082 h 85977"/>
                <a:gd name="connsiteX17" fmla="*/ 15997 w 31993"/>
                <a:gd name="connsiteY17" fmla="*/ 32082 h 85977"/>
                <a:gd name="connsiteX18" fmla="*/ 15997 w 31993"/>
                <a:gd name="connsiteY18" fmla="*/ 32082 h 85977"/>
                <a:gd name="connsiteX19" fmla="*/ 0 w 31993"/>
                <a:gd name="connsiteY19" fmla="*/ 16041 h 8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993" h="85977">
                  <a:moveTo>
                    <a:pt x="0" y="69936"/>
                  </a:moveTo>
                  <a:cubicBezTo>
                    <a:pt x="5" y="61080"/>
                    <a:pt x="7166" y="53903"/>
                    <a:pt x="15997" y="53896"/>
                  </a:cubicBezTo>
                  <a:lnTo>
                    <a:pt x="15997" y="53896"/>
                  </a:lnTo>
                  <a:cubicBezTo>
                    <a:pt x="24807" y="53872"/>
                    <a:pt x="31968" y="61015"/>
                    <a:pt x="31994" y="69850"/>
                  </a:cubicBezTo>
                  <a:cubicBezTo>
                    <a:pt x="31994" y="69878"/>
                    <a:pt x="31994" y="69908"/>
                    <a:pt x="31994" y="69936"/>
                  </a:cubicBezTo>
                  <a:lnTo>
                    <a:pt x="31994" y="69936"/>
                  </a:lnTo>
                  <a:cubicBezTo>
                    <a:pt x="32014" y="78775"/>
                    <a:pt x="24885" y="85956"/>
                    <a:pt x="16070" y="85977"/>
                  </a:cubicBezTo>
                  <a:cubicBezTo>
                    <a:pt x="16044" y="85977"/>
                    <a:pt x="16023" y="85977"/>
                    <a:pt x="15997" y="85977"/>
                  </a:cubicBezTo>
                  <a:lnTo>
                    <a:pt x="15997" y="85977"/>
                  </a:lnTo>
                  <a:cubicBezTo>
                    <a:pt x="7166" y="85967"/>
                    <a:pt x="10" y="78791"/>
                    <a:pt x="0" y="69936"/>
                  </a:cubicBezTo>
                  <a:close/>
                  <a:moveTo>
                    <a:pt x="0" y="16041"/>
                  </a:moveTo>
                  <a:cubicBezTo>
                    <a:pt x="5" y="7185"/>
                    <a:pt x="7166" y="7"/>
                    <a:pt x="15997" y="0"/>
                  </a:cubicBezTo>
                  <a:lnTo>
                    <a:pt x="15997" y="0"/>
                  </a:lnTo>
                  <a:cubicBezTo>
                    <a:pt x="24807" y="-24"/>
                    <a:pt x="31968" y="7118"/>
                    <a:pt x="31994" y="15954"/>
                  </a:cubicBezTo>
                  <a:cubicBezTo>
                    <a:pt x="31994" y="15983"/>
                    <a:pt x="31994" y="16012"/>
                    <a:pt x="31994" y="16041"/>
                  </a:cubicBezTo>
                  <a:lnTo>
                    <a:pt x="31994" y="16041"/>
                  </a:lnTo>
                  <a:cubicBezTo>
                    <a:pt x="32014" y="24879"/>
                    <a:pt x="24885" y="32061"/>
                    <a:pt x="16070" y="32082"/>
                  </a:cubicBezTo>
                  <a:cubicBezTo>
                    <a:pt x="16044" y="32082"/>
                    <a:pt x="16023" y="32082"/>
                    <a:pt x="15997" y="32082"/>
                  </a:cubicBezTo>
                  <a:lnTo>
                    <a:pt x="15997" y="32082"/>
                  </a:lnTo>
                  <a:cubicBezTo>
                    <a:pt x="7166" y="32071"/>
                    <a:pt x="10" y="24895"/>
                    <a:pt x="0" y="16041"/>
                  </a:cubicBezTo>
                  <a:close/>
                </a:path>
              </a:pathLst>
            </a:custGeom>
            <a:solidFill>
              <a:srgbClr val="D74A29"/>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40" name="Freeform: Shape 39">
              <a:extLst>
                <a:ext uri="{FF2B5EF4-FFF2-40B4-BE49-F238E27FC236}">
                  <a16:creationId xmlns:a16="http://schemas.microsoft.com/office/drawing/2014/main" id="{20E30EAF-9178-480C-8A1F-CA8EC421B980}"/>
                </a:ext>
              </a:extLst>
            </p:cNvPr>
            <p:cNvSpPr/>
            <p:nvPr/>
          </p:nvSpPr>
          <p:spPr>
            <a:xfrm>
              <a:off x="2112783" y="2476355"/>
              <a:ext cx="31996" cy="31965"/>
            </a:xfrm>
            <a:custGeom>
              <a:avLst/>
              <a:gdLst>
                <a:gd name="connsiteX0" fmla="*/ 15999 w 31996"/>
                <a:gd name="connsiteY0" fmla="*/ 31998 h 31998"/>
                <a:gd name="connsiteX1" fmla="*/ 4660 w 31996"/>
                <a:gd name="connsiteY1" fmla="*/ 27325 h 31998"/>
                <a:gd name="connsiteX2" fmla="*/ 1189 w 31996"/>
                <a:gd name="connsiteY2" fmla="*/ 22097 h 31998"/>
                <a:gd name="connsiteX3" fmla="*/ 367 w 31996"/>
                <a:gd name="connsiteY3" fmla="*/ 19170 h 31998"/>
                <a:gd name="connsiteX4" fmla="*/ 2 w 31996"/>
                <a:gd name="connsiteY4" fmla="*/ 15957 h 31998"/>
                <a:gd name="connsiteX5" fmla="*/ 367 w 31996"/>
                <a:gd name="connsiteY5" fmla="*/ 12842 h 31998"/>
                <a:gd name="connsiteX6" fmla="*/ 1277 w 31996"/>
                <a:gd name="connsiteY6" fmla="*/ 9914 h 31998"/>
                <a:gd name="connsiteX7" fmla="*/ 2740 w 31996"/>
                <a:gd name="connsiteY7" fmla="*/ 7068 h 31998"/>
                <a:gd name="connsiteX8" fmla="*/ 4660 w 31996"/>
                <a:gd name="connsiteY8" fmla="*/ 4687 h 31998"/>
                <a:gd name="connsiteX9" fmla="*/ 19106 w 31996"/>
                <a:gd name="connsiteY9" fmla="*/ 283 h 31998"/>
                <a:gd name="connsiteX10" fmla="*/ 22124 w 31996"/>
                <a:gd name="connsiteY10" fmla="*/ 1205 h 31998"/>
                <a:gd name="connsiteX11" fmla="*/ 24861 w 31996"/>
                <a:gd name="connsiteY11" fmla="*/ 2673 h 31998"/>
                <a:gd name="connsiteX12" fmla="*/ 27333 w 31996"/>
                <a:gd name="connsiteY12" fmla="*/ 4687 h 31998"/>
                <a:gd name="connsiteX13" fmla="*/ 29342 w 31996"/>
                <a:gd name="connsiteY13" fmla="*/ 7068 h 31998"/>
                <a:gd name="connsiteX14" fmla="*/ 30809 w 31996"/>
                <a:gd name="connsiteY14" fmla="*/ 9914 h 31998"/>
                <a:gd name="connsiteX15" fmla="*/ 31720 w 31996"/>
                <a:gd name="connsiteY15" fmla="*/ 12842 h 31998"/>
                <a:gd name="connsiteX16" fmla="*/ 31996 w 31996"/>
                <a:gd name="connsiteY16" fmla="*/ 15957 h 31998"/>
                <a:gd name="connsiteX17" fmla="*/ 31720 w 31996"/>
                <a:gd name="connsiteY17" fmla="*/ 19170 h 31998"/>
                <a:gd name="connsiteX18" fmla="*/ 30809 w 31996"/>
                <a:gd name="connsiteY18" fmla="*/ 22097 h 31998"/>
                <a:gd name="connsiteX19" fmla="*/ 29342 w 31996"/>
                <a:gd name="connsiteY19" fmla="*/ 24855 h 31998"/>
                <a:gd name="connsiteX20" fmla="*/ 27333 w 31996"/>
                <a:gd name="connsiteY20" fmla="*/ 27325 h 31998"/>
                <a:gd name="connsiteX21" fmla="*/ 22124 w 31996"/>
                <a:gd name="connsiteY21" fmla="*/ 30807 h 31998"/>
                <a:gd name="connsiteX22" fmla="*/ 15999 w 31996"/>
                <a:gd name="connsiteY22" fmla="*/ 31998 h 31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996" h="31998">
                  <a:moveTo>
                    <a:pt x="15999" y="31998"/>
                  </a:moveTo>
                  <a:cubicBezTo>
                    <a:pt x="11748" y="32022"/>
                    <a:pt x="7668" y="30339"/>
                    <a:pt x="4660" y="27325"/>
                  </a:cubicBezTo>
                  <a:cubicBezTo>
                    <a:pt x="3166" y="25834"/>
                    <a:pt x="1985" y="24056"/>
                    <a:pt x="1189" y="22097"/>
                  </a:cubicBezTo>
                  <a:cubicBezTo>
                    <a:pt x="814" y="21152"/>
                    <a:pt x="544" y="20171"/>
                    <a:pt x="367" y="19170"/>
                  </a:cubicBezTo>
                  <a:cubicBezTo>
                    <a:pt x="101" y="18120"/>
                    <a:pt x="-18" y="17039"/>
                    <a:pt x="2" y="15957"/>
                  </a:cubicBezTo>
                  <a:cubicBezTo>
                    <a:pt x="-8" y="14907"/>
                    <a:pt x="117" y="13860"/>
                    <a:pt x="367" y="12842"/>
                  </a:cubicBezTo>
                  <a:cubicBezTo>
                    <a:pt x="528" y="11827"/>
                    <a:pt x="835" y="10842"/>
                    <a:pt x="1277" y="9914"/>
                  </a:cubicBezTo>
                  <a:cubicBezTo>
                    <a:pt x="1636" y="8904"/>
                    <a:pt x="2131" y="7947"/>
                    <a:pt x="2740" y="7068"/>
                  </a:cubicBezTo>
                  <a:cubicBezTo>
                    <a:pt x="3302" y="6213"/>
                    <a:pt x="3942" y="5415"/>
                    <a:pt x="4660" y="4687"/>
                  </a:cubicBezTo>
                  <a:cubicBezTo>
                    <a:pt x="8469" y="937"/>
                    <a:pt x="13860" y="-708"/>
                    <a:pt x="19106" y="283"/>
                  </a:cubicBezTo>
                  <a:cubicBezTo>
                    <a:pt x="20152" y="439"/>
                    <a:pt x="21167" y="750"/>
                    <a:pt x="22124" y="1205"/>
                  </a:cubicBezTo>
                  <a:cubicBezTo>
                    <a:pt x="23108" y="1544"/>
                    <a:pt x="24034" y="2040"/>
                    <a:pt x="24861" y="2673"/>
                  </a:cubicBezTo>
                  <a:cubicBezTo>
                    <a:pt x="25767" y="3239"/>
                    <a:pt x="26599" y="3916"/>
                    <a:pt x="27333" y="4687"/>
                  </a:cubicBezTo>
                  <a:cubicBezTo>
                    <a:pt x="28051" y="5439"/>
                    <a:pt x="28723" y="6234"/>
                    <a:pt x="29342" y="7068"/>
                  </a:cubicBezTo>
                  <a:cubicBezTo>
                    <a:pt x="29883" y="7988"/>
                    <a:pt x="30372" y="8939"/>
                    <a:pt x="30809" y="9914"/>
                  </a:cubicBezTo>
                  <a:cubicBezTo>
                    <a:pt x="31163" y="10873"/>
                    <a:pt x="31470" y="11850"/>
                    <a:pt x="31720" y="12842"/>
                  </a:cubicBezTo>
                  <a:cubicBezTo>
                    <a:pt x="31902" y="13870"/>
                    <a:pt x="31991" y="14912"/>
                    <a:pt x="31996" y="15957"/>
                  </a:cubicBezTo>
                  <a:cubicBezTo>
                    <a:pt x="32001" y="17034"/>
                    <a:pt x="31907" y="18110"/>
                    <a:pt x="31720" y="19170"/>
                  </a:cubicBezTo>
                  <a:cubicBezTo>
                    <a:pt x="31512" y="20174"/>
                    <a:pt x="31210" y="21155"/>
                    <a:pt x="30809" y="22097"/>
                  </a:cubicBezTo>
                  <a:cubicBezTo>
                    <a:pt x="30430" y="23071"/>
                    <a:pt x="29940" y="23997"/>
                    <a:pt x="29342" y="24855"/>
                  </a:cubicBezTo>
                  <a:cubicBezTo>
                    <a:pt x="28749" y="25734"/>
                    <a:pt x="28072" y="26561"/>
                    <a:pt x="27333" y="27325"/>
                  </a:cubicBezTo>
                  <a:cubicBezTo>
                    <a:pt x="25814" y="28785"/>
                    <a:pt x="24050" y="29964"/>
                    <a:pt x="22124" y="30807"/>
                  </a:cubicBezTo>
                  <a:cubicBezTo>
                    <a:pt x="20183" y="31613"/>
                    <a:pt x="18096" y="32018"/>
                    <a:pt x="15999" y="31998"/>
                  </a:cubicBezTo>
                  <a:close/>
                </a:path>
              </a:pathLst>
            </a:custGeom>
            <a:solidFill>
              <a:srgbClr val="D74A29"/>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41" name="Freeform: Shape 40">
              <a:extLst>
                <a:ext uri="{FF2B5EF4-FFF2-40B4-BE49-F238E27FC236}">
                  <a16:creationId xmlns:a16="http://schemas.microsoft.com/office/drawing/2014/main" id="{6D921E92-19EF-45FF-9DD6-2662E60B8E9C}"/>
                </a:ext>
              </a:extLst>
            </p:cNvPr>
            <p:cNvSpPr/>
            <p:nvPr/>
          </p:nvSpPr>
          <p:spPr>
            <a:xfrm>
              <a:off x="2065471" y="2448954"/>
              <a:ext cx="32034" cy="32082"/>
            </a:xfrm>
            <a:custGeom>
              <a:avLst/>
              <a:gdLst>
                <a:gd name="connsiteX0" fmla="*/ 8009 w 32034"/>
                <a:gd name="connsiteY0" fmla="*/ 29914 h 32115"/>
                <a:gd name="connsiteX1" fmla="*/ 2134 w 32034"/>
                <a:gd name="connsiteY1" fmla="*/ 8042 h 32115"/>
                <a:gd name="connsiteX2" fmla="*/ 2149 w 32034"/>
                <a:gd name="connsiteY2" fmla="*/ 8010 h 32115"/>
                <a:gd name="connsiteX3" fmla="*/ 2149 w 32034"/>
                <a:gd name="connsiteY3" fmla="*/ 8010 h 32115"/>
                <a:gd name="connsiteX4" fmla="*/ 24006 w 32034"/>
                <a:gd name="connsiteY4" fmla="*/ 2138 h 32115"/>
                <a:gd name="connsiteX5" fmla="*/ 24006 w 32034"/>
                <a:gd name="connsiteY5" fmla="*/ 2138 h 32115"/>
                <a:gd name="connsiteX6" fmla="*/ 29943 w 32034"/>
                <a:gd name="connsiteY6" fmla="*/ 23893 h 32115"/>
                <a:gd name="connsiteX7" fmla="*/ 29850 w 32034"/>
                <a:gd name="connsiteY7" fmla="*/ 24051 h 32115"/>
                <a:gd name="connsiteX8" fmla="*/ 29850 w 32034"/>
                <a:gd name="connsiteY8" fmla="*/ 24051 h 32115"/>
                <a:gd name="connsiteX9" fmla="*/ 15961 w 32034"/>
                <a:gd name="connsiteY9" fmla="*/ 32116 h 32115"/>
                <a:gd name="connsiteX10" fmla="*/ 15961 w 32034"/>
                <a:gd name="connsiteY10" fmla="*/ 32116 h 32115"/>
                <a:gd name="connsiteX11" fmla="*/ 8009 w 32034"/>
                <a:gd name="connsiteY11" fmla="*/ 29914 h 32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034" h="32115">
                  <a:moveTo>
                    <a:pt x="8009" y="29914"/>
                  </a:moveTo>
                  <a:cubicBezTo>
                    <a:pt x="359" y="25500"/>
                    <a:pt x="-2269" y="15708"/>
                    <a:pt x="2134" y="8042"/>
                  </a:cubicBezTo>
                  <a:cubicBezTo>
                    <a:pt x="2139" y="8031"/>
                    <a:pt x="2144" y="8021"/>
                    <a:pt x="2149" y="8010"/>
                  </a:cubicBezTo>
                  <a:lnTo>
                    <a:pt x="2149" y="8010"/>
                  </a:lnTo>
                  <a:cubicBezTo>
                    <a:pt x="6583" y="355"/>
                    <a:pt x="16351" y="-2269"/>
                    <a:pt x="24006" y="2138"/>
                  </a:cubicBezTo>
                  <a:lnTo>
                    <a:pt x="24006" y="2138"/>
                  </a:lnTo>
                  <a:cubicBezTo>
                    <a:pt x="31635" y="6502"/>
                    <a:pt x="34294" y="16242"/>
                    <a:pt x="29943" y="23893"/>
                  </a:cubicBezTo>
                  <a:cubicBezTo>
                    <a:pt x="29912" y="23946"/>
                    <a:pt x="29881" y="23998"/>
                    <a:pt x="29850" y="24051"/>
                  </a:cubicBezTo>
                  <a:lnTo>
                    <a:pt x="29850" y="24051"/>
                  </a:lnTo>
                  <a:cubicBezTo>
                    <a:pt x="26998" y="29040"/>
                    <a:pt x="21695" y="32117"/>
                    <a:pt x="15961" y="32116"/>
                  </a:cubicBezTo>
                  <a:lnTo>
                    <a:pt x="15961" y="32116"/>
                  </a:lnTo>
                  <a:cubicBezTo>
                    <a:pt x="13166" y="32089"/>
                    <a:pt x="10424" y="31331"/>
                    <a:pt x="8009" y="29914"/>
                  </a:cubicBezTo>
                  <a:close/>
                </a:path>
              </a:pathLst>
            </a:custGeom>
            <a:solidFill>
              <a:srgbClr val="D74A29"/>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42" name="Freeform: Shape 41">
              <a:extLst>
                <a:ext uri="{FF2B5EF4-FFF2-40B4-BE49-F238E27FC236}">
                  <a16:creationId xmlns:a16="http://schemas.microsoft.com/office/drawing/2014/main" id="{C4E3DACD-8D35-457F-8432-6D63C8C6B271}"/>
                </a:ext>
              </a:extLst>
            </p:cNvPr>
            <p:cNvSpPr/>
            <p:nvPr/>
          </p:nvSpPr>
          <p:spPr>
            <a:xfrm>
              <a:off x="2018168" y="2421815"/>
              <a:ext cx="31993" cy="31840"/>
            </a:xfrm>
            <a:custGeom>
              <a:avLst/>
              <a:gdLst>
                <a:gd name="connsiteX0" fmla="*/ 15997 w 31993"/>
                <a:gd name="connsiteY0" fmla="*/ 31874 h 31873"/>
                <a:gd name="connsiteX1" fmla="*/ 9872 w 31993"/>
                <a:gd name="connsiteY1" fmla="*/ 30683 h 31873"/>
                <a:gd name="connsiteX2" fmla="*/ 4756 w 31993"/>
                <a:gd name="connsiteY2" fmla="*/ 27111 h 31873"/>
                <a:gd name="connsiteX3" fmla="*/ 2748 w 31993"/>
                <a:gd name="connsiteY3" fmla="*/ 24722 h 31873"/>
                <a:gd name="connsiteX4" fmla="*/ 1285 w 31993"/>
                <a:gd name="connsiteY4" fmla="*/ 21974 h 31873"/>
                <a:gd name="connsiteX5" fmla="*/ 364 w 31993"/>
                <a:gd name="connsiteY5" fmla="*/ 18948 h 31873"/>
                <a:gd name="connsiteX6" fmla="*/ 0 w 31993"/>
                <a:gd name="connsiteY6" fmla="*/ 15833 h 31873"/>
                <a:gd name="connsiteX7" fmla="*/ 364 w 31993"/>
                <a:gd name="connsiteY7" fmla="*/ 12718 h 31873"/>
                <a:gd name="connsiteX8" fmla="*/ 1285 w 31993"/>
                <a:gd name="connsiteY8" fmla="*/ 9692 h 31873"/>
                <a:gd name="connsiteX9" fmla="*/ 2748 w 31993"/>
                <a:gd name="connsiteY9" fmla="*/ 6944 h 31873"/>
                <a:gd name="connsiteX10" fmla="*/ 4756 w 31993"/>
                <a:gd name="connsiteY10" fmla="*/ 4465 h 31873"/>
                <a:gd name="connsiteX11" fmla="*/ 27331 w 31993"/>
                <a:gd name="connsiteY11" fmla="*/ 4465 h 31873"/>
                <a:gd name="connsiteX12" fmla="*/ 29340 w 31993"/>
                <a:gd name="connsiteY12" fmla="*/ 6944 h 31873"/>
                <a:gd name="connsiteX13" fmla="*/ 30807 w 31993"/>
                <a:gd name="connsiteY13" fmla="*/ 9692 h 31873"/>
                <a:gd name="connsiteX14" fmla="*/ 31723 w 31993"/>
                <a:gd name="connsiteY14" fmla="*/ 12718 h 31873"/>
                <a:gd name="connsiteX15" fmla="*/ 31994 w 31993"/>
                <a:gd name="connsiteY15" fmla="*/ 15833 h 31873"/>
                <a:gd name="connsiteX16" fmla="*/ 31723 w 31993"/>
                <a:gd name="connsiteY16" fmla="*/ 18948 h 31873"/>
                <a:gd name="connsiteX17" fmla="*/ 30807 w 31993"/>
                <a:gd name="connsiteY17" fmla="*/ 21974 h 31873"/>
                <a:gd name="connsiteX18" fmla="*/ 29340 w 31993"/>
                <a:gd name="connsiteY18" fmla="*/ 24722 h 31873"/>
                <a:gd name="connsiteX19" fmla="*/ 22127 w 31993"/>
                <a:gd name="connsiteY19" fmla="*/ 30683 h 31873"/>
                <a:gd name="connsiteX20" fmla="*/ 15997 w 31993"/>
                <a:gd name="connsiteY20" fmla="*/ 31874 h 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993" h="31873">
                  <a:moveTo>
                    <a:pt x="15997" y="31874"/>
                  </a:moveTo>
                  <a:cubicBezTo>
                    <a:pt x="13900" y="31841"/>
                    <a:pt x="11828" y="31438"/>
                    <a:pt x="9872" y="30683"/>
                  </a:cubicBezTo>
                  <a:cubicBezTo>
                    <a:pt x="7941" y="29860"/>
                    <a:pt x="6198" y="28643"/>
                    <a:pt x="4756" y="27111"/>
                  </a:cubicBezTo>
                  <a:cubicBezTo>
                    <a:pt x="3986" y="26407"/>
                    <a:pt x="3310" y="25604"/>
                    <a:pt x="2748" y="24722"/>
                  </a:cubicBezTo>
                  <a:cubicBezTo>
                    <a:pt x="2149" y="23868"/>
                    <a:pt x="1660" y="22945"/>
                    <a:pt x="1285" y="21974"/>
                  </a:cubicBezTo>
                  <a:cubicBezTo>
                    <a:pt x="843" y="21011"/>
                    <a:pt x="531" y="19993"/>
                    <a:pt x="364" y="18948"/>
                  </a:cubicBezTo>
                  <a:cubicBezTo>
                    <a:pt x="146" y="17923"/>
                    <a:pt x="26" y="16880"/>
                    <a:pt x="0" y="15833"/>
                  </a:cubicBezTo>
                  <a:cubicBezTo>
                    <a:pt x="31" y="14786"/>
                    <a:pt x="156" y="13744"/>
                    <a:pt x="364" y="12718"/>
                  </a:cubicBezTo>
                  <a:cubicBezTo>
                    <a:pt x="546" y="11675"/>
                    <a:pt x="853" y="10659"/>
                    <a:pt x="1285" y="9692"/>
                  </a:cubicBezTo>
                  <a:cubicBezTo>
                    <a:pt x="1660" y="8720"/>
                    <a:pt x="2149" y="7797"/>
                    <a:pt x="2748" y="6944"/>
                  </a:cubicBezTo>
                  <a:cubicBezTo>
                    <a:pt x="3310" y="6037"/>
                    <a:pt x="3986" y="5204"/>
                    <a:pt x="4756" y="4465"/>
                  </a:cubicBezTo>
                  <a:cubicBezTo>
                    <a:pt x="11110" y="-1488"/>
                    <a:pt x="20977" y="-1488"/>
                    <a:pt x="27331" y="4465"/>
                  </a:cubicBezTo>
                  <a:cubicBezTo>
                    <a:pt x="28101" y="5204"/>
                    <a:pt x="28778" y="6037"/>
                    <a:pt x="29340" y="6944"/>
                  </a:cubicBezTo>
                  <a:cubicBezTo>
                    <a:pt x="29938" y="7797"/>
                    <a:pt x="30432" y="8720"/>
                    <a:pt x="30807" y="9692"/>
                  </a:cubicBezTo>
                  <a:cubicBezTo>
                    <a:pt x="31192" y="10674"/>
                    <a:pt x="31499" y="11686"/>
                    <a:pt x="31723" y="12718"/>
                  </a:cubicBezTo>
                  <a:cubicBezTo>
                    <a:pt x="31900" y="13746"/>
                    <a:pt x="31994" y="14789"/>
                    <a:pt x="31994" y="15833"/>
                  </a:cubicBezTo>
                  <a:cubicBezTo>
                    <a:pt x="31999" y="16877"/>
                    <a:pt x="31905" y="17920"/>
                    <a:pt x="31723" y="18948"/>
                  </a:cubicBezTo>
                  <a:cubicBezTo>
                    <a:pt x="31515" y="19984"/>
                    <a:pt x="31208" y="20996"/>
                    <a:pt x="30807" y="21974"/>
                  </a:cubicBezTo>
                  <a:cubicBezTo>
                    <a:pt x="30391" y="22928"/>
                    <a:pt x="29902" y="23847"/>
                    <a:pt x="29340" y="24722"/>
                  </a:cubicBezTo>
                  <a:cubicBezTo>
                    <a:pt x="27518" y="27328"/>
                    <a:pt x="25026" y="29389"/>
                    <a:pt x="22127" y="30683"/>
                  </a:cubicBezTo>
                  <a:cubicBezTo>
                    <a:pt x="20176" y="31455"/>
                    <a:pt x="18094" y="31859"/>
                    <a:pt x="15997" y="31874"/>
                  </a:cubicBezTo>
                  <a:close/>
                </a:path>
              </a:pathLst>
            </a:custGeom>
            <a:solidFill>
              <a:srgbClr val="D74A29"/>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43" name="Freeform: Shape 42">
              <a:extLst>
                <a:ext uri="{FF2B5EF4-FFF2-40B4-BE49-F238E27FC236}">
                  <a16:creationId xmlns:a16="http://schemas.microsoft.com/office/drawing/2014/main" id="{C8FF08F0-0F8D-426C-A305-1B7C8AB4F4C2}"/>
                </a:ext>
              </a:extLst>
            </p:cNvPr>
            <p:cNvSpPr/>
            <p:nvPr/>
          </p:nvSpPr>
          <p:spPr>
            <a:xfrm>
              <a:off x="2168639" y="2943104"/>
              <a:ext cx="107689" cy="69043"/>
            </a:xfrm>
            <a:custGeom>
              <a:avLst/>
              <a:gdLst>
                <a:gd name="connsiteX0" fmla="*/ 8009 w 107689"/>
                <a:gd name="connsiteY0" fmla="*/ 69116 h 69115"/>
                <a:gd name="connsiteX1" fmla="*/ 0 w 107689"/>
                <a:gd name="connsiteY1" fmla="*/ 61106 h 69115"/>
                <a:gd name="connsiteX2" fmla="*/ 4002 w 107689"/>
                <a:gd name="connsiteY2" fmla="*/ 54150 h 69115"/>
                <a:gd name="connsiteX3" fmla="*/ 95674 w 107689"/>
                <a:gd name="connsiteY3" fmla="*/ 1088 h 69115"/>
                <a:gd name="connsiteX4" fmla="*/ 106607 w 107689"/>
                <a:gd name="connsiteY4" fmla="*/ 3994 h 69115"/>
                <a:gd name="connsiteX5" fmla="*/ 103709 w 107689"/>
                <a:gd name="connsiteY5" fmla="*/ 14958 h 69115"/>
                <a:gd name="connsiteX6" fmla="*/ 103672 w 107689"/>
                <a:gd name="connsiteY6" fmla="*/ 14978 h 69115"/>
                <a:gd name="connsiteX7" fmla="*/ 12000 w 107689"/>
                <a:gd name="connsiteY7" fmla="*/ 68041 h 69115"/>
                <a:gd name="connsiteX8" fmla="*/ 8009 w 107689"/>
                <a:gd name="connsiteY8" fmla="*/ 69116 h 6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689" h="69115">
                  <a:moveTo>
                    <a:pt x="8009" y="69116"/>
                  </a:moveTo>
                  <a:cubicBezTo>
                    <a:pt x="3591" y="69121"/>
                    <a:pt x="5" y="65536"/>
                    <a:pt x="0" y="61106"/>
                  </a:cubicBezTo>
                  <a:cubicBezTo>
                    <a:pt x="0" y="58236"/>
                    <a:pt x="1525" y="55585"/>
                    <a:pt x="4002" y="54150"/>
                  </a:cubicBezTo>
                  <a:lnTo>
                    <a:pt x="95674" y="1088"/>
                  </a:lnTo>
                  <a:cubicBezTo>
                    <a:pt x="99493" y="-1140"/>
                    <a:pt x="104390" y="164"/>
                    <a:pt x="106607" y="3994"/>
                  </a:cubicBezTo>
                  <a:cubicBezTo>
                    <a:pt x="108824" y="7824"/>
                    <a:pt x="107528" y="12729"/>
                    <a:pt x="103709" y="14958"/>
                  </a:cubicBezTo>
                  <a:cubicBezTo>
                    <a:pt x="103698" y="14963"/>
                    <a:pt x="103683" y="14973"/>
                    <a:pt x="103672" y="14978"/>
                  </a:cubicBezTo>
                  <a:lnTo>
                    <a:pt x="12000" y="68041"/>
                  </a:lnTo>
                  <a:cubicBezTo>
                    <a:pt x="10788" y="68745"/>
                    <a:pt x="9409" y="69116"/>
                    <a:pt x="8009" y="69116"/>
                  </a:cubicBezTo>
                  <a:close/>
                </a:path>
              </a:pathLst>
            </a:custGeom>
            <a:solidFill>
              <a:srgbClr val="D74A29"/>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44" name="Freeform: Shape 43">
              <a:extLst>
                <a:ext uri="{FF2B5EF4-FFF2-40B4-BE49-F238E27FC236}">
                  <a16:creationId xmlns:a16="http://schemas.microsoft.com/office/drawing/2014/main" id="{88FF1E19-E1F4-41E2-8132-A095EACBA2E4}"/>
                </a:ext>
              </a:extLst>
            </p:cNvPr>
            <p:cNvSpPr/>
            <p:nvPr/>
          </p:nvSpPr>
          <p:spPr>
            <a:xfrm>
              <a:off x="1833537" y="2395548"/>
              <a:ext cx="171633" cy="274306"/>
            </a:xfrm>
            <a:custGeom>
              <a:avLst/>
              <a:gdLst>
                <a:gd name="connsiteX0" fmla="*/ 15997 w 171633"/>
                <a:gd name="connsiteY0" fmla="*/ 274592 h 274591"/>
                <a:gd name="connsiteX1" fmla="*/ 0 w 171633"/>
                <a:gd name="connsiteY1" fmla="*/ 258562 h 274591"/>
                <a:gd name="connsiteX2" fmla="*/ 0 w 171633"/>
                <a:gd name="connsiteY2" fmla="*/ 258552 h 274591"/>
                <a:gd name="connsiteX3" fmla="*/ 0 w 171633"/>
                <a:gd name="connsiteY3" fmla="*/ 87619 h 274591"/>
                <a:gd name="connsiteX4" fmla="*/ 147636 w 171633"/>
                <a:gd name="connsiteY4" fmla="*/ 2152 h 274591"/>
                <a:gd name="connsiteX5" fmla="*/ 169487 w 171633"/>
                <a:gd name="connsiteY5" fmla="*/ 8024 h 274591"/>
                <a:gd name="connsiteX6" fmla="*/ 163633 w 171633"/>
                <a:gd name="connsiteY6" fmla="*/ 29936 h 274591"/>
                <a:gd name="connsiteX7" fmla="*/ 31994 w 171633"/>
                <a:gd name="connsiteY7" fmla="*/ 106148 h 274591"/>
                <a:gd name="connsiteX8" fmla="*/ 31994 w 171633"/>
                <a:gd name="connsiteY8" fmla="*/ 258552 h 274591"/>
                <a:gd name="connsiteX9" fmla="*/ 16004 w 171633"/>
                <a:gd name="connsiteY9" fmla="*/ 274592 h 274591"/>
                <a:gd name="connsiteX10" fmla="*/ 15997 w 171633"/>
                <a:gd name="connsiteY10" fmla="*/ 274592 h 27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633" h="274591">
                  <a:moveTo>
                    <a:pt x="15997" y="274592"/>
                  </a:moveTo>
                  <a:cubicBezTo>
                    <a:pt x="7164" y="274597"/>
                    <a:pt x="2" y="267417"/>
                    <a:pt x="0" y="258562"/>
                  </a:cubicBezTo>
                  <a:cubicBezTo>
                    <a:pt x="0" y="258557"/>
                    <a:pt x="0" y="258557"/>
                    <a:pt x="0" y="258552"/>
                  </a:cubicBezTo>
                  <a:lnTo>
                    <a:pt x="0" y="87619"/>
                  </a:lnTo>
                  <a:lnTo>
                    <a:pt x="147636" y="2152"/>
                  </a:lnTo>
                  <a:cubicBezTo>
                    <a:pt x="155286" y="-2278"/>
                    <a:pt x="165069" y="351"/>
                    <a:pt x="169487" y="8024"/>
                  </a:cubicBezTo>
                  <a:cubicBezTo>
                    <a:pt x="173906" y="15696"/>
                    <a:pt x="171283" y="25507"/>
                    <a:pt x="163633" y="29936"/>
                  </a:cubicBezTo>
                  <a:lnTo>
                    <a:pt x="31994" y="106148"/>
                  </a:lnTo>
                  <a:lnTo>
                    <a:pt x="31994" y="258552"/>
                  </a:lnTo>
                  <a:cubicBezTo>
                    <a:pt x="31996" y="267412"/>
                    <a:pt x="24837" y="274592"/>
                    <a:pt x="16004" y="274592"/>
                  </a:cubicBezTo>
                  <a:cubicBezTo>
                    <a:pt x="16002" y="274592"/>
                    <a:pt x="15999" y="274592"/>
                    <a:pt x="15997" y="274592"/>
                  </a:cubicBezTo>
                  <a:close/>
                </a:path>
              </a:pathLst>
            </a:custGeom>
            <a:solidFill>
              <a:srgbClr val="FFFFFF"/>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50" name="Freeform: Shape 49">
              <a:extLst>
                <a:ext uri="{FF2B5EF4-FFF2-40B4-BE49-F238E27FC236}">
                  <a16:creationId xmlns:a16="http://schemas.microsoft.com/office/drawing/2014/main" id="{F5B07FA8-6298-41B0-B0F5-DBE85458CA66}"/>
                </a:ext>
              </a:extLst>
            </p:cNvPr>
            <p:cNvSpPr/>
            <p:nvPr/>
          </p:nvSpPr>
          <p:spPr>
            <a:xfrm>
              <a:off x="1972675" y="3122085"/>
              <a:ext cx="171624" cy="112808"/>
            </a:xfrm>
            <a:custGeom>
              <a:avLst/>
              <a:gdLst>
                <a:gd name="connsiteX0" fmla="*/ 16012 w 171624"/>
                <a:gd name="connsiteY0" fmla="*/ 112926 h 112925"/>
                <a:gd name="connsiteX1" fmla="*/ 0 w 171624"/>
                <a:gd name="connsiteY1" fmla="*/ 96901 h 112925"/>
                <a:gd name="connsiteX2" fmla="*/ 7998 w 171624"/>
                <a:gd name="connsiteY2" fmla="*/ 82995 h 112925"/>
                <a:gd name="connsiteX3" fmla="*/ 147624 w 171624"/>
                <a:gd name="connsiteY3" fmla="*/ 2152 h 112925"/>
                <a:gd name="connsiteX4" fmla="*/ 169481 w 171624"/>
                <a:gd name="connsiteY4" fmla="*/ 8027 h 112925"/>
                <a:gd name="connsiteX5" fmla="*/ 163621 w 171624"/>
                <a:gd name="connsiteY5" fmla="*/ 29938 h 112925"/>
                <a:gd name="connsiteX6" fmla="*/ 23995 w 171624"/>
                <a:gd name="connsiteY6" fmla="*/ 110776 h 112925"/>
                <a:gd name="connsiteX7" fmla="*/ 16012 w 171624"/>
                <a:gd name="connsiteY7" fmla="*/ 112926 h 11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624" h="112925">
                  <a:moveTo>
                    <a:pt x="16012" y="112926"/>
                  </a:moveTo>
                  <a:cubicBezTo>
                    <a:pt x="7176" y="112936"/>
                    <a:pt x="10" y="105761"/>
                    <a:pt x="0" y="96901"/>
                  </a:cubicBezTo>
                  <a:cubicBezTo>
                    <a:pt x="-10" y="91166"/>
                    <a:pt x="3039" y="85860"/>
                    <a:pt x="7998" y="82995"/>
                  </a:cubicBezTo>
                  <a:lnTo>
                    <a:pt x="147624" y="2152"/>
                  </a:lnTo>
                  <a:cubicBezTo>
                    <a:pt x="155279" y="-2278"/>
                    <a:pt x="165063" y="352"/>
                    <a:pt x="169481" y="8027"/>
                  </a:cubicBezTo>
                  <a:cubicBezTo>
                    <a:pt x="173894" y="15698"/>
                    <a:pt x="171276" y="25508"/>
                    <a:pt x="163621" y="29938"/>
                  </a:cubicBezTo>
                  <a:lnTo>
                    <a:pt x="23995" y="110776"/>
                  </a:lnTo>
                  <a:cubicBezTo>
                    <a:pt x="21570" y="112185"/>
                    <a:pt x="18817" y="112926"/>
                    <a:pt x="16012" y="112926"/>
                  </a:cubicBezTo>
                  <a:close/>
                </a:path>
              </a:pathLst>
            </a:custGeom>
            <a:solidFill>
              <a:srgbClr val="FFFFFF"/>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52" name="Freeform: Shape 51">
              <a:extLst>
                <a:ext uri="{FF2B5EF4-FFF2-40B4-BE49-F238E27FC236}">
                  <a16:creationId xmlns:a16="http://schemas.microsoft.com/office/drawing/2014/main" id="{023CC5B5-59E9-4A09-AAC8-952EDE7252B3}"/>
                </a:ext>
              </a:extLst>
            </p:cNvPr>
            <p:cNvSpPr/>
            <p:nvPr/>
          </p:nvSpPr>
          <p:spPr>
            <a:xfrm>
              <a:off x="1972733" y="2880053"/>
              <a:ext cx="171636" cy="112808"/>
            </a:xfrm>
            <a:custGeom>
              <a:avLst/>
              <a:gdLst>
                <a:gd name="connsiteX0" fmla="*/ 155617 w 171636"/>
                <a:gd name="connsiteY0" fmla="*/ 112926 h 112925"/>
                <a:gd name="connsiteX1" fmla="*/ 147639 w 171636"/>
                <a:gd name="connsiteY1" fmla="*/ 110776 h 112925"/>
                <a:gd name="connsiteX2" fmla="*/ 8003 w 171636"/>
                <a:gd name="connsiteY2" fmla="*/ 29938 h 112925"/>
                <a:gd name="connsiteX3" fmla="*/ 2144 w 171636"/>
                <a:gd name="connsiteY3" fmla="*/ 8022 h 112925"/>
                <a:gd name="connsiteX4" fmla="*/ 24000 w 171636"/>
                <a:gd name="connsiteY4" fmla="*/ 2152 h 112925"/>
                <a:gd name="connsiteX5" fmla="*/ 163636 w 171636"/>
                <a:gd name="connsiteY5" fmla="*/ 82990 h 112925"/>
                <a:gd name="connsiteX6" fmla="*/ 169491 w 171636"/>
                <a:gd name="connsiteY6" fmla="*/ 104906 h 112925"/>
                <a:gd name="connsiteX7" fmla="*/ 155617 w 171636"/>
                <a:gd name="connsiteY7" fmla="*/ 112926 h 11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636" h="112925">
                  <a:moveTo>
                    <a:pt x="155617" y="112926"/>
                  </a:moveTo>
                  <a:cubicBezTo>
                    <a:pt x="152817" y="112926"/>
                    <a:pt x="150065" y="112185"/>
                    <a:pt x="147639" y="110776"/>
                  </a:cubicBezTo>
                  <a:lnTo>
                    <a:pt x="8003" y="29938"/>
                  </a:lnTo>
                  <a:cubicBezTo>
                    <a:pt x="348" y="25508"/>
                    <a:pt x="-2269" y="15698"/>
                    <a:pt x="2144" y="8022"/>
                  </a:cubicBezTo>
                  <a:cubicBezTo>
                    <a:pt x="6562" y="352"/>
                    <a:pt x="16345" y="-2278"/>
                    <a:pt x="24000" y="2152"/>
                  </a:cubicBezTo>
                  <a:lnTo>
                    <a:pt x="163636" y="82990"/>
                  </a:lnTo>
                  <a:cubicBezTo>
                    <a:pt x="171286" y="87420"/>
                    <a:pt x="173909" y="97230"/>
                    <a:pt x="169491" y="104906"/>
                  </a:cubicBezTo>
                  <a:cubicBezTo>
                    <a:pt x="166634" y="109873"/>
                    <a:pt x="161341" y="112931"/>
                    <a:pt x="155617" y="112926"/>
                  </a:cubicBezTo>
                  <a:close/>
                </a:path>
              </a:pathLst>
            </a:custGeom>
            <a:solidFill>
              <a:srgbClr val="FFFFFF"/>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54" name="Freeform: Shape 53">
              <a:extLst>
                <a:ext uri="{FF2B5EF4-FFF2-40B4-BE49-F238E27FC236}">
                  <a16:creationId xmlns:a16="http://schemas.microsoft.com/office/drawing/2014/main" id="{08F2ACF4-ABC0-4B57-95F1-9F7123F8CBC2}"/>
                </a:ext>
              </a:extLst>
            </p:cNvPr>
            <p:cNvSpPr/>
            <p:nvPr/>
          </p:nvSpPr>
          <p:spPr>
            <a:xfrm>
              <a:off x="1693534" y="2635545"/>
              <a:ext cx="311259" cy="360015"/>
            </a:xfrm>
            <a:custGeom>
              <a:avLst/>
              <a:gdLst>
                <a:gd name="connsiteX0" fmla="*/ 155625 w 311259"/>
                <a:gd name="connsiteY0" fmla="*/ 360389 h 360389"/>
                <a:gd name="connsiteX1" fmla="*/ 0 w 311259"/>
                <a:gd name="connsiteY1" fmla="*/ 270295 h 360389"/>
                <a:gd name="connsiteX2" fmla="*/ 0 w 311259"/>
                <a:gd name="connsiteY2" fmla="*/ 90095 h 360389"/>
                <a:gd name="connsiteX3" fmla="*/ 155625 w 311259"/>
                <a:gd name="connsiteY3" fmla="*/ 0 h 360389"/>
                <a:gd name="connsiteX4" fmla="*/ 311260 w 311259"/>
                <a:gd name="connsiteY4" fmla="*/ 90095 h 360389"/>
                <a:gd name="connsiteX5" fmla="*/ 311260 w 311259"/>
                <a:gd name="connsiteY5" fmla="*/ 270295 h 360389"/>
                <a:gd name="connsiteX6" fmla="*/ 31995 w 311259"/>
                <a:gd name="connsiteY6" fmla="*/ 251765 h 360389"/>
                <a:gd name="connsiteX7" fmla="*/ 155625 w 311259"/>
                <a:gd name="connsiteY7" fmla="*/ 323346 h 360389"/>
                <a:gd name="connsiteX8" fmla="*/ 279266 w 311259"/>
                <a:gd name="connsiteY8" fmla="*/ 251765 h 360389"/>
                <a:gd name="connsiteX9" fmla="*/ 279266 w 311259"/>
                <a:gd name="connsiteY9" fmla="*/ 108624 h 360389"/>
                <a:gd name="connsiteX10" fmla="*/ 155625 w 311259"/>
                <a:gd name="connsiteY10" fmla="*/ 37043 h 360389"/>
                <a:gd name="connsiteX11" fmla="*/ 31995 w 311259"/>
                <a:gd name="connsiteY11" fmla="*/ 108624 h 360389"/>
                <a:gd name="connsiteX12" fmla="*/ 295263 w 311259"/>
                <a:gd name="connsiteY12" fmla="*/ 261027 h 360389"/>
                <a:gd name="connsiteX13" fmla="*/ 295263 w 311259"/>
                <a:gd name="connsiteY13" fmla="*/ 261027 h 360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1259" h="360389">
                  <a:moveTo>
                    <a:pt x="155625" y="360389"/>
                  </a:moveTo>
                  <a:lnTo>
                    <a:pt x="0" y="270295"/>
                  </a:lnTo>
                  <a:lnTo>
                    <a:pt x="0" y="90095"/>
                  </a:lnTo>
                  <a:lnTo>
                    <a:pt x="155625" y="0"/>
                  </a:lnTo>
                  <a:lnTo>
                    <a:pt x="311260" y="90095"/>
                  </a:lnTo>
                  <a:lnTo>
                    <a:pt x="311260" y="270295"/>
                  </a:lnTo>
                  <a:close/>
                  <a:moveTo>
                    <a:pt x="31995" y="251765"/>
                  </a:moveTo>
                  <a:lnTo>
                    <a:pt x="155625" y="323346"/>
                  </a:lnTo>
                  <a:lnTo>
                    <a:pt x="279266" y="251765"/>
                  </a:lnTo>
                  <a:lnTo>
                    <a:pt x="279266" y="108624"/>
                  </a:lnTo>
                  <a:lnTo>
                    <a:pt x="155625" y="37043"/>
                  </a:lnTo>
                  <a:lnTo>
                    <a:pt x="31995" y="108624"/>
                  </a:lnTo>
                  <a:close/>
                  <a:moveTo>
                    <a:pt x="295263" y="261027"/>
                  </a:moveTo>
                  <a:lnTo>
                    <a:pt x="295263" y="261027"/>
                  </a:lnTo>
                  <a:close/>
                </a:path>
              </a:pathLst>
            </a:custGeom>
            <a:solidFill>
              <a:srgbClr val="FFFFFF"/>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55" name="Freeform: Shape 54">
              <a:extLst>
                <a:ext uri="{FF2B5EF4-FFF2-40B4-BE49-F238E27FC236}">
                  <a16:creationId xmlns:a16="http://schemas.microsoft.com/office/drawing/2014/main" id="{A913EFB2-21EE-4CC3-BD8D-5943A7FF488C}"/>
                </a:ext>
              </a:extLst>
            </p:cNvPr>
            <p:cNvSpPr/>
            <p:nvPr/>
          </p:nvSpPr>
          <p:spPr>
            <a:xfrm>
              <a:off x="1749482" y="2700276"/>
              <a:ext cx="199349" cy="120359"/>
            </a:xfrm>
            <a:custGeom>
              <a:avLst/>
              <a:gdLst>
                <a:gd name="connsiteX0" fmla="*/ 191349 w 199349"/>
                <a:gd name="connsiteY0" fmla="*/ 120485 h 120484"/>
                <a:gd name="connsiteX1" fmla="*/ 183351 w 199349"/>
                <a:gd name="connsiteY1" fmla="*/ 112470 h 120484"/>
                <a:gd name="connsiteX2" fmla="*/ 183351 w 199349"/>
                <a:gd name="connsiteY2" fmla="*/ 112464 h 120484"/>
                <a:gd name="connsiteX3" fmla="*/ 183351 w 199349"/>
                <a:gd name="connsiteY3" fmla="*/ 66958 h 120484"/>
                <a:gd name="connsiteX4" fmla="*/ 99687 w 199349"/>
                <a:gd name="connsiteY4" fmla="*/ 18529 h 120484"/>
                <a:gd name="connsiteX5" fmla="*/ 12014 w 199349"/>
                <a:gd name="connsiteY5" fmla="*/ 69275 h 120484"/>
                <a:gd name="connsiteX6" fmla="*/ 1081 w 199349"/>
                <a:gd name="connsiteY6" fmla="*/ 66363 h 120484"/>
                <a:gd name="connsiteX7" fmla="*/ 3987 w 199349"/>
                <a:gd name="connsiteY7" fmla="*/ 55400 h 120484"/>
                <a:gd name="connsiteX8" fmla="*/ 4015 w 199349"/>
                <a:gd name="connsiteY8" fmla="*/ 55384 h 120484"/>
                <a:gd name="connsiteX9" fmla="*/ 99686 w 199349"/>
                <a:gd name="connsiteY9" fmla="*/ 0 h 120484"/>
                <a:gd name="connsiteX10" fmla="*/ 199349 w 199349"/>
                <a:gd name="connsiteY10" fmla="*/ 57701 h 120484"/>
                <a:gd name="connsiteX11" fmla="*/ 199349 w 199349"/>
                <a:gd name="connsiteY11" fmla="*/ 112464 h 120484"/>
                <a:gd name="connsiteX12" fmla="*/ 191353 w 199349"/>
                <a:gd name="connsiteY12" fmla="*/ 120485 h 120484"/>
                <a:gd name="connsiteX13" fmla="*/ 191349 w 199349"/>
                <a:gd name="connsiteY13" fmla="*/ 120485 h 12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349" h="120484">
                  <a:moveTo>
                    <a:pt x="191349" y="120485"/>
                  </a:moveTo>
                  <a:cubicBezTo>
                    <a:pt x="186933" y="120485"/>
                    <a:pt x="183352" y="116900"/>
                    <a:pt x="183351" y="112470"/>
                  </a:cubicBezTo>
                  <a:cubicBezTo>
                    <a:pt x="183351" y="112470"/>
                    <a:pt x="183351" y="112464"/>
                    <a:pt x="183351" y="112464"/>
                  </a:cubicBezTo>
                  <a:lnTo>
                    <a:pt x="183351" y="66958"/>
                  </a:lnTo>
                  <a:lnTo>
                    <a:pt x="99687" y="18529"/>
                  </a:lnTo>
                  <a:lnTo>
                    <a:pt x="12014" y="69275"/>
                  </a:lnTo>
                  <a:cubicBezTo>
                    <a:pt x="8193" y="71498"/>
                    <a:pt x="3298" y="70193"/>
                    <a:pt x="1081" y="66363"/>
                  </a:cubicBezTo>
                  <a:cubicBezTo>
                    <a:pt x="-1135" y="62528"/>
                    <a:pt x="166" y="57623"/>
                    <a:pt x="3987" y="55400"/>
                  </a:cubicBezTo>
                  <a:cubicBezTo>
                    <a:pt x="3997" y="55395"/>
                    <a:pt x="4005" y="55390"/>
                    <a:pt x="4015" y="55384"/>
                  </a:cubicBezTo>
                  <a:lnTo>
                    <a:pt x="99686" y="0"/>
                  </a:lnTo>
                  <a:lnTo>
                    <a:pt x="199349" y="57701"/>
                  </a:lnTo>
                  <a:lnTo>
                    <a:pt x="199349" y="112464"/>
                  </a:lnTo>
                  <a:cubicBezTo>
                    <a:pt x="199349" y="116895"/>
                    <a:pt x="195769" y="120485"/>
                    <a:pt x="191353" y="120485"/>
                  </a:cubicBezTo>
                  <a:cubicBezTo>
                    <a:pt x="191352" y="120485"/>
                    <a:pt x="191350" y="120485"/>
                    <a:pt x="191349" y="120485"/>
                  </a:cubicBezTo>
                  <a:close/>
                </a:path>
              </a:pathLst>
            </a:custGeom>
            <a:solidFill>
              <a:srgbClr val="FFFFFF"/>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56" name="Freeform: Shape 55">
              <a:extLst>
                <a:ext uri="{FF2B5EF4-FFF2-40B4-BE49-F238E27FC236}">
                  <a16:creationId xmlns:a16="http://schemas.microsoft.com/office/drawing/2014/main" id="{CD4C5C67-7EC1-49CD-801A-96CCE021A86C}"/>
                </a:ext>
              </a:extLst>
            </p:cNvPr>
            <p:cNvSpPr/>
            <p:nvPr/>
          </p:nvSpPr>
          <p:spPr>
            <a:xfrm>
              <a:off x="2112676" y="2877141"/>
              <a:ext cx="311271" cy="360015"/>
            </a:xfrm>
            <a:custGeom>
              <a:avLst/>
              <a:gdLst>
                <a:gd name="connsiteX0" fmla="*/ 155633 w 311271"/>
                <a:gd name="connsiteY0" fmla="*/ 360389 h 360389"/>
                <a:gd name="connsiteX1" fmla="*/ 0 w 311271"/>
                <a:gd name="connsiteY1" fmla="*/ 270305 h 360389"/>
                <a:gd name="connsiteX2" fmla="*/ 0 w 311271"/>
                <a:gd name="connsiteY2" fmla="*/ 90095 h 360389"/>
                <a:gd name="connsiteX3" fmla="*/ 155633 w 311271"/>
                <a:gd name="connsiteY3" fmla="*/ 0 h 360389"/>
                <a:gd name="connsiteX4" fmla="*/ 311271 w 311271"/>
                <a:gd name="connsiteY4" fmla="*/ 90095 h 360389"/>
                <a:gd name="connsiteX5" fmla="*/ 311271 w 311271"/>
                <a:gd name="connsiteY5" fmla="*/ 270305 h 360389"/>
                <a:gd name="connsiteX6" fmla="*/ 31994 w 311271"/>
                <a:gd name="connsiteY6" fmla="*/ 251776 h 360389"/>
                <a:gd name="connsiteX7" fmla="*/ 155633 w 311271"/>
                <a:gd name="connsiteY7" fmla="*/ 323346 h 360389"/>
                <a:gd name="connsiteX8" fmla="*/ 279273 w 311271"/>
                <a:gd name="connsiteY8" fmla="*/ 251776 h 360389"/>
                <a:gd name="connsiteX9" fmla="*/ 279273 w 311271"/>
                <a:gd name="connsiteY9" fmla="*/ 108624 h 360389"/>
                <a:gd name="connsiteX10" fmla="*/ 155633 w 311271"/>
                <a:gd name="connsiteY10" fmla="*/ 37043 h 360389"/>
                <a:gd name="connsiteX11" fmla="*/ 31994 w 311271"/>
                <a:gd name="connsiteY11" fmla="*/ 108624 h 360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1271" h="360389">
                  <a:moveTo>
                    <a:pt x="155633" y="360389"/>
                  </a:moveTo>
                  <a:lnTo>
                    <a:pt x="0" y="270305"/>
                  </a:lnTo>
                  <a:lnTo>
                    <a:pt x="0" y="90095"/>
                  </a:lnTo>
                  <a:lnTo>
                    <a:pt x="155633" y="0"/>
                  </a:lnTo>
                  <a:lnTo>
                    <a:pt x="311271" y="90095"/>
                  </a:lnTo>
                  <a:lnTo>
                    <a:pt x="311271" y="270305"/>
                  </a:lnTo>
                  <a:close/>
                  <a:moveTo>
                    <a:pt x="31994" y="251776"/>
                  </a:moveTo>
                  <a:lnTo>
                    <a:pt x="155633" y="323346"/>
                  </a:lnTo>
                  <a:lnTo>
                    <a:pt x="279273" y="251776"/>
                  </a:lnTo>
                  <a:lnTo>
                    <a:pt x="279273" y="108624"/>
                  </a:lnTo>
                  <a:lnTo>
                    <a:pt x="155633" y="37043"/>
                  </a:lnTo>
                  <a:lnTo>
                    <a:pt x="31994" y="108624"/>
                  </a:lnTo>
                  <a:close/>
                </a:path>
              </a:pathLst>
            </a:custGeom>
            <a:solidFill>
              <a:srgbClr val="D74A29"/>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60" name="Rectangle 59">
              <a:extLst>
                <a:ext uri="{FF2B5EF4-FFF2-40B4-BE49-F238E27FC236}">
                  <a16:creationId xmlns:a16="http://schemas.microsoft.com/office/drawing/2014/main" id="{F08BCA8D-F1BF-455D-BFF8-3C7A11E114FD}"/>
                </a:ext>
              </a:extLst>
            </p:cNvPr>
            <p:cNvSpPr/>
            <p:nvPr/>
          </p:nvSpPr>
          <p:spPr>
            <a:xfrm>
              <a:off x="1472120" y="2262420"/>
              <a:ext cx="1201409" cy="1206226"/>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67687546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7">
            <a:extLst>
              <a:ext uri="{FF2B5EF4-FFF2-40B4-BE49-F238E27FC236}">
                <a16:creationId xmlns:a16="http://schemas.microsoft.com/office/drawing/2014/main" id="{70F1BCA4-3B20-493E-A683-6280054C13F5}"/>
              </a:ext>
            </a:extLst>
          </p:cNvPr>
          <p:cNvSpPr/>
          <p:nvPr/>
        </p:nvSpPr>
        <p:spPr>
          <a:xfrm>
            <a:off x="3468110" y="2159169"/>
            <a:ext cx="5234636" cy="42846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100" normalizeH="0" baseline="0" noProof="0">
              <a:ln>
                <a:noFill/>
              </a:ln>
              <a:solidFill>
                <a:srgbClr val="FFFFFF"/>
              </a:solidFill>
              <a:effectLst/>
              <a:uLnTx/>
              <a:uFillTx/>
              <a:latin typeface="Arial" panose="020B0604020202020204"/>
              <a:ea typeface="+mn-ea"/>
              <a:cs typeface="+mn-cs"/>
            </a:endParaRPr>
          </a:p>
        </p:txBody>
      </p:sp>
      <p:graphicFrame>
        <p:nvGraphicFramePr>
          <p:cNvPr id="6" name="Object 5" hidden="1">
            <a:extLst>
              <a:ext uri="{FF2B5EF4-FFF2-40B4-BE49-F238E27FC236}">
                <a16:creationId xmlns:a16="http://schemas.microsoft.com/office/drawing/2014/main" id="{39DF33B9-0741-4274-A5FC-093EA37FF267}"/>
              </a:ext>
            </a:extLst>
          </p:cNvPr>
          <p:cNvGraphicFramePr>
            <a:graphicFrameLocks noChangeAspect="1"/>
          </p:cNvGraphicFramePr>
          <p:nvPr>
            <p:custDataLst>
              <p:tags r:id="rId2"/>
            </p:custDataLst>
          </p:nvPr>
        </p:nvGraphicFramePr>
        <p:xfrm>
          <a:off x="1525192" y="858442"/>
          <a:ext cx="1191" cy="1191"/>
        </p:xfrm>
        <a:graphic>
          <a:graphicData uri="http://schemas.openxmlformats.org/presentationml/2006/ole">
            <mc:AlternateContent xmlns:mc="http://schemas.openxmlformats.org/markup-compatibility/2006">
              <mc:Choice xmlns:v="urn:schemas-microsoft-com:vml" Requires="v">
                <p:oleObj spid="_x0000_s1027" name="think-cell Slide" r:id="rId6" imgW="360" imgH="360" progId="TCLayout.ActiveDocument.1">
                  <p:embed/>
                </p:oleObj>
              </mc:Choice>
              <mc:Fallback>
                <p:oleObj name="think-cell Slide" r:id="rId6" imgW="360" imgH="360" progId="TCLayout.ActiveDocument.1">
                  <p:embed/>
                  <p:pic>
                    <p:nvPicPr>
                      <p:cNvPr id="6" name="Object 5" hidden="1">
                        <a:extLst>
                          <a:ext uri="{FF2B5EF4-FFF2-40B4-BE49-F238E27FC236}">
                            <a16:creationId xmlns:a16="http://schemas.microsoft.com/office/drawing/2014/main" id="{39DF33B9-0741-4274-A5FC-093EA37FF267}"/>
                          </a:ext>
                        </a:extLst>
                      </p:cNvPr>
                      <p:cNvPicPr/>
                      <p:nvPr/>
                    </p:nvPicPr>
                    <p:blipFill>
                      <a:blip r:embed="rId7"/>
                      <a:stretch>
                        <a:fillRect/>
                      </a:stretch>
                    </p:blipFill>
                    <p:spPr>
                      <a:xfrm>
                        <a:off x="1525192" y="858442"/>
                        <a:ext cx="1191" cy="1191"/>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6BC1BEB1-3861-40E3-9768-CCCDBB5C4511}"/>
              </a:ext>
            </a:extLst>
          </p:cNvPr>
          <p:cNvSpPr/>
          <p:nvPr>
            <p:custDataLst>
              <p:tags r:id="rId3"/>
            </p:custDataLst>
          </p:nvPr>
        </p:nvSpPr>
        <p:spPr>
          <a:xfrm>
            <a:off x="1524001" y="857251"/>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6858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59" name="Title 1">
            <a:extLst>
              <a:ext uri="{FF2B5EF4-FFF2-40B4-BE49-F238E27FC236}">
                <a16:creationId xmlns:a16="http://schemas.microsoft.com/office/drawing/2014/main" id="{7CA72C6E-9A77-46C1-9857-CD8A688E4AE2}"/>
              </a:ext>
            </a:extLst>
          </p:cNvPr>
          <p:cNvSpPr>
            <a:spLocks noGrp="1"/>
          </p:cNvSpPr>
          <p:nvPr>
            <p:ph type="title"/>
          </p:nvPr>
        </p:nvSpPr>
        <p:spPr/>
        <p:txBody>
          <a:bodyPr/>
          <a:lstStyle/>
          <a:p>
            <a:r>
              <a:rPr lang="en-US" dirty="0">
                <a:solidFill>
                  <a:schemeClr val="tx1">
                    <a:lumMod val="50000"/>
                  </a:schemeClr>
                </a:solidFill>
              </a:rPr>
              <a:t>Advancing a Full-Spectrum Genome Editing Company</a:t>
            </a:r>
          </a:p>
        </p:txBody>
      </p:sp>
      <p:sp>
        <p:nvSpPr>
          <p:cNvPr id="62" name="TextBox 61">
            <a:extLst>
              <a:ext uri="{FF2B5EF4-FFF2-40B4-BE49-F238E27FC236}">
                <a16:creationId xmlns:a16="http://schemas.microsoft.com/office/drawing/2014/main" id="{F78E0063-6BE8-4062-9624-53703298B329}"/>
              </a:ext>
            </a:extLst>
          </p:cNvPr>
          <p:cNvSpPr txBox="1"/>
          <p:nvPr/>
        </p:nvSpPr>
        <p:spPr>
          <a:xfrm>
            <a:off x="8245584" y="5121483"/>
            <a:ext cx="2536933" cy="726546"/>
          </a:xfrm>
          <a:prstGeom prst="rect">
            <a:avLst/>
          </a:prstGeom>
          <a:noFill/>
        </p:spPr>
        <p:txBody>
          <a:bodyPr wrap="square" rtlCol="0">
            <a:spAutoFit/>
          </a:bodyPr>
          <a:lstStyle/>
          <a:p>
            <a:pPr marL="0" marR="0" lvl="0" indent="0" algn="l" defTabSz="6858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Immuno-oncology </a:t>
            </a:r>
          </a:p>
          <a:p>
            <a:pPr marL="0" marR="0" lvl="0" indent="0" algn="l" defTabSz="6858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Autoimmune diseases </a:t>
            </a:r>
          </a:p>
        </p:txBody>
      </p:sp>
      <p:sp>
        <p:nvSpPr>
          <p:cNvPr id="64" name="TextBox 63">
            <a:extLst>
              <a:ext uri="{FF2B5EF4-FFF2-40B4-BE49-F238E27FC236}">
                <a16:creationId xmlns:a16="http://schemas.microsoft.com/office/drawing/2014/main" id="{1571DD6A-E50B-441E-B12C-B43BE412A9BE}"/>
              </a:ext>
            </a:extLst>
          </p:cNvPr>
          <p:cNvSpPr txBox="1"/>
          <p:nvPr/>
        </p:nvSpPr>
        <p:spPr>
          <a:xfrm>
            <a:off x="1570212" y="5121483"/>
            <a:ext cx="2042144" cy="372766"/>
          </a:xfrm>
          <a:prstGeom prst="rect">
            <a:avLst/>
          </a:prstGeom>
          <a:noFill/>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Genetic diseases</a:t>
            </a:r>
          </a:p>
        </p:txBody>
      </p:sp>
      <p:sp>
        <p:nvSpPr>
          <p:cNvPr id="20" name="TextBox 19">
            <a:extLst>
              <a:ext uri="{FF2B5EF4-FFF2-40B4-BE49-F238E27FC236}">
                <a16:creationId xmlns:a16="http://schemas.microsoft.com/office/drawing/2014/main" id="{ED3248AB-E4D1-4A66-9860-C4BE05F3DC59}"/>
              </a:ext>
            </a:extLst>
          </p:cNvPr>
          <p:cNvSpPr txBox="1"/>
          <p:nvPr/>
        </p:nvSpPr>
        <p:spPr>
          <a:xfrm>
            <a:off x="414881" y="3616916"/>
            <a:ext cx="3251815" cy="830997"/>
          </a:xfrm>
          <a:prstGeom prst="rect">
            <a:avLst/>
          </a:prstGeom>
          <a:noFill/>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993924"/>
                </a:solidFill>
                <a:effectLst/>
                <a:uLnTx/>
                <a:uFillTx/>
                <a:latin typeface="Arial" panose="020B0604020202020204"/>
                <a:ea typeface="+mn-ea"/>
                <a:cs typeface="+mn-cs"/>
              </a:rPr>
              <a:t>CRISPR </a:t>
            </a:r>
            <a:r>
              <a:rPr kumimoji="0" lang="en-US" sz="2400" b="1" i="1" u="sng" strike="noStrike" kern="1200" cap="none" spc="0" normalizeH="0" baseline="0" noProof="0">
                <a:ln>
                  <a:noFill/>
                </a:ln>
                <a:solidFill>
                  <a:srgbClr val="993924"/>
                </a:solidFill>
                <a:effectLst/>
                <a:uLnTx/>
                <a:uFillTx/>
                <a:latin typeface="Arial" panose="020B0604020202020204"/>
                <a:ea typeface="+mn-ea"/>
                <a:cs typeface="+mn-cs"/>
              </a:rPr>
              <a:t>is</a:t>
            </a:r>
            <a:r>
              <a:rPr kumimoji="0" lang="en-US" sz="2400" b="1" i="1" u="none" strike="noStrike" kern="1200" cap="none" spc="0" normalizeH="0" baseline="0" noProof="0">
                <a:ln>
                  <a:noFill/>
                </a:ln>
                <a:solidFill>
                  <a:srgbClr val="993924"/>
                </a:solidFill>
                <a:effectLst/>
                <a:uLnTx/>
                <a:uFillTx/>
                <a:latin typeface="Arial" panose="020B0604020202020204"/>
                <a:ea typeface="+mn-ea"/>
                <a:cs typeface="+mn-cs"/>
              </a:rPr>
              <a:t> </a:t>
            </a:r>
            <a:br>
              <a:rPr kumimoji="0" lang="en-US" sz="2400" b="1" i="1" u="none" strike="noStrike" kern="1200" cap="none" spc="0" normalizeH="0" baseline="0" noProof="0">
                <a:ln>
                  <a:noFill/>
                </a:ln>
                <a:solidFill>
                  <a:srgbClr val="993924"/>
                </a:solidFill>
                <a:effectLst/>
                <a:uLnTx/>
                <a:uFillTx/>
                <a:latin typeface="Arial" panose="020B0604020202020204"/>
                <a:ea typeface="+mn-ea"/>
                <a:cs typeface="+mn-cs"/>
              </a:rPr>
            </a:br>
            <a:r>
              <a:rPr kumimoji="0" lang="en-US" sz="2400" b="1" i="0" u="none" strike="noStrike" kern="1200" cap="none" spc="0" normalizeH="0" baseline="0" noProof="0">
                <a:ln>
                  <a:noFill/>
                </a:ln>
                <a:solidFill>
                  <a:srgbClr val="993924"/>
                </a:solidFill>
                <a:effectLst/>
                <a:uLnTx/>
                <a:uFillTx/>
                <a:latin typeface="Arial" panose="020B0604020202020204"/>
                <a:ea typeface="+mn-ea"/>
                <a:cs typeface="+mn-cs"/>
              </a:rPr>
              <a:t>the therapy</a:t>
            </a:r>
          </a:p>
        </p:txBody>
      </p:sp>
      <p:sp>
        <p:nvSpPr>
          <p:cNvPr id="21" name="TextBox 20">
            <a:extLst>
              <a:ext uri="{FF2B5EF4-FFF2-40B4-BE49-F238E27FC236}">
                <a16:creationId xmlns:a16="http://schemas.microsoft.com/office/drawing/2014/main" id="{02413BBF-8744-4951-8B69-3110555AE645}"/>
              </a:ext>
            </a:extLst>
          </p:cNvPr>
          <p:cNvSpPr txBox="1"/>
          <p:nvPr/>
        </p:nvSpPr>
        <p:spPr>
          <a:xfrm>
            <a:off x="8245584" y="3616916"/>
            <a:ext cx="2961793" cy="830997"/>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30AAB9">
                    <a:lumMod val="75000"/>
                  </a:srgbClr>
                </a:solidFill>
                <a:effectLst/>
                <a:uLnTx/>
                <a:uFillTx/>
                <a:latin typeface="Arial" panose="020B0604020202020204"/>
                <a:ea typeface="+mn-ea"/>
                <a:cs typeface="+mn-cs"/>
              </a:rPr>
              <a:t>CRISPR</a:t>
            </a:r>
            <a:r>
              <a:rPr kumimoji="0" lang="en-US" sz="2400" b="1" i="1" u="none" strike="noStrike" kern="1200" cap="none" spc="0" normalizeH="0" baseline="0" noProof="0">
                <a:ln>
                  <a:noFill/>
                </a:ln>
                <a:solidFill>
                  <a:srgbClr val="30AAB9">
                    <a:lumMod val="75000"/>
                  </a:srgbClr>
                </a:solidFill>
                <a:effectLst/>
                <a:uLnTx/>
                <a:uFillTx/>
                <a:latin typeface="Arial" panose="020B0604020202020204"/>
                <a:ea typeface="+mn-ea"/>
                <a:cs typeface="+mn-cs"/>
              </a:rPr>
              <a:t> </a:t>
            </a:r>
            <a:r>
              <a:rPr kumimoji="0" lang="en-US" sz="2400" b="1" i="1" u="sng" strike="noStrike" kern="1200" cap="none" spc="0" normalizeH="0" baseline="0" noProof="0">
                <a:ln>
                  <a:noFill/>
                </a:ln>
                <a:solidFill>
                  <a:srgbClr val="30AAB9">
                    <a:lumMod val="75000"/>
                  </a:srgbClr>
                </a:solidFill>
                <a:effectLst/>
                <a:uLnTx/>
                <a:uFillTx/>
                <a:latin typeface="Arial" panose="020B0604020202020204"/>
                <a:ea typeface="+mn-ea"/>
                <a:cs typeface="+mn-cs"/>
              </a:rPr>
              <a:t>creates</a:t>
            </a:r>
            <a:r>
              <a:rPr kumimoji="0" lang="en-US" sz="2400" b="1" i="1" u="none" strike="noStrike" kern="1200" cap="none" spc="0" normalizeH="0" baseline="0" noProof="0">
                <a:ln>
                  <a:noFill/>
                </a:ln>
                <a:solidFill>
                  <a:srgbClr val="30AAB9">
                    <a:lumMod val="75000"/>
                  </a:srgbClr>
                </a:solidFill>
                <a:effectLst/>
                <a:uLnTx/>
                <a:uFillTx/>
                <a:latin typeface="Arial" panose="020B0604020202020204"/>
                <a:ea typeface="+mn-ea"/>
                <a:cs typeface="+mn-cs"/>
              </a:rPr>
              <a:t> </a:t>
            </a:r>
            <a:br>
              <a:rPr kumimoji="0" lang="en-US" sz="2400" b="1" i="1" u="none" strike="noStrike" kern="1200" cap="none" spc="0" normalizeH="0" baseline="0" noProof="0">
                <a:ln>
                  <a:noFill/>
                </a:ln>
                <a:solidFill>
                  <a:srgbClr val="30AAB9">
                    <a:lumMod val="75000"/>
                  </a:srgbClr>
                </a:solidFill>
                <a:effectLst/>
                <a:uLnTx/>
                <a:uFillTx/>
                <a:latin typeface="Arial" panose="020B0604020202020204"/>
                <a:ea typeface="+mn-ea"/>
                <a:cs typeface="+mn-cs"/>
              </a:rPr>
            </a:br>
            <a:r>
              <a:rPr kumimoji="0" lang="en-US" sz="2400" b="1" i="0" u="none" strike="noStrike" kern="1200" cap="none" spc="0" normalizeH="0" baseline="0" noProof="0">
                <a:ln>
                  <a:noFill/>
                </a:ln>
                <a:solidFill>
                  <a:srgbClr val="30AAB9">
                    <a:lumMod val="75000"/>
                  </a:srgbClr>
                </a:solidFill>
                <a:effectLst/>
                <a:uLnTx/>
                <a:uFillTx/>
                <a:latin typeface="Arial" panose="020B0604020202020204"/>
                <a:ea typeface="+mn-ea"/>
                <a:cs typeface="+mn-cs"/>
              </a:rPr>
              <a:t>the therapy</a:t>
            </a:r>
          </a:p>
        </p:txBody>
      </p:sp>
      <p:sp>
        <p:nvSpPr>
          <p:cNvPr id="25" name="Rounded Rectangle 2">
            <a:extLst>
              <a:ext uri="{FF2B5EF4-FFF2-40B4-BE49-F238E27FC236}">
                <a16:creationId xmlns:a16="http://schemas.microsoft.com/office/drawing/2014/main" id="{5837183A-C56F-0149-A2B1-9AF93019EF55}"/>
              </a:ext>
            </a:extLst>
          </p:cNvPr>
          <p:cNvSpPr/>
          <p:nvPr/>
        </p:nvSpPr>
        <p:spPr>
          <a:xfrm>
            <a:off x="8300465" y="4629252"/>
            <a:ext cx="3378917" cy="42534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100" normalizeH="0" baseline="0" noProof="0">
                <a:ln>
                  <a:noFill/>
                </a:ln>
                <a:solidFill>
                  <a:srgbClr val="FFFFFF"/>
                </a:solidFill>
                <a:effectLst/>
                <a:uLnTx/>
                <a:uFillTx/>
                <a:latin typeface="Arial" panose="020B0604020202020204"/>
                <a:ea typeface="+mn-ea"/>
                <a:cs typeface="+mn-cs"/>
              </a:rPr>
              <a:t>REWIRE &amp; REDIRECT CELLS</a:t>
            </a:r>
          </a:p>
        </p:txBody>
      </p:sp>
      <p:sp>
        <p:nvSpPr>
          <p:cNvPr id="28" name="Rounded Rectangle 27">
            <a:extLst>
              <a:ext uri="{FF2B5EF4-FFF2-40B4-BE49-F238E27FC236}">
                <a16:creationId xmlns:a16="http://schemas.microsoft.com/office/drawing/2014/main" id="{6FB23E20-4761-C34B-8D05-C720C4A807A2}"/>
              </a:ext>
            </a:extLst>
          </p:cNvPr>
          <p:cNvSpPr/>
          <p:nvPr/>
        </p:nvSpPr>
        <p:spPr>
          <a:xfrm>
            <a:off x="848352" y="4629252"/>
            <a:ext cx="2762835" cy="425349"/>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100" normalizeH="0" baseline="0" noProof="0">
                <a:ln>
                  <a:noFill/>
                </a:ln>
                <a:solidFill>
                  <a:srgbClr val="FFFFFF"/>
                </a:solidFill>
                <a:effectLst/>
                <a:uLnTx/>
                <a:uFillTx/>
                <a:latin typeface="Arial" panose="020B0604020202020204"/>
                <a:ea typeface="+mn-ea"/>
                <a:cs typeface="+mn-cs"/>
              </a:rPr>
              <a:t>FIX THE TARGET GENE</a:t>
            </a:r>
          </a:p>
        </p:txBody>
      </p:sp>
      <p:sp>
        <p:nvSpPr>
          <p:cNvPr id="32" name="TextBox 31">
            <a:extLst>
              <a:ext uri="{FF2B5EF4-FFF2-40B4-BE49-F238E27FC236}">
                <a16:creationId xmlns:a16="http://schemas.microsoft.com/office/drawing/2014/main" id="{D33D8F3F-2F16-4DBB-91D0-09C3369F9217}"/>
              </a:ext>
            </a:extLst>
          </p:cNvPr>
          <p:cNvSpPr txBox="1"/>
          <p:nvPr/>
        </p:nvSpPr>
        <p:spPr>
          <a:xfrm>
            <a:off x="3474719" y="2218265"/>
            <a:ext cx="5239512" cy="3231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100" normalizeH="0" baseline="0" noProof="0">
                <a:ln>
                  <a:noFill/>
                </a:ln>
                <a:solidFill>
                  <a:srgbClr val="FFFFFF"/>
                </a:solidFill>
                <a:effectLst/>
                <a:uLnTx/>
                <a:uFillTx/>
                <a:latin typeface="Arial" panose="020B0604020202020204"/>
                <a:ea typeface="+mn-ea"/>
                <a:cs typeface="+mn-cs"/>
              </a:rPr>
              <a:t>EMPLOY NOVEL EDITING AND DELIVERY TOOLS </a:t>
            </a:r>
          </a:p>
        </p:txBody>
      </p:sp>
      <p:sp>
        <p:nvSpPr>
          <p:cNvPr id="41" name="TextBox 40">
            <a:extLst>
              <a:ext uri="{FF2B5EF4-FFF2-40B4-BE49-F238E27FC236}">
                <a16:creationId xmlns:a16="http://schemas.microsoft.com/office/drawing/2014/main" id="{F69A7789-11B1-664B-9EEC-F6302812E3ED}"/>
              </a:ext>
            </a:extLst>
          </p:cNvPr>
          <p:cNvSpPr txBox="1"/>
          <p:nvPr/>
        </p:nvSpPr>
        <p:spPr>
          <a:xfrm>
            <a:off x="2083971" y="3274071"/>
            <a:ext cx="1582725"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a:ln>
                  <a:noFill/>
                </a:ln>
                <a:solidFill>
                  <a:srgbClr val="D54828"/>
                </a:solidFill>
                <a:effectLst/>
                <a:uLnTx/>
                <a:uFillTx/>
                <a:latin typeface="Arial" panose="020B0604020202020204"/>
                <a:ea typeface="+mn-ea"/>
                <a:cs typeface="+mn-cs"/>
              </a:rPr>
              <a:t>In Vivo</a:t>
            </a:r>
          </a:p>
        </p:txBody>
      </p:sp>
      <p:sp>
        <p:nvSpPr>
          <p:cNvPr id="42" name="TextBox 41">
            <a:extLst>
              <a:ext uri="{FF2B5EF4-FFF2-40B4-BE49-F238E27FC236}">
                <a16:creationId xmlns:a16="http://schemas.microsoft.com/office/drawing/2014/main" id="{6D42CF0C-9F45-5F4B-BAFC-27EE249D9487}"/>
              </a:ext>
            </a:extLst>
          </p:cNvPr>
          <p:cNvSpPr txBox="1"/>
          <p:nvPr/>
        </p:nvSpPr>
        <p:spPr>
          <a:xfrm>
            <a:off x="8245584" y="3274071"/>
            <a:ext cx="111193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a:ln>
                  <a:noFill/>
                </a:ln>
                <a:solidFill>
                  <a:srgbClr val="30AAB9"/>
                </a:solidFill>
                <a:effectLst/>
                <a:uLnTx/>
                <a:uFillTx/>
                <a:latin typeface="Arial" panose="020B0604020202020204"/>
                <a:ea typeface="+mn-ea"/>
                <a:cs typeface="+mn-cs"/>
              </a:rPr>
              <a:t>Ex Vivo</a:t>
            </a:r>
          </a:p>
        </p:txBody>
      </p:sp>
      <p:pic>
        <p:nvPicPr>
          <p:cNvPr id="44" name="Picture 43" descr="Graphical user interface, text, application, chat or text message&#10;&#10;Description automatically generated">
            <a:extLst>
              <a:ext uri="{FF2B5EF4-FFF2-40B4-BE49-F238E27FC236}">
                <a16:creationId xmlns:a16="http://schemas.microsoft.com/office/drawing/2014/main" id="{A217993D-A2AF-EA43-BA1C-6C194F621D0E}"/>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3592785" y="3049422"/>
            <a:ext cx="4652799" cy="3808578"/>
          </a:xfrm>
          <a:prstGeom prst="rect">
            <a:avLst/>
          </a:prstGeom>
        </p:spPr>
      </p:pic>
      <p:sp>
        <p:nvSpPr>
          <p:cNvPr id="68" name="TextBox 67">
            <a:extLst>
              <a:ext uri="{FF2B5EF4-FFF2-40B4-BE49-F238E27FC236}">
                <a16:creationId xmlns:a16="http://schemas.microsoft.com/office/drawing/2014/main" id="{070015B0-B8D6-4C0C-A37A-00A24A2F9DC8}"/>
              </a:ext>
            </a:extLst>
          </p:cNvPr>
          <p:cNvSpPr txBox="1"/>
          <p:nvPr/>
        </p:nvSpPr>
        <p:spPr>
          <a:xfrm>
            <a:off x="2555006" y="1248456"/>
            <a:ext cx="6954789" cy="830997"/>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1F4E79"/>
                </a:solidFill>
                <a:effectLst/>
                <a:uLnTx/>
                <a:uFillTx/>
                <a:latin typeface="Arial" panose="020B0604020202020204"/>
                <a:ea typeface="+mn-ea"/>
                <a:cs typeface="+mn-cs"/>
              </a:rPr>
              <a:t>CRISPR-Based</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1F4E79"/>
                </a:solidFill>
                <a:effectLst/>
                <a:uLnTx/>
                <a:uFillTx/>
                <a:latin typeface="Arial" panose="020B0604020202020204"/>
                <a:ea typeface="+mn-ea"/>
                <a:cs typeface="+mn-cs"/>
              </a:rPr>
              <a:t>Modular Platform</a:t>
            </a:r>
          </a:p>
        </p:txBody>
      </p:sp>
      <p:sp>
        <p:nvSpPr>
          <p:cNvPr id="14" name="Freeform 13">
            <a:extLst>
              <a:ext uri="{FF2B5EF4-FFF2-40B4-BE49-F238E27FC236}">
                <a16:creationId xmlns:a16="http://schemas.microsoft.com/office/drawing/2014/main" id="{C23F5748-993F-3141-9858-0CE3E435B4A1}"/>
              </a:ext>
            </a:extLst>
          </p:cNvPr>
          <p:cNvSpPr/>
          <p:nvPr/>
        </p:nvSpPr>
        <p:spPr>
          <a:xfrm rot="5400000">
            <a:off x="5907412" y="2574709"/>
            <a:ext cx="249974" cy="626301"/>
          </a:xfrm>
          <a:custGeom>
            <a:avLst/>
            <a:gdLst>
              <a:gd name="connsiteX0" fmla="*/ 0 w 313151"/>
              <a:gd name="connsiteY0" fmla="*/ 0 h 626301"/>
              <a:gd name="connsiteX1" fmla="*/ 313151 w 313151"/>
              <a:gd name="connsiteY1" fmla="*/ 313150 h 626301"/>
              <a:gd name="connsiteX2" fmla="*/ 12526 w 313151"/>
              <a:gd name="connsiteY2" fmla="*/ 626301 h 626301"/>
            </a:gdLst>
            <a:ahLst/>
            <a:cxnLst>
              <a:cxn ang="0">
                <a:pos x="connsiteX0" y="connsiteY0"/>
              </a:cxn>
              <a:cxn ang="0">
                <a:pos x="connsiteX1" y="connsiteY1"/>
              </a:cxn>
              <a:cxn ang="0">
                <a:pos x="connsiteX2" y="connsiteY2"/>
              </a:cxn>
            </a:cxnLst>
            <a:rect l="l" t="t" r="r" b="b"/>
            <a:pathLst>
              <a:path w="313151" h="626301">
                <a:moveTo>
                  <a:pt x="0" y="0"/>
                </a:moveTo>
                <a:lnTo>
                  <a:pt x="313151" y="313150"/>
                </a:lnTo>
                <a:lnTo>
                  <a:pt x="12526" y="626301"/>
                </a:lnTo>
              </a:path>
            </a:pathLst>
          </a:custGeom>
          <a:noFill/>
          <a:ln w="825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39136908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2" name="Picture 12" descr="Picture 12"/>
          <p:cNvPicPr>
            <a:picLocks noChangeAspect="1"/>
          </p:cNvPicPr>
          <p:nvPr/>
        </p:nvPicPr>
        <p:blipFill>
          <a:blip r:embed="rId2"/>
          <a:stretch>
            <a:fillRect/>
          </a:stretch>
        </p:blipFill>
        <p:spPr>
          <a:xfrm>
            <a:off x="7396009" y="4292678"/>
            <a:ext cx="1850190" cy="1731078"/>
          </a:xfrm>
          <a:prstGeom prst="rect">
            <a:avLst/>
          </a:prstGeom>
          <a:ln w="12700">
            <a:miter lim="400000"/>
          </a:ln>
        </p:spPr>
      </p:pic>
      <p:pic>
        <p:nvPicPr>
          <p:cNvPr id="413" name="Picture 21" descr="Picture 21"/>
          <p:cNvPicPr>
            <a:picLocks noChangeAspect="1"/>
          </p:cNvPicPr>
          <p:nvPr/>
        </p:nvPicPr>
        <p:blipFill>
          <a:blip r:embed="rId3"/>
          <a:srcRect l="36551" t="28812" r="31810" b="8844"/>
          <a:stretch>
            <a:fillRect/>
          </a:stretch>
        </p:blipFill>
        <p:spPr>
          <a:xfrm>
            <a:off x="9771941" y="3037505"/>
            <a:ext cx="2165502" cy="2400284"/>
          </a:xfrm>
          <a:prstGeom prst="rect">
            <a:avLst/>
          </a:prstGeom>
          <a:ln w="12700">
            <a:miter lim="400000"/>
          </a:ln>
        </p:spPr>
      </p:pic>
      <p:sp>
        <p:nvSpPr>
          <p:cNvPr id="414" name="Rectangle 1"/>
          <p:cNvSpPr/>
          <p:nvPr/>
        </p:nvSpPr>
        <p:spPr>
          <a:xfrm>
            <a:off x="-2518137" y="5955274"/>
            <a:ext cx="6359601" cy="208021"/>
          </a:xfrm>
          <a:prstGeom prst="rect">
            <a:avLst/>
          </a:prstGeom>
          <a:solidFill>
            <a:srgbClr val="FFFFFF"/>
          </a:solidFill>
          <a:ln w="12700">
            <a:miter lim="400000"/>
          </a:ln>
        </p:spPr>
        <p:txBody>
          <a:bodyPr lIns="45719" rIns="45719"/>
          <a:lstStyle/>
          <a:p>
            <a:pPr>
              <a:defRPr>
                <a:latin typeface="Arial"/>
                <a:ea typeface="Arial"/>
                <a:cs typeface="Arial"/>
                <a:sym typeface="Arial"/>
              </a:defRPr>
            </a:pPr>
            <a:endParaRPr/>
          </a:p>
        </p:txBody>
      </p:sp>
      <p:sp>
        <p:nvSpPr>
          <p:cNvPr id="415" name="Line 5"/>
          <p:cNvSpPr/>
          <p:nvPr/>
        </p:nvSpPr>
        <p:spPr>
          <a:xfrm flipV="1">
            <a:off x="847019" y="6661966"/>
            <a:ext cx="11097005" cy="10619"/>
          </a:xfrm>
          <a:prstGeom prst="line">
            <a:avLst/>
          </a:prstGeom>
          <a:ln w="3175">
            <a:solidFill>
              <a:srgbClr val="FF3300"/>
            </a:solidFill>
          </a:ln>
        </p:spPr>
        <p:txBody>
          <a:bodyPr lIns="45719" rIns="45719"/>
          <a:lstStyle/>
          <a:p>
            <a:pPr>
              <a:defRPr>
                <a:latin typeface="Calibri"/>
                <a:ea typeface="Calibri"/>
                <a:cs typeface="Calibri"/>
                <a:sym typeface="Calibri"/>
              </a:defRPr>
            </a:pPr>
            <a:endParaRPr/>
          </a:p>
        </p:txBody>
      </p:sp>
      <p:grpSp>
        <p:nvGrpSpPr>
          <p:cNvPr id="418" name="Group 4"/>
          <p:cNvGrpSpPr/>
          <p:nvPr/>
        </p:nvGrpSpPr>
        <p:grpSpPr>
          <a:xfrm>
            <a:off x="116105" y="5770810"/>
            <a:ext cx="790576" cy="960439"/>
            <a:chOff x="0" y="0"/>
            <a:chExt cx="790575" cy="960438"/>
          </a:xfrm>
        </p:grpSpPr>
        <p:pic>
          <p:nvPicPr>
            <p:cNvPr id="416" name="Picture 889" descr="Picture 889"/>
            <p:cNvPicPr>
              <a:picLocks noChangeAspect="1"/>
            </p:cNvPicPr>
            <p:nvPr/>
          </p:nvPicPr>
          <p:blipFill>
            <a:blip r:embed="rId4"/>
            <a:stretch>
              <a:fillRect/>
            </a:stretch>
          </p:blipFill>
          <p:spPr>
            <a:xfrm>
              <a:off x="0" y="-1"/>
              <a:ext cx="790575" cy="219601"/>
            </a:xfrm>
            <a:prstGeom prst="rect">
              <a:avLst/>
            </a:prstGeom>
            <a:ln w="12700" cap="flat">
              <a:noFill/>
              <a:miter lim="400000"/>
            </a:ln>
            <a:effectLst/>
          </p:spPr>
        </p:pic>
        <p:pic>
          <p:nvPicPr>
            <p:cNvPr id="417" name="Picture 888" descr="Picture 888"/>
            <p:cNvPicPr>
              <a:picLocks noChangeAspect="1"/>
            </p:cNvPicPr>
            <p:nvPr/>
          </p:nvPicPr>
          <p:blipFill>
            <a:blip r:embed="rId5"/>
            <a:stretch>
              <a:fillRect/>
            </a:stretch>
          </p:blipFill>
          <p:spPr>
            <a:xfrm>
              <a:off x="76799" y="264173"/>
              <a:ext cx="568366" cy="696266"/>
            </a:xfrm>
            <a:prstGeom prst="rect">
              <a:avLst/>
            </a:prstGeom>
            <a:ln w="12700" cap="flat">
              <a:noFill/>
              <a:miter lim="400000"/>
            </a:ln>
            <a:effectLst/>
          </p:spPr>
        </p:pic>
      </p:grpSp>
      <p:pic>
        <p:nvPicPr>
          <p:cNvPr id="419" name="Picture 4" descr="Picture 4"/>
          <p:cNvPicPr>
            <a:picLocks noChangeAspect="1"/>
          </p:cNvPicPr>
          <p:nvPr/>
        </p:nvPicPr>
        <p:blipFill>
          <a:blip r:embed="rId6"/>
          <a:stretch>
            <a:fillRect/>
          </a:stretch>
        </p:blipFill>
        <p:spPr>
          <a:xfrm>
            <a:off x="456470" y="1166101"/>
            <a:ext cx="3222459" cy="2210608"/>
          </a:xfrm>
          <a:prstGeom prst="rect">
            <a:avLst/>
          </a:prstGeom>
          <a:ln w="12700">
            <a:miter lim="400000"/>
          </a:ln>
        </p:spPr>
      </p:pic>
      <p:pic>
        <p:nvPicPr>
          <p:cNvPr id="420" name="Picture 8" descr="Picture 8"/>
          <p:cNvPicPr>
            <a:picLocks noChangeAspect="1"/>
          </p:cNvPicPr>
          <p:nvPr/>
        </p:nvPicPr>
        <p:blipFill>
          <a:blip r:embed="rId7"/>
          <a:srcRect l="19312" b="14198"/>
          <a:stretch>
            <a:fillRect/>
          </a:stretch>
        </p:blipFill>
        <p:spPr>
          <a:xfrm>
            <a:off x="807952" y="3782280"/>
            <a:ext cx="2882029" cy="2210608"/>
          </a:xfrm>
          <a:prstGeom prst="rect">
            <a:avLst/>
          </a:prstGeom>
          <a:ln w="12700">
            <a:miter lim="400000"/>
          </a:ln>
        </p:spPr>
      </p:pic>
      <p:sp>
        <p:nvSpPr>
          <p:cNvPr id="421" name="TextBox 10"/>
          <p:cNvSpPr txBox="1"/>
          <p:nvPr/>
        </p:nvSpPr>
        <p:spPr>
          <a:xfrm>
            <a:off x="-375946" y="3342474"/>
            <a:ext cx="4887291" cy="5082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pPr algn="ctr">
              <a:defRPr sz="1200">
                <a:effectLst>
                  <a:outerShdw blurRad="38100" dist="38100" dir="2700000" rotWithShape="0">
                    <a:srgbClr val="000000">
                      <a:alpha val="43137"/>
                    </a:srgbClr>
                  </a:outerShdw>
                </a:effectLst>
                <a:latin typeface="McGill Sans Medium"/>
                <a:ea typeface="McGill Sans Medium"/>
                <a:cs typeface="McGill Sans Medium"/>
                <a:sym typeface="McGill Sans Medium"/>
              </a:defRPr>
            </a:pPr>
            <a:r>
              <a:t>Prof. Kelvin Ogilvie </a:t>
            </a:r>
          </a:p>
          <a:p>
            <a:pPr algn="ctr">
              <a:defRPr sz="1200">
                <a:effectLst>
                  <a:outerShdw blurRad="38100" dist="38100" dir="2700000" rotWithShape="0">
                    <a:srgbClr val="000000">
                      <a:alpha val="43137"/>
                    </a:srgbClr>
                  </a:outerShdw>
                </a:effectLst>
                <a:latin typeface="McGill Sans Medium"/>
                <a:ea typeface="McGill Sans Medium"/>
                <a:cs typeface="McGill Sans Medium"/>
                <a:sym typeface="McGill Sans Medium"/>
              </a:defRPr>
            </a:pPr>
            <a:r>
              <a:t>(1942 -…)</a:t>
            </a:r>
          </a:p>
        </p:txBody>
      </p:sp>
      <p:sp>
        <p:nvSpPr>
          <p:cNvPr id="422" name="TextBox 11"/>
          <p:cNvSpPr txBox="1"/>
          <p:nvPr/>
        </p:nvSpPr>
        <p:spPr>
          <a:xfrm>
            <a:off x="-472647" y="6082449"/>
            <a:ext cx="5443306" cy="5661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pPr algn="ctr" defTabSz="822959">
              <a:defRPr sz="1079">
                <a:effectLst>
                  <a:outerShdw blurRad="34289" dist="34289" dir="2700000" rotWithShape="0">
                    <a:srgbClr val="000000">
                      <a:alpha val="43137"/>
                    </a:srgbClr>
                  </a:outerShdw>
                </a:effectLst>
                <a:latin typeface="McGill Sans Medium"/>
                <a:ea typeface="McGill Sans Medium"/>
                <a:cs typeface="McGill Sans Medium"/>
                <a:sym typeface="McGill Sans Medium"/>
              </a:defRPr>
            </a:pPr>
            <a:r>
              <a:t>Prof. Bernard Belleau, Ph.D.</a:t>
            </a:r>
          </a:p>
          <a:p>
            <a:pPr algn="ctr" defTabSz="822959">
              <a:defRPr sz="1079">
                <a:effectLst>
                  <a:outerShdw blurRad="34289" dist="34289" dir="2700000" rotWithShape="0">
                    <a:srgbClr val="000000">
                      <a:alpha val="43137"/>
                    </a:srgbClr>
                  </a:outerShdw>
                </a:effectLst>
                <a:latin typeface="McGill Sans Medium"/>
                <a:ea typeface="McGill Sans Medium"/>
                <a:cs typeface="McGill Sans Medium"/>
                <a:sym typeface="McGill Sans Medium"/>
              </a:defRPr>
            </a:pPr>
            <a:r>
              <a:t>(1925-1989)</a:t>
            </a:r>
          </a:p>
        </p:txBody>
      </p:sp>
      <p:pic>
        <p:nvPicPr>
          <p:cNvPr id="423" name="Picture 6" descr="Picture 6"/>
          <p:cNvPicPr>
            <a:picLocks noChangeAspect="1"/>
          </p:cNvPicPr>
          <p:nvPr/>
        </p:nvPicPr>
        <p:blipFill>
          <a:blip r:embed="rId8"/>
          <a:stretch>
            <a:fillRect/>
          </a:stretch>
        </p:blipFill>
        <p:spPr>
          <a:xfrm>
            <a:off x="3800571" y="3782280"/>
            <a:ext cx="2741682" cy="2243195"/>
          </a:xfrm>
          <a:prstGeom prst="rect">
            <a:avLst/>
          </a:prstGeom>
          <a:ln w="12700">
            <a:miter lim="400000"/>
          </a:ln>
        </p:spPr>
      </p:pic>
      <p:sp>
        <p:nvSpPr>
          <p:cNvPr id="424" name="TextBox 13"/>
          <p:cNvSpPr txBox="1"/>
          <p:nvPr/>
        </p:nvSpPr>
        <p:spPr>
          <a:xfrm>
            <a:off x="2438469" y="6082449"/>
            <a:ext cx="5443306" cy="5661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pPr algn="ctr" defTabSz="822959">
              <a:defRPr sz="1079">
                <a:effectLst>
                  <a:outerShdw blurRad="34289" dist="34289" dir="2700000" rotWithShape="0">
                    <a:srgbClr val="000000">
                      <a:alpha val="43137"/>
                    </a:srgbClr>
                  </a:outerShdw>
                </a:effectLst>
                <a:latin typeface="McGill Sans Medium"/>
                <a:ea typeface="McGill Sans Medium"/>
                <a:cs typeface="McGill Sans Medium"/>
                <a:sym typeface="McGill Sans Medium"/>
              </a:defRPr>
            </a:pPr>
            <a:r>
              <a:t>Prof. Mark Wainberg, M.D.</a:t>
            </a:r>
          </a:p>
          <a:p>
            <a:pPr algn="ctr" defTabSz="822959">
              <a:defRPr sz="1079">
                <a:effectLst>
                  <a:outerShdw blurRad="34289" dist="34289" dir="2700000" rotWithShape="0">
                    <a:srgbClr val="000000">
                      <a:alpha val="43137"/>
                    </a:srgbClr>
                  </a:outerShdw>
                </a:effectLst>
                <a:latin typeface="McGill Sans Medium"/>
                <a:ea typeface="McGill Sans Medium"/>
                <a:cs typeface="McGill Sans Medium"/>
                <a:sym typeface="McGill Sans Medium"/>
              </a:defRPr>
            </a:pPr>
            <a:r>
              <a:t>(1946-2017)</a:t>
            </a:r>
          </a:p>
        </p:txBody>
      </p:sp>
      <p:pic>
        <p:nvPicPr>
          <p:cNvPr id="425" name="Picture 2" descr="Picture 2"/>
          <p:cNvPicPr>
            <a:picLocks noChangeAspect="1"/>
          </p:cNvPicPr>
          <p:nvPr/>
        </p:nvPicPr>
        <p:blipFill>
          <a:blip r:embed="rId9"/>
          <a:stretch>
            <a:fillRect/>
          </a:stretch>
        </p:blipFill>
        <p:spPr>
          <a:xfrm>
            <a:off x="3946137" y="1185559"/>
            <a:ext cx="4198452" cy="2165044"/>
          </a:xfrm>
          <a:prstGeom prst="rect">
            <a:avLst/>
          </a:prstGeom>
          <a:ln w="12700">
            <a:miter lim="400000"/>
          </a:ln>
        </p:spPr>
      </p:pic>
      <p:sp>
        <p:nvSpPr>
          <p:cNvPr id="426" name="TextBox 18"/>
          <p:cNvSpPr txBox="1"/>
          <p:nvPr/>
        </p:nvSpPr>
        <p:spPr>
          <a:xfrm>
            <a:off x="6892528" y="3743047"/>
            <a:ext cx="1081049" cy="554595"/>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defRPr sz="1600" b="1">
                <a:latin typeface="Calibri"/>
                <a:ea typeface="Calibri"/>
                <a:cs typeface="Calibri"/>
                <a:sym typeface="Calibri"/>
              </a:defRPr>
            </a:pPr>
            <a:r>
              <a:t>Lamivudine</a:t>
            </a:r>
          </a:p>
          <a:p>
            <a:pPr algn="ctr">
              <a:defRPr sz="1600" b="1">
                <a:latin typeface="Calibri"/>
                <a:ea typeface="Calibri"/>
                <a:cs typeface="Calibri"/>
                <a:sym typeface="Calibri"/>
              </a:defRPr>
            </a:pPr>
            <a:r>
              <a:t>(3TC)</a:t>
            </a:r>
          </a:p>
        </p:txBody>
      </p:sp>
      <p:sp>
        <p:nvSpPr>
          <p:cNvPr id="427" name="TextBox 19"/>
          <p:cNvSpPr txBox="1"/>
          <p:nvPr/>
        </p:nvSpPr>
        <p:spPr>
          <a:xfrm>
            <a:off x="9735847" y="3433535"/>
            <a:ext cx="778597" cy="300594"/>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defRPr sz="1600" b="1">
                <a:latin typeface="Calibri"/>
                <a:ea typeface="Calibri"/>
                <a:cs typeface="Calibri"/>
                <a:sym typeface="Calibri"/>
              </a:defRPr>
            </a:pPr>
            <a:r>
              <a:t>tRNA</a:t>
            </a:r>
            <a:r>
              <a:rPr baseline="30000"/>
              <a:t>Met</a:t>
            </a:r>
          </a:p>
        </p:txBody>
      </p:sp>
      <p:sp>
        <p:nvSpPr>
          <p:cNvPr id="428" name="TextBox 24"/>
          <p:cNvSpPr txBox="1"/>
          <p:nvPr/>
        </p:nvSpPr>
        <p:spPr>
          <a:xfrm>
            <a:off x="9413563" y="5535109"/>
            <a:ext cx="2882107" cy="624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1200">
                <a:latin typeface="McGill Sans Medium"/>
                <a:ea typeface="McGill Sans Medium"/>
                <a:cs typeface="McGill Sans Medium"/>
                <a:sym typeface="McGill Sans Medium"/>
              </a:defRPr>
            </a:pPr>
            <a:r>
              <a:t>Ogilvie (Cedergren)</a:t>
            </a:r>
          </a:p>
          <a:p>
            <a:pPr algn="ctr">
              <a:defRPr sz="1200">
                <a:latin typeface="McGill Sans Medium"/>
                <a:ea typeface="McGill Sans Medium"/>
                <a:cs typeface="McGill Sans Medium"/>
                <a:sym typeface="McGill Sans Medium"/>
              </a:defRPr>
            </a:pPr>
            <a:r>
              <a:t>Total chemical synthesis of  a tRNA</a:t>
            </a:r>
          </a:p>
          <a:p>
            <a:pPr algn="ctr">
              <a:defRPr sz="1200">
                <a:latin typeface="McGill Sans Medium"/>
                <a:ea typeface="McGill Sans Medium"/>
                <a:cs typeface="McGill Sans Medium"/>
                <a:sym typeface="McGill Sans Medium"/>
              </a:defRPr>
            </a:pPr>
            <a:r>
              <a:t>PNAS </a:t>
            </a:r>
            <a:r>
              <a:rPr b="1"/>
              <a:t>1988</a:t>
            </a:r>
          </a:p>
        </p:txBody>
      </p:sp>
      <p:sp>
        <p:nvSpPr>
          <p:cNvPr id="429" name="Early Breakthroughs in Nucleic Acids Chemistry and Medicine…"/>
          <p:cNvSpPr txBox="1">
            <a:spLocks noGrp="1"/>
          </p:cNvSpPr>
          <p:nvPr>
            <p:ph type="title" idx="4294967295"/>
          </p:nvPr>
        </p:nvSpPr>
        <p:spPr>
          <a:xfrm>
            <a:off x="-1504021" y="89126"/>
            <a:ext cx="15200042" cy="1021650"/>
          </a:xfrm>
          <a:prstGeom prst="rect">
            <a:avLst/>
          </a:prstGeom>
        </p:spPr>
        <p:txBody>
          <a:bodyPr lIns="121899" tIns="121899" rIns="121899" bIns="121899" anchor="t"/>
          <a:lstStyle/>
          <a:p>
            <a:pPr algn="ctr" defTabSz="963168">
              <a:lnSpc>
                <a:spcPct val="100000"/>
              </a:lnSpc>
              <a:defRPr sz="2528">
                <a:latin typeface="McGill Sans Medium"/>
                <a:ea typeface="McGill Sans Medium"/>
                <a:cs typeface="McGill Sans Medium"/>
                <a:sym typeface="McGill Sans Medium"/>
              </a:defRPr>
            </a:pPr>
            <a:r>
              <a:t>Early Breakthroughs in Nucleic Acids Chemistry and Medicine</a:t>
            </a:r>
          </a:p>
          <a:p>
            <a:pPr algn="ctr" defTabSz="963168">
              <a:lnSpc>
                <a:spcPct val="100000"/>
              </a:lnSpc>
              <a:defRPr sz="2528">
                <a:latin typeface="McGill Sans Medium"/>
                <a:ea typeface="McGill Sans Medium"/>
                <a:cs typeface="McGill Sans Medium"/>
                <a:sym typeface="McGill Sans Medium"/>
              </a:defRPr>
            </a:pPr>
            <a:r>
              <a:t> at McGill University</a:t>
            </a:r>
          </a:p>
        </p:txBody>
      </p:sp>
      <p:grpSp>
        <p:nvGrpSpPr>
          <p:cNvPr id="432" name="Group"/>
          <p:cNvGrpSpPr/>
          <p:nvPr/>
        </p:nvGrpSpPr>
        <p:grpSpPr>
          <a:xfrm>
            <a:off x="4905933" y="3411392"/>
            <a:ext cx="2380134" cy="270776"/>
            <a:chOff x="0" y="0"/>
            <a:chExt cx="2380133" cy="270775"/>
          </a:xfrm>
        </p:grpSpPr>
        <p:sp>
          <p:nvSpPr>
            <p:cNvPr id="430" name="TextBox 3"/>
            <p:cNvSpPr txBox="1"/>
            <p:nvPr/>
          </p:nvSpPr>
          <p:spPr>
            <a:xfrm>
              <a:off x="1352440" y="0"/>
              <a:ext cx="1027694"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t">
              <a:spAutoFit/>
            </a:bodyPr>
            <a:lstStyle/>
            <a:p>
              <a:pPr>
                <a:defRPr sz="1200" i="1">
                  <a:latin typeface="McGill Sans Medium"/>
                  <a:ea typeface="McGill Sans Medium"/>
                  <a:cs typeface="McGill Sans Medium"/>
                  <a:sym typeface="McGill Sans Medium"/>
                </a:defRPr>
              </a:pPr>
              <a:r>
                <a:t>Science </a:t>
              </a:r>
              <a:r>
                <a:rPr b="1" i="0"/>
                <a:t>1981</a:t>
              </a:r>
            </a:p>
          </p:txBody>
        </p:sp>
        <p:sp>
          <p:nvSpPr>
            <p:cNvPr id="431" name="TextBox 7"/>
            <p:cNvSpPr txBox="1"/>
            <p:nvPr/>
          </p:nvSpPr>
          <p:spPr>
            <a:xfrm>
              <a:off x="0" y="6521"/>
              <a:ext cx="1646556" cy="26425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defRPr sz="1200">
                  <a:latin typeface="Arial"/>
                  <a:ea typeface="Arial"/>
                  <a:cs typeface="Arial"/>
                  <a:sym typeface="Arial"/>
                </a:defRPr>
              </a:lvl1pPr>
            </a:lstStyle>
            <a:p>
              <a:r>
                <a:t>The Gene Machine</a:t>
              </a:r>
            </a:p>
          </p:txBody>
        </p:sp>
      </p:grpSp>
      <p:pic>
        <p:nvPicPr>
          <p:cNvPr id="433" name="Picture 4" descr="Picture 4"/>
          <p:cNvPicPr>
            <a:picLocks noChangeAspect="1"/>
          </p:cNvPicPr>
          <p:nvPr/>
        </p:nvPicPr>
        <p:blipFill>
          <a:blip r:embed="rId10"/>
          <a:srcRect l="6905" t="33332" r="69168" b="42304"/>
          <a:stretch>
            <a:fillRect/>
          </a:stretch>
        </p:blipFill>
        <p:spPr>
          <a:xfrm>
            <a:off x="8974134" y="1209034"/>
            <a:ext cx="2439936" cy="1800992"/>
          </a:xfrm>
          <a:prstGeom prst="rect">
            <a:avLst/>
          </a:prstGeom>
          <a:ln w="12700">
            <a:miter lim="400000"/>
          </a:ln>
        </p:spPr>
      </p:pic>
      <p:sp>
        <p:nvSpPr>
          <p:cNvPr id="434" name="TextBox 16"/>
          <p:cNvSpPr txBox="1"/>
          <p:nvPr/>
        </p:nvSpPr>
        <p:spPr>
          <a:xfrm>
            <a:off x="8411885" y="963950"/>
            <a:ext cx="1646556" cy="4420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1200" b="1">
                <a:latin typeface="Arial"/>
                <a:ea typeface="Arial"/>
                <a:cs typeface="Arial"/>
                <a:sym typeface="Arial"/>
              </a:defRPr>
            </a:pPr>
            <a:r>
              <a:t>TBDMS</a:t>
            </a:r>
          </a:p>
          <a:p>
            <a:pPr algn="ctr">
              <a:defRPr sz="1200" b="1">
                <a:latin typeface="Arial"/>
                <a:ea typeface="Arial"/>
                <a:cs typeface="Arial"/>
                <a:sym typeface="Arial"/>
              </a:defRPr>
            </a:pPr>
            <a:r>
              <a:t>Chemistry</a:t>
            </a:r>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 xmlns:m="http://schemas.openxmlformats.org/officeDocument/2006/math" xmlns:a14="http://schemas.microsoft.com/office/drawing/2010/main">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69BF4BC-12E2-3F4D-9B7F-0D1C4946F0EE}"/>
              </a:ext>
            </a:extLst>
          </p:cNvPr>
          <p:cNvSpPr/>
          <p:nvPr/>
        </p:nvSpPr>
        <p:spPr>
          <a:xfrm>
            <a:off x="907157" y="1288979"/>
            <a:ext cx="4991100" cy="4763476"/>
          </a:xfrm>
          <a:prstGeom prst="rect">
            <a:avLst/>
          </a:prstGeom>
          <a:solidFill>
            <a:schemeClr val="bg1"/>
          </a:solidFill>
          <a:ln>
            <a:solidFill>
              <a:schemeClr val="bg1">
                <a:lumMod val="85000"/>
              </a:schemeClr>
            </a:solidFill>
          </a:ln>
          <a:effectLst>
            <a:outerShdw blurRad="208359"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3" name="Picture 2">
            <a:extLst>
              <a:ext uri="{FF2B5EF4-FFF2-40B4-BE49-F238E27FC236}">
                <a16:creationId xmlns:a16="http://schemas.microsoft.com/office/drawing/2014/main" id="{E0BFD02F-2D4E-DC48-BD54-D50FE02F124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148457" y="3066978"/>
            <a:ext cx="4542009" cy="2512465"/>
          </a:xfrm>
          <a:prstGeom prst="rect">
            <a:avLst/>
          </a:prstGeom>
        </p:spPr>
      </p:pic>
      <p:sp>
        <p:nvSpPr>
          <p:cNvPr id="2" name="TextBox 1">
            <a:extLst>
              <a:ext uri="{FF2B5EF4-FFF2-40B4-BE49-F238E27FC236}">
                <a16:creationId xmlns:a16="http://schemas.microsoft.com/office/drawing/2014/main" id="{01B12B92-1B3D-432D-B4D5-F853A90C3A1C}"/>
              </a:ext>
            </a:extLst>
          </p:cNvPr>
          <p:cNvSpPr txBox="1"/>
          <p:nvPr/>
        </p:nvSpPr>
        <p:spPr>
          <a:xfrm>
            <a:off x="2585833" y="2639009"/>
            <a:ext cx="166725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a:ln>
                  <a:noFill/>
                </a:ln>
                <a:solidFill>
                  <a:srgbClr val="586069"/>
                </a:solidFill>
                <a:effectLst/>
                <a:uLnTx/>
                <a:uFillTx/>
                <a:latin typeface="Times New Roman" panose="02020603050405020304" pitchFamily="18" charset="0"/>
                <a:ea typeface="+mn-ea"/>
                <a:cs typeface="Times New Roman" panose="02020603050405020304" pitchFamily="18" charset="0"/>
              </a:rPr>
              <a:t>August 5, 2021</a:t>
            </a:r>
          </a:p>
        </p:txBody>
      </p:sp>
      <p:pic>
        <p:nvPicPr>
          <p:cNvPr id="6146" name="Picture 2">
            <a:extLst>
              <a:ext uri="{FF2B5EF4-FFF2-40B4-BE49-F238E27FC236}">
                <a16:creationId xmlns:a16="http://schemas.microsoft.com/office/drawing/2014/main" id="{2BA66502-34D3-F04E-880E-EA034CBAFC70}"/>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301736" y="1607900"/>
            <a:ext cx="4235450" cy="70315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61F865C0-898B-4DB6-A0B7-7940C9950288}"/>
              </a:ext>
            </a:extLst>
          </p:cNvPr>
          <p:cNvSpPr>
            <a:spLocks noGrp="1"/>
          </p:cNvSpPr>
          <p:nvPr>
            <p:ph type="title"/>
          </p:nvPr>
        </p:nvSpPr>
        <p:spPr>
          <a:xfrm>
            <a:off x="838201" y="250825"/>
            <a:ext cx="10525124" cy="675005"/>
          </a:xfrm>
        </p:spPr>
        <p:txBody>
          <a:bodyPr/>
          <a:lstStyle/>
          <a:p>
            <a:r>
              <a:rPr lang="en-US" i="1" dirty="0">
                <a:latin typeface="+mj-lt"/>
                <a:cs typeface="Calibri" panose="020F0502020204030204" pitchFamily="34" charset="0"/>
              </a:rPr>
              <a:t>In Vivo </a:t>
            </a:r>
            <a:r>
              <a:rPr lang="en-US" dirty="0">
                <a:latin typeface="+mj-lt"/>
                <a:cs typeface="Calibri" panose="020F0502020204030204" pitchFamily="34" charset="0"/>
              </a:rPr>
              <a:t>Leader: First to Demonstrate Systemic CRISPR </a:t>
            </a:r>
            <a:br>
              <a:rPr lang="en-US" dirty="0">
                <a:latin typeface="+mj-lt"/>
                <a:cs typeface="Calibri" panose="020F0502020204030204" pitchFamily="34" charset="0"/>
              </a:rPr>
            </a:br>
            <a:r>
              <a:rPr lang="en-US" dirty="0">
                <a:latin typeface="+mj-lt"/>
                <a:cs typeface="Calibri" panose="020F0502020204030204" pitchFamily="34" charset="0"/>
              </a:rPr>
              <a:t>Gene Editing in Humans</a:t>
            </a:r>
          </a:p>
        </p:txBody>
      </p:sp>
      <p:sp>
        <p:nvSpPr>
          <p:cNvPr id="8" name="Rectangle 7">
            <a:extLst>
              <a:ext uri="{FF2B5EF4-FFF2-40B4-BE49-F238E27FC236}">
                <a16:creationId xmlns:a16="http://schemas.microsoft.com/office/drawing/2014/main" id="{8D85F54F-7FD2-320C-8057-1D33D597FD2F}"/>
              </a:ext>
            </a:extLst>
          </p:cNvPr>
          <p:cNvSpPr/>
          <p:nvPr/>
        </p:nvSpPr>
        <p:spPr>
          <a:xfrm>
            <a:off x="6445066" y="1288979"/>
            <a:ext cx="4991100" cy="4763476"/>
          </a:xfrm>
          <a:prstGeom prst="rect">
            <a:avLst/>
          </a:prstGeom>
          <a:solidFill>
            <a:schemeClr val="bg1"/>
          </a:solidFill>
          <a:ln>
            <a:solidFill>
              <a:schemeClr val="bg1">
                <a:lumMod val="85000"/>
              </a:schemeClr>
            </a:solidFill>
          </a:ln>
          <a:effectLst>
            <a:outerShdw blurRad="208359"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715D72FA-2DA8-0F75-B6EB-0C045A2DD260}"/>
              </a:ext>
            </a:extLst>
          </p:cNvPr>
          <p:cNvSpPr/>
          <p:nvPr/>
        </p:nvSpPr>
        <p:spPr>
          <a:xfrm>
            <a:off x="755834" y="5552271"/>
            <a:ext cx="5715709" cy="675005"/>
          </a:xfrm>
          <a:prstGeom prst="rect">
            <a:avLst/>
          </a:prstGeom>
          <a:gradFill flip="none" rotWithShape="1">
            <a:gsLst>
              <a:gs pos="44000">
                <a:schemeClr val="bg1"/>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 name="Rectangle 16">
            <a:extLst>
              <a:ext uri="{FF2B5EF4-FFF2-40B4-BE49-F238E27FC236}">
                <a16:creationId xmlns:a16="http://schemas.microsoft.com/office/drawing/2014/main" id="{97D79185-53CE-0A34-D025-A3EF46B81A5F}"/>
              </a:ext>
            </a:extLst>
          </p:cNvPr>
          <p:cNvSpPr/>
          <p:nvPr/>
        </p:nvSpPr>
        <p:spPr>
          <a:xfrm>
            <a:off x="6293745" y="5552271"/>
            <a:ext cx="5715709" cy="675005"/>
          </a:xfrm>
          <a:prstGeom prst="rect">
            <a:avLst/>
          </a:prstGeom>
          <a:gradFill flip="none" rotWithShape="1">
            <a:gsLst>
              <a:gs pos="44000">
                <a:schemeClr val="bg1"/>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TextBox 17">
            <a:extLst>
              <a:ext uri="{FF2B5EF4-FFF2-40B4-BE49-F238E27FC236}">
                <a16:creationId xmlns:a16="http://schemas.microsoft.com/office/drawing/2014/main" id="{6E263495-5CC0-AA06-C117-073E1D052C08}"/>
              </a:ext>
            </a:extLst>
          </p:cNvPr>
          <p:cNvSpPr txBox="1"/>
          <p:nvPr/>
        </p:nvSpPr>
        <p:spPr>
          <a:xfrm>
            <a:off x="8021433" y="2639056"/>
            <a:ext cx="166725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a:ln>
                  <a:noFill/>
                </a:ln>
                <a:solidFill>
                  <a:srgbClr val="586069"/>
                </a:solidFill>
                <a:effectLst/>
                <a:uLnTx/>
                <a:uFillTx/>
                <a:latin typeface="Times New Roman" panose="02020603050405020304" pitchFamily="18" charset="0"/>
                <a:ea typeface="+mn-ea"/>
                <a:cs typeface="Times New Roman" panose="02020603050405020304" pitchFamily="18" charset="0"/>
              </a:rPr>
              <a:t>January </a:t>
            </a:r>
            <a:r>
              <a:rPr lang="en-US" sz="1600" b="1" i="1">
                <a:solidFill>
                  <a:srgbClr val="586069"/>
                </a:solidFill>
                <a:latin typeface="Times New Roman" panose="02020603050405020304" pitchFamily="18" charset="0"/>
                <a:cs typeface="Times New Roman" panose="02020603050405020304" pitchFamily="18" charset="0"/>
              </a:rPr>
              <a:t>31</a:t>
            </a:r>
            <a:r>
              <a:rPr kumimoji="0" lang="en-US" sz="1600" b="1" i="1" u="none" strike="noStrike" kern="1200" cap="none" spc="0" normalizeH="0" baseline="0" noProof="0">
                <a:ln>
                  <a:noFill/>
                </a:ln>
                <a:solidFill>
                  <a:srgbClr val="586069"/>
                </a:solidFill>
                <a:effectLst/>
                <a:uLnTx/>
                <a:uFillTx/>
                <a:latin typeface="Times New Roman" panose="02020603050405020304" pitchFamily="18" charset="0"/>
                <a:ea typeface="+mn-ea"/>
                <a:cs typeface="Times New Roman" panose="02020603050405020304" pitchFamily="18" charset="0"/>
              </a:rPr>
              <a:t>, 2024</a:t>
            </a:r>
          </a:p>
        </p:txBody>
      </p:sp>
      <p:pic>
        <p:nvPicPr>
          <p:cNvPr id="22" name="Picture 2">
            <a:extLst>
              <a:ext uri="{FF2B5EF4-FFF2-40B4-BE49-F238E27FC236}">
                <a16:creationId xmlns:a16="http://schemas.microsoft.com/office/drawing/2014/main" id="{9F43B5A7-FD18-BCA8-978E-19BC12F45A2B}"/>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737336" y="1607947"/>
            <a:ext cx="4235450" cy="70315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37EAC4F0-A800-576B-9AD2-B9E4659FC235}"/>
              </a:ext>
            </a:extLst>
          </p:cNvPr>
          <p:cNvPicPr>
            <a:picLocks noChangeAspect="1"/>
          </p:cNvPicPr>
          <p:nvPr/>
        </p:nvPicPr>
        <p:blipFill rotWithShape="1">
          <a:blip r:embed="rId5"/>
          <a:srcRect t="20459" b="50473"/>
          <a:stretch/>
        </p:blipFill>
        <p:spPr>
          <a:xfrm>
            <a:off x="6701594" y="3115556"/>
            <a:ext cx="4474903" cy="1667213"/>
          </a:xfrm>
          <a:prstGeom prst="rect">
            <a:avLst/>
          </a:prstGeom>
          <a:ln>
            <a:noFill/>
          </a:ln>
        </p:spPr>
      </p:pic>
      <p:sp>
        <p:nvSpPr>
          <p:cNvPr id="5" name="TextBox 4">
            <a:extLst>
              <a:ext uri="{FF2B5EF4-FFF2-40B4-BE49-F238E27FC236}">
                <a16:creationId xmlns:a16="http://schemas.microsoft.com/office/drawing/2014/main" id="{949C0CCD-793A-E719-3359-5441ACFC84BA}"/>
              </a:ext>
            </a:extLst>
          </p:cNvPr>
          <p:cNvSpPr txBox="1"/>
          <p:nvPr/>
        </p:nvSpPr>
        <p:spPr>
          <a:xfrm>
            <a:off x="550986" y="6389677"/>
            <a:ext cx="406969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Arial" panose="020B0604020202020204"/>
              </a:rPr>
              <a:t>Gillmore </a:t>
            </a:r>
            <a:r>
              <a:rPr lang="en-US" sz="900" i="1">
                <a:latin typeface="Arial" panose="020B0604020202020204"/>
              </a:rPr>
              <a:t>et al. </a:t>
            </a:r>
            <a:r>
              <a:rPr kumimoji="0" lang="en-US" sz="900" b="0" i="1" u="none" strike="noStrike" kern="1200" cap="none" spc="0" normalizeH="0" baseline="0" noProof="0">
                <a:ln>
                  <a:noFill/>
                </a:ln>
                <a:effectLst/>
                <a:uLnTx/>
                <a:uFillTx/>
                <a:latin typeface="Arial" panose="020B0604020202020204"/>
                <a:ea typeface="+mn-ea"/>
                <a:cs typeface="+mn-cs"/>
              </a:rPr>
              <a:t>New England Journal of Medicine</a:t>
            </a:r>
            <a:r>
              <a:rPr kumimoji="0" lang="en-US" sz="900" b="0" i="0" u="none" strike="noStrike" kern="1200" cap="none" spc="0" normalizeH="0" baseline="0" noProof="0">
                <a:ln>
                  <a:noFill/>
                </a:ln>
                <a:effectLst/>
                <a:uLnTx/>
                <a:uFillTx/>
                <a:latin typeface="Arial" panose="020B0604020202020204"/>
                <a:ea typeface="+mn-ea"/>
                <a:cs typeface="+mn-cs"/>
              </a:rPr>
              <a:t> </a:t>
            </a:r>
            <a:r>
              <a:rPr kumimoji="0" lang="en-US" sz="900" b="1" i="0" u="none" strike="noStrike" kern="1200" cap="none" spc="0" normalizeH="0" baseline="0" noProof="0">
                <a:ln>
                  <a:noFill/>
                </a:ln>
                <a:effectLst/>
                <a:uLnTx/>
                <a:uFillTx/>
                <a:latin typeface="Arial" panose="020B0604020202020204"/>
                <a:ea typeface="+mn-ea"/>
                <a:cs typeface="+mn-cs"/>
              </a:rPr>
              <a:t>385</a:t>
            </a:r>
            <a:r>
              <a:rPr kumimoji="0" lang="en-US" sz="900" b="0" i="0" u="none" strike="noStrike" kern="1200" cap="none" spc="0" normalizeH="0" baseline="0" noProof="0">
                <a:ln>
                  <a:noFill/>
                </a:ln>
                <a:effectLst/>
                <a:uLnTx/>
                <a:uFillTx/>
                <a:latin typeface="Arial" panose="020B0604020202020204"/>
                <a:ea typeface="+mn-ea"/>
                <a:cs typeface="+mn-cs"/>
              </a:rPr>
              <a:t>:493-502 (2021)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Arial" panose="020B0604020202020204"/>
              </a:rPr>
              <a:t>Longhurst </a:t>
            </a:r>
            <a:r>
              <a:rPr lang="en-US" sz="900" i="1">
                <a:latin typeface="Arial" panose="020B0604020202020204"/>
              </a:rPr>
              <a:t>et al. New England Journal of Medicine</a:t>
            </a:r>
            <a:r>
              <a:rPr lang="en-US" sz="900">
                <a:latin typeface="Arial" panose="020B0604020202020204"/>
              </a:rPr>
              <a:t> </a:t>
            </a:r>
            <a:r>
              <a:rPr lang="en-US" sz="900" b="1">
                <a:latin typeface="Arial" panose="020B0604020202020204"/>
              </a:rPr>
              <a:t>390</a:t>
            </a:r>
            <a:r>
              <a:rPr lang="en-US" sz="900">
                <a:latin typeface="Arial" panose="020B0604020202020204"/>
              </a:rPr>
              <a:t>: 431-441 (2024)</a:t>
            </a:r>
            <a:endParaRPr kumimoji="0" lang="en-US" sz="900" b="0" i="0" u="none" strike="noStrike" kern="1200" cap="none" spc="0" normalizeH="0" baseline="0" noProof="0">
              <a:ln>
                <a:noFill/>
              </a:ln>
              <a:effectLst/>
              <a:uLnTx/>
              <a:uFillTx/>
              <a:latin typeface="Arial" panose="020B0604020202020204"/>
              <a:ea typeface="+mn-ea"/>
              <a:cs typeface="+mn-cs"/>
            </a:endParaRPr>
          </a:p>
        </p:txBody>
      </p:sp>
    </p:spTree>
    <p:extLst>
      <p:ext uri="{BB962C8B-B14F-4D97-AF65-F5344CB8AC3E}">
        <p14:creationId xmlns:p14="http://schemas.microsoft.com/office/powerpoint/2010/main" val="85781392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E323994-BE5A-E0A6-394D-AC5E12416EA8}"/>
              </a:ext>
            </a:extLst>
          </p:cNvPr>
          <p:cNvSpPr>
            <a:spLocks noGrp="1"/>
          </p:cNvSpPr>
          <p:nvPr>
            <p:ph type="title"/>
          </p:nvPr>
        </p:nvSpPr>
        <p:spPr/>
        <p:txBody>
          <a:bodyPr/>
          <a:lstStyle/>
          <a:p>
            <a:r>
              <a:rPr lang="en-US">
                <a:latin typeface="Arial"/>
                <a:cs typeface="Arial"/>
              </a:rPr>
              <a:t>Evaluation of ADME Properties for New Therapeutic Modalities</a:t>
            </a:r>
            <a:endParaRPr lang="en-US"/>
          </a:p>
        </p:txBody>
      </p:sp>
      <p:sp>
        <p:nvSpPr>
          <p:cNvPr id="3" name="Content Placeholder 2"/>
          <p:cNvSpPr>
            <a:spLocks noGrp="1"/>
          </p:cNvSpPr>
          <p:nvPr>
            <p:ph idx="4294967295"/>
          </p:nvPr>
        </p:nvSpPr>
        <p:spPr>
          <a:xfrm>
            <a:off x="833381" y="1673713"/>
            <a:ext cx="4740275" cy="4813300"/>
          </a:xfrm>
        </p:spPr>
        <p:txBody>
          <a:bodyPr vert="horz" lIns="0" tIns="45720" rIns="0" bIns="45720" rtlCol="0" anchor="t">
            <a:noAutofit/>
          </a:bodyPr>
          <a:lstStyle/>
          <a:p>
            <a:pPr marL="0" indent="0">
              <a:buNone/>
            </a:pPr>
            <a:r>
              <a:rPr lang="en-US" sz="2400" dirty="0">
                <a:solidFill>
                  <a:srgbClr val="0070C0"/>
                </a:solidFill>
                <a:latin typeface="Arial"/>
                <a:cs typeface="Arial"/>
              </a:rPr>
              <a:t>Bioanalysis for non-clinical and clinical studies</a:t>
            </a:r>
          </a:p>
          <a:p>
            <a:r>
              <a:rPr lang="en-US" dirty="0">
                <a:latin typeface="Arial"/>
                <a:cs typeface="Arial"/>
              </a:rPr>
              <a:t>PK, PD, Immunogenicity, and Biomarkers</a:t>
            </a:r>
          </a:p>
          <a:p>
            <a:r>
              <a:rPr lang="en-US" dirty="0">
                <a:latin typeface="Arial"/>
                <a:cs typeface="Arial"/>
              </a:rPr>
              <a:t>ADME </a:t>
            </a:r>
          </a:p>
          <a:p>
            <a:pPr lvl="1"/>
            <a:r>
              <a:rPr lang="en-US" sz="2000" dirty="0">
                <a:solidFill>
                  <a:schemeClr val="accent6"/>
                </a:solidFill>
                <a:latin typeface="Arial"/>
                <a:cs typeface="Arial"/>
              </a:rPr>
              <a:t>A</a:t>
            </a:r>
            <a:r>
              <a:rPr lang="en-US" sz="2000" dirty="0">
                <a:latin typeface="Arial"/>
                <a:cs typeface="Arial"/>
              </a:rPr>
              <a:t>bsorption (bioavailability, not needed for IV dosing)</a:t>
            </a:r>
          </a:p>
          <a:p>
            <a:pPr lvl="1"/>
            <a:r>
              <a:rPr lang="en-US" sz="2000" dirty="0">
                <a:solidFill>
                  <a:schemeClr val="accent6"/>
                </a:solidFill>
                <a:latin typeface="Arial"/>
                <a:cs typeface="Arial"/>
              </a:rPr>
              <a:t>D</a:t>
            </a:r>
            <a:r>
              <a:rPr lang="en-US" sz="2000" dirty="0">
                <a:latin typeface="Arial"/>
                <a:cs typeface="Arial"/>
              </a:rPr>
              <a:t>istribution, </a:t>
            </a:r>
            <a:r>
              <a:rPr lang="en-US" sz="2000" dirty="0">
                <a:solidFill>
                  <a:schemeClr val="accent6"/>
                </a:solidFill>
                <a:latin typeface="Arial"/>
                <a:cs typeface="Arial"/>
              </a:rPr>
              <a:t>M</a:t>
            </a:r>
            <a:r>
              <a:rPr lang="en-US" sz="2000" dirty="0">
                <a:latin typeface="Arial"/>
                <a:cs typeface="Arial"/>
              </a:rPr>
              <a:t>etabolism, and </a:t>
            </a:r>
            <a:r>
              <a:rPr lang="en-US" sz="2000" dirty="0">
                <a:solidFill>
                  <a:schemeClr val="accent6"/>
                </a:solidFill>
                <a:latin typeface="Arial"/>
                <a:cs typeface="Arial"/>
              </a:rPr>
              <a:t>E</a:t>
            </a:r>
            <a:r>
              <a:rPr lang="en-US" sz="2000" dirty="0">
                <a:latin typeface="Arial"/>
                <a:cs typeface="Arial"/>
              </a:rPr>
              <a:t>xcretion</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2"/>
            <a:endParaRPr lang="en-US" sz="1800" dirty="0"/>
          </a:p>
          <a:p>
            <a:endParaRPr lang="en-US" sz="1800" dirty="0"/>
          </a:p>
        </p:txBody>
      </p:sp>
      <p:grpSp>
        <p:nvGrpSpPr>
          <p:cNvPr id="5" name="Group 4">
            <a:extLst>
              <a:ext uri="{FF2B5EF4-FFF2-40B4-BE49-F238E27FC236}">
                <a16:creationId xmlns:a16="http://schemas.microsoft.com/office/drawing/2014/main" id="{00EC6272-D6A5-4A20-BD37-E2E0B661082C}"/>
              </a:ext>
            </a:extLst>
          </p:cNvPr>
          <p:cNvGrpSpPr/>
          <p:nvPr/>
        </p:nvGrpSpPr>
        <p:grpSpPr>
          <a:xfrm>
            <a:off x="6354672" y="834390"/>
            <a:ext cx="3924731" cy="5994115"/>
            <a:chOff x="8178220" y="267128"/>
            <a:chExt cx="3924731" cy="5994115"/>
          </a:xfrm>
        </p:grpSpPr>
        <p:grpSp>
          <p:nvGrpSpPr>
            <p:cNvPr id="7" name="Group 6">
              <a:extLst>
                <a:ext uri="{FF2B5EF4-FFF2-40B4-BE49-F238E27FC236}">
                  <a16:creationId xmlns:a16="http://schemas.microsoft.com/office/drawing/2014/main" id="{6FB6B2EB-D777-455A-BC82-0FB19BA06872}"/>
                </a:ext>
              </a:extLst>
            </p:cNvPr>
            <p:cNvGrpSpPr/>
            <p:nvPr/>
          </p:nvGrpSpPr>
          <p:grpSpPr>
            <a:xfrm>
              <a:off x="8178220" y="267128"/>
              <a:ext cx="3893905" cy="5994115"/>
              <a:chOff x="5486400" y="1066800"/>
              <a:chExt cx="3505200" cy="5410200"/>
            </a:xfrm>
          </p:grpSpPr>
          <p:pic>
            <p:nvPicPr>
              <p:cNvPr id="17412" name="Picture 4" descr="How the Liver Works">
                <a:extLst>
                  <a:ext uri="{FF2B5EF4-FFF2-40B4-BE49-F238E27FC236}">
                    <a16:creationId xmlns:a16="http://schemas.microsoft.com/office/drawing/2014/main" id="{B68DD1A9-28A2-492A-9B27-5E0EA745D7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289" y="3603205"/>
                <a:ext cx="1509865" cy="1368174"/>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7,063 Kidney Illustrations, Royalty-Free Vector Graphics &amp; Clip Art - iStock">
                <a:extLst>
                  <a:ext uri="{FF2B5EF4-FFF2-40B4-BE49-F238E27FC236}">
                    <a16:creationId xmlns:a16="http://schemas.microsoft.com/office/drawing/2014/main" id="{A44B4DD6-05DA-4068-B9BD-80D6618EFE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5065953"/>
                <a:ext cx="1340482" cy="1388419"/>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descr="ᐈ Intention stock vectors, Royalty Free intestine illustrations | download  on Depositphotos®">
                <a:extLst>
                  <a:ext uri="{FF2B5EF4-FFF2-40B4-BE49-F238E27FC236}">
                    <a16:creationId xmlns:a16="http://schemas.microsoft.com/office/drawing/2014/main" id="{1A75C821-DA14-4733-879D-D63240449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67182" y="5065953"/>
                <a:ext cx="1424418" cy="1411047"/>
              </a:xfrm>
              <a:prstGeom prst="rect">
                <a:avLst/>
              </a:prstGeom>
              <a:noFill/>
              <a:extLst>
                <a:ext uri="{909E8E84-426E-40DD-AFC4-6F175D3DCCD1}">
                  <a14:hiddenFill xmlns:a14="http://schemas.microsoft.com/office/drawing/2010/main">
                    <a:solidFill>
                      <a:srgbClr val="FFFFFF"/>
                    </a:solidFill>
                  </a14:hiddenFill>
                </a:ext>
              </a:extLst>
            </p:spPr>
          </p:pic>
          <p:sp>
            <p:nvSpPr>
              <p:cNvPr id="6" name="Arrow: Curved Right 5">
                <a:extLst>
                  <a:ext uri="{FF2B5EF4-FFF2-40B4-BE49-F238E27FC236}">
                    <a16:creationId xmlns:a16="http://schemas.microsoft.com/office/drawing/2014/main" id="{0BDD75A2-5886-4AC3-AC1B-1B685F3B3E47}"/>
                  </a:ext>
                </a:extLst>
              </p:cNvPr>
              <p:cNvSpPr/>
              <p:nvPr/>
            </p:nvSpPr>
            <p:spPr>
              <a:xfrm>
                <a:off x="5785541" y="2807551"/>
                <a:ext cx="422762" cy="101506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Curved Right 11">
                <a:extLst>
                  <a:ext uri="{FF2B5EF4-FFF2-40B4-BE49-F238E27FC236}">
                    <a16:creationId xmlns:a16="http://schemas.microsoft.com/office/drawing/2014/main" id="{4DE330AA-8D9E-4E8E-A399-638163B5DB21}"/>
                  </a:ext>
                </a:extLst>
              </p:cNvPr>
              <p:cNvSpPr/>
              <p:nvPr/>
            </p:nvSpPr>
            <p:spPr>
              <a:xfrm rot="10800000">
                <a:off x="8084540" y="2970917"/>
                <a:ext cx="221259" cy="63228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Down 7">
                <a:extLst>
                  <a:ext uri="{FF2B5EF4-FFF2-40B4-BE49-F238E27FC236}">
                    <a16:creationId xmlns:a16="http://schemas.microsoft.com/office/drawing/2014/main" id="{ECEF0FD2-E0BA-4BF3-B896-F0EA6654E017}"/>
                  </a:ext>
                </a:extLst>
              </p:cNvPr>
              <p:cNvSpPr/>
              <p:nvPr/>
            </p:nvSpPr>
            <p:spPr>
              <a:xfrm rot="19568031">
                <a:off x="8030564" y="4610114"/>
                <a:ext cx="121931" cy="587335"/>
              </a:xfrm>
              <a:prstGeom prst="downArrow">
                <a:avLst/>
              </a:prstGeom>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8" name="Picture 10" descr="Syringe Images, Stock Photos &amp; Vectors | Shutterstock">
                <a:extLst>
                  <a:ext uri="{FF2B5EF4-FFF2-40B4-BE49-F238E27FC236}">
                    <a16:creationId xmlns:a16="http://schemas.microsoft.com/office/drawing/2014/main" id="{2766EC1F-73BC-4209-8B39-CA7D19064A8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08201" y="1066800"/>
                <a:ext cx="958980" cy="1000520"/>
              </a:xfrm>
              <a:prstGeom prst="rect">
                <a:avLst/>
              </a:prstGeom>
              <a:noFill/>
              <a:extLst>
                <a:ext uri="{909E8E84-426E-40DD-AFC4-6F175D3DCCD1}">
                  <a14:hiddenFill xmlns:a14="http://schemas.microsoft.com/office/drawing/2010/main">
                    <a:solidFill>
                      <a:srgbClr val="FFFFFF"/>
                    </a:solidFill>
                  </a14:hiddenFill>
                </a:ext>
              </a:extLst>
            </p:spPr>
          </p:pic>
          <p:sp>
            <p:nvSpPr>
              <p:cNvPr id="15" name="Arrow: Curved Right 14">
                <a:extLst>
                  <a:ext uri="{FF2B5EF4-FFF2-40B4-BE49-F238E27FC236}">
                    <a16:creationId xmlns:a16="http://schemas.microsoft.com/office/drawing/2014/main" id="{ADC56F6C-38A7-4D99-AB32-551F68E0670F}"/>
                  </a:ext>
                </a:extLst>
              </p:cNvPr>
              <p:cNvSpPr/>
              <p:nvPr/>
            </p:nvSpPr>
            <p:spPr>
              <a:xfrm>
                <a:off x="5646631" y="2798694"/>
                <a:ext cx="561672" cy="2395747"/>
              </a:xfrm>
              <a:prstGeom prst="curvedRightArrow">
                <a:avLst>
                  <a:gd name="adj1" fmla="val 25000"/>
                  <a:gd name="adj2" fmla="val 50000"/>
                  <a:gd name="adj3" fmla="val 274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7420" name="Picture 12" descr="Lymphatic Circulatory System | Transport Systems In Animals | Siyavula">
                <a:extLst>
                  <a:ext uri="{FF2B5EF4-FFF2-40B4-BE49-F238E27FC236}">
                    <a16:creationId xmlns:a16="http://schemas.microsoft.com/office/drawing/2014/main" id="{178194BF-654E-42E2-8462-0D80FAB054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34783" y="1913379"/>
                <a:ext cx="1574266" cy="1689826"/>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EE62B4A3-40BC-4162-988D-7C32FD3F03E7}"/>
                </a:ext>
              </a:extLst>
            </p:cNvPr>
            <p:cNvSpPr txBox="1"/>
            <p:nvPr/>
          </p:nvSpPr>
          <p:spPr>
            <a:xfrm>
              <a:off x="11263493" y="2495218"/>
              <a:ext cx="839458" cy="463599"/>
            </a:xfrm>
            <a:prstGeom prst="rect">
              <a:avLst/>
            </a:prstGeom>
            <a:noFill/>
          </p:spPr>
          <p:txBody>
            <a:bodyPr wrap="none" lIns="91440" rtlCol="0">
              <a:noAutofit/>
            </a:bodyPr>
            <a:lstStyle/>
            <a:p>
              <a:pPr algn="l"/>
              <a:r>
                <a:rPr lang="en-US" sz="1000"/>
                <a:t>Enterohepatic </a:t>
              </a:r>
            </a:p>
            <a:p>
              <a:pPr algn="l"/>
              <a:r>
                <a:rPr lang="en-US" sz="1000"/>
                <a:t>recirculation</a:t>
              </a:r>
            </a:p>
          </p:txBody>
        </p:sp>
        <p:sp>
          <p:nvSpPr>
            <p:cNvPr id="16" name="TextBox 15">
              <a:extLst>
                <a:ext uri="{FF2B5EF4-FFF2-40B4-BE49-F238E27FC236}">
                  <a16:creationId xmlns:a16="http://schemas.microsoft.com/office/drawing/2014/main" id="{49BF9C38-02CA-4646-9F59-132939DD0E98}"/>
                </a:ext>
              </a:extLst>
            </p:cNvPr>
            <p:cNvSpPr txBox="1"/>
            <p:nvPr/>
          </p:nvSpPr>
          <p:spPr>
            <a:xfrm>
              <a:off x="10999412" y="4054630"/>
              <a:ext cx="993140" cy="463599"/>
            </a:xfrm>
            <a:prstGeom prst="rect">
              <a:avLst/>
            </a:prstGeom>
            <a:noFill/>
          </p:spPr>
          <p:txBody>
            <a:bodyPr wrap="none" lIns="91440" rtlCol="0">
              <a:noAutofit/>
            </a:bodyPr>
            <a:lstStyle/>
            <a:p>
              <a:pPr algn="l"/>
              <a:r>
                <a:rPr lang="en-US" sz="1000"/>
                <a:t>Biliary excretion</a:t>
              </a:r>
            </a:p>
          </p:txBody>
        </p:sp>
      </p:grpSp>
    </p:spTree>
    <p:extLst>
      <p:ext uri="{BB962C8B-B14F-4D97-AF65-F5344CB8AC3E}">
        <p14:creationId xmlns:p14="http://schemas.microsoft.com/office/powerpoint/2010/main" val="42926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58041-1298-4347-A608-59E6DE4F74D4}"/>
              </a:ext>
            </a:extLst>
          </p:cNvPr>
          <p:cNvSpPr>
            <a:spLocks noGrp="1"/>
          </p:cNvSpPr>
          <p:nvPr>
            <p:ph type="title"/>
          </p:nvPr>
        </p:nvSpPr>
        <p:spPr>
          <a:xfrm>
            <a:off x="838194" y="182357"/>
            <a:ext cx="10692543" cy="675005"/>
          </a:xfrm>
        </p:spPr>
        <p:txBody>
          <a:bodyPr/>
          <a:lstStyle/>
          <a:p>
            <a:r>
              <a:rPr lang="en-US">
                <a:solidFill>
                  <a:srgbClr val="000000"/>
                </a:solidFill>
                <a:latin typeface="+mj-lt"/>
                <a:cs typeface="Calibri" panose="020F0502020204030204" pitchFamily="34" charset="0"/>
              </a:rPr>
              <a:t>Assessing PK of </a:t>
            </a:r>
            <a:r>
              <a:rPr lang="en-US" sz="2400" b="1" kern="100">
                <a:solidFill>
                  <a:srgbClr val="000000"/>
                </a:solidFill>
                <a:effectLst/>
                <a:latin typeface="+mj-lt"/>
                <a:ea typeface="Calibri" panose="020F0502020204030204" pitchFamily="34" charset="0"/>
                <a:cs typeface="Calibri" panose="020F0502020204030204" pitchFamily="34" charset="0"/>
              </a:rPr>
              <a:t>Novel </a:t>
            </a:r>
            <a:r>
              <a:rPr lang="en-US" sz="2400" b="1" i="1" kern="100">
                <a:solidFill>
                  <a:srgbClr val="000000"/>
                </a:solidFill>
                <a:effectLst/>
                <a:latin typeface="+mj-lt"/>
                <a:ea typeface="Calibri" panose="020F0502020204030204" pitchFamily="34" charset="0"/>
                <a:cs typeface="Calibri" panose="020F0502020204030204" pitchFamily="34" charset="0"/>
              </a:rPr>
              <a:t>In Vivo</a:t>
            </a:r>
            <a:r>
              <a:rPr lang="en-US" sz="2400" b="1" kern="100">
                <a:solidFill>
                  <a:srgbClr val="000000"/>
                </a:solidFill>
                <a:effectLst/>
                <a:latin typeface="+mj-lt"/>
                <a:ea typeface="Calibri" panose="020F0502020204030204" pitchFamily="34" charset="0"/>
                <a:cs typeface="Calibri" panose="020F0502020204030204" pitchFamily="34" charset="0"/>
              </a:rPr>
              <a:t> CRISPR/Cas9 Genome Editing Therapies</a:t>
            </a:r>
            <a:endParaRPr lang="en-US">
              <a:solidFill>
                <a:srgbClr val="000000"/>
              </a:solidFill>
              <a:highlight>
                <a:srgbClr val="FFFF00"/>
              </a:highlight>
              <a:latin typeface="+mj-lt"/>
              <a:cs typeface="Calibri" panose="020F0502020204030204" pitchFamily="34" charset="0"/>
            </a:endParaRPr>
          </a:p>
        </p:txBody>
      </p:sp>
      <p:sp>
        <p:nvSpPr>
          <p:cNvPr id="5" name="Content Placeholder 3">
            <a:extLst>
              <a:ext uri="{FF2B5EF4-FFF2-40B4-BE49-F238E27FC236}">
                <a16:creationId xmlns:a16="http://schemas.microsoft.com/office/drawing/2014/main" id="{E6201F32-80E5-822C-E47C-D1A3FA81E940}"/>
              </a:ext>
            </a:extLst>
          </p:cNvPr>
          <p:cNvSpPr txBox="1">
            <a:spLocks/>
          </p:cNvSpPr>
          <p:nvPr/>
        </p:nvSpPr>
        <p:spPr>
          <a:xfrm>
            <a:off x="333834" y="1184945"/>
            <a:ext cx="11642266" cy="5393138"/>
          </a:xfrm>
          <a:prstGeom prst="rect">
            <a:avLst/>
          </a:prstGeom>
        </p:spPr>
        <p:txBody>
          <a:bodyPr numCol="2"/>
          <a:lst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System Font Regular"/>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System Font Regular"/>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000000"/>
                </a:solidFill>
              </a:rPr>
              <a:t>PK of gene therapy</a:t>
            </a:r>
          </a:p>
          <a:p>
            <a:endParaRPr lang="en-US" sz="500" dirty="0">
              <a:solidFill>
                <a:srgbClr val="000000"/>
              </a:solidFill>
            </a:endParaRPr>
          </a:p>
          <a:p>
            <a:r>
              <a:rPr lang="en-US" dirty="0">
                <a:solidFill>
                  <a:srgbClr val="000000"/>
                </a:solidFill>
              </a:rPr>
              <a:t>Four components, as part of the LNP, were quantified to characterize PK </a:t>
            </a:r>
          </a:p>
          <a:p>
            <a:pPr lvl="1"/>
            <a:r>
              <a:rPr lang="en-US" dirty="0">
                <a:solidFill>
                  <a:srgbClr val="000000"/>
                </a:solidFill>
              </a:rPr>
              <a:t>Lipid PK</a:t>
            </a:r>
          </a:p>
          <a:p>
            <a:pPr lvl="1"/>
            <a:r>
              <a:rPr lang="en-US" dirty="0">
                <a:solidFill>
                  <a:srgbClr val="000000"/>
                </a:solidFill>
              </a:rPr>
              <a:t>RNA PK</a:t>
            </a:r>
          </a:p>
          <a:p>
            <a:endParaRPr lang="en-US" dirty="0">
              <a:solidFill>
                <a:srgbClr val="000000"/>
              </a:solidFill>
            </a:endParaRPr>
          </a:p>
          <a:p>
            <a:endParaRPr lang="en-US" dirty="0">
              <a:solidFill>
                <a:srgbClr val="000000"/>
              </a:solidFill>
            </a:endParaRPr>
          </a:p>
          <a:p>
            <a:pPr marL="0"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pPr marL="0" indent="0">
              <a:buNone/>
            </a:pPr>
            <a:r>
              <a:rPr lang="en-US" b="1" dirty="0">
                <a:solidFill>
                  <a:srgbClr val="000000"/>
                </a:solidFill>
              </a:rPr>
              <a:t>RNA Drug Substances</a:t>
            </a:r>
          </a:p>
          <a:p>
            <a:pPr marL="457200" lvl="1" indent="0">
              <a:buNone/>
            </a:pPr>
            <a:endParaRPr lang="en-US" dirty="0">
              <a:solidFill>
                <a:srgbClr val="000000"/>
              </a:solidFill>
            </a:endParaRPr>
          </a:p>
          <a:p>
            <a:pPr lvl="1"/>
            <a:endParaRPr lang="en-US" dirty="0">
              <a:solidFill>
                <a:srgbClr val="000000"/>
              </a:solidFill>
            </a:endParaRPr>
          </a:p>
          <a:p>
            <a:pPr lvl="1"/>
            <a:endParaRPr lang="en-US" dirty="0">
              <a:solidFill>
                <a:srgbClr val="000000"/>
              </a:solidFill>
            </a:endParaRPr>
          </a:p>
          <a:p>
            <a:pPr lvl="1"/>
            <a:endParaRPr lang="en-US" dirty="0">
              <a:solidFill>
                <a:srgbClr val="000000"/>
              </a:solidFill>
            </a:endParaRPr>
          </a:p>
          <a:p>
            <a:pPr lvl="1"/>
            <a:endParaRPr lang="en-US" dirty="0">
              <a:solidFill>
                <a:srgbClr val="000000"/>
              </a:solidFill>
            </a:endParaRPr>
          </a:p>
          <a:p>
            <a:pPr lvl="1"/>
            <a:endParaRPr lang="en-US" dirty="0">
              <a:solidFill>
                <a:srgbClr val="000000"/>
              </a:solidFill>
            </a:endParaRPr>
          </a:p>
          <a:p>
            <a:pPr lvl="1"/>
            <a:endParaRPr lang="en-US" dirty="0">
              <a:solidFill>
                <a:srgbClr val="000000"/>
              </a:solidFill>
            </a:endParaRPr>
          </a:p>
          <a:p>
            <a:pPr marL="457200" lvl="1" indent="0">
              <a:buNone/>
            </a:pPr>
            <a:endParaRPr lang="en-US" dirty="0">
              <a:solidFill>
                <a:srgbClr val="000000"/>
              </a:solidFill>
            </a:endParaRPr>
          </a:p>
          <a:p>
            <a:pPr marL="914400" lvl="2" indent="0">
              <a:buNone/>
            </a:pPr>
            <a:endParaRPr lang="en-US" dirty="0">
              <a:solidFill>
                <a:srgbClr val="000000"/>
              </a:solidFill>
            </a:endParaRPr>
          </a:p>
          <a:p>
            <a:pPr marL="914400" lvl="2" indent="0">
              <a:buNone/>
            </a:pPr>
            <a:endParaRPr lang="en-US" dirty="0">
              <a:solidFill>
                <a:srgbClr val="000000"/>
              </a:solidFill>
            </a:endParaRPr>
          </a:p>
          <a:p>
            <a:pPr marL="914400" lvl="2" indent="0">
              <a:buNone/>
            </a:pPr>
            <a:endParaRPr lang="en-US" dirty="0">
              <a:solidFill>
                <a:srgbClr val="000000"/>
              </a:solidFill>
            </a:endParaRPr>
          </a:p>
          <a:p>
            <a:pPr marL="914400" lvl="2" indent="0">
              <a:buNone/>
            </a:pPr>
            <a:endParaRPr lang="en-US" dirty="0">
              <a:solidFill>
                <a:schemeClr val="tx1">
                  <a:lumMod val="50000"/>
                </a:schemeClr>
              </a:solidFill>
            </a:endParaRPr>
          </a:p>
          <a:p>
            <a:pPr marL="914400" lvl="2" indent="0">
              <a:buNone/>
            </a:pPr>
            <a:endParaRPr lang="en-US" dirty="0">
              <a:solidFill>
                <a:schemeClr val="tx1">
                  <a:lumMod val="50000"/>
                </a:schemeClr>
              </a:solidFill>
            </a:endParaRPr>
          </a:p>
          <a:p>
            <a:pPr marL="914400" lvl="2" indent="0">
              <a:buNone/>
            </a:pPr>
            <a:endParaRPr lang="en-US" dirty="0">
              <a:solidFill>
                <a:schemeClr val="tx1">
                  <a:lumMod val="50000"/>
                </a:schemeClr>
              </a:solidFill>
            </a:endParaRPr>
          </a:p>
        </p:txBody>
      </p:sp>
      <p:pic>
        <p:nvPicPr>
          <p:cNvPr id="8" name="Picture 7">
            <a:extLst>
              <a:ext uri="{FF2B5EF4-FFF2-40B4-BE49-F238E27FC236}">
                <a16:creationId xmlns:a16="http://schemas.microsoft.com/office/drawing/2014/main" id="{F83B6119-ABB3-47BE-9585-91C07DC1CE56}"/>
              </a:ext>
            </a:extLst>
          </p:cNvPr>
          <p:cNvPicPr>
            <a:picLocks noChangeAspect="1"/>
          </p:cNvPicPr>
          <p:nvPr/>
        </p:nvPicPr>
        <p:blipFill rotWithShape="1">
          <a:blip r:embed="rId3"/>
          <a:srcRect l="75" t="26" r="-1"/>
          <a:stretch/>
        </p:blipFill>
        <p:spPr>
          <a:xfrm>
            <a:off x="885655" y="3203667"/>
            <a:ext cx="3903226" cy="3145443"/>
          </a:xfrm>
          <a:prstGeom prst="rect">
            <a:avLst/>
          </a:prstGeom>
        </p:spPr>
      </p:pic>
      <p:pic>
        <p:nvPicPr>
          <p:cNvPr id="13" name="Picture 12">
            <a:extLst>
              <a:ext uri="{FF2B5EF4-FFF2-40B4-BE49-F238E27FC236}">
                <a16:creationId xmlns:a16="http://schemas.microsoft.com/office/drawing/2014/main" id="{E06A2B44-EB55-B83F-2D4D-FCD180A5CA46}"/>
              </a:ext>
            </a:extLst>
          </p:cNvPr>
          <p:cNvPicPr>
            <a:picLocks noChangeAspect="1"/>
          </p:cNvPicPr>
          <p:nvPr/>
        </p:nvPicPr>
        <p:blipFill rotWithShape="1">
          <a:blip r:embed="rId3"/>
          <a:srcRect l="53807" t="24332" r="21392" b="57359"/>
          <a:stretch/>
        </p:blipFill>
        <p:spPr>
          <a:xfrm>
            <a:off x="7053204" y="2273093"/>
            <a:ext cx="1572580" cy="935131"/>
          </a:xfrm>
          <a:prstGeom prst="rect">
            <a:avLst/>
          </a:prstGeom>
        </p:spPr>
      </p:pic>
      <p:pic>
        <p:nvPicPr>
          <p:cNvPr id="14" name="Picture 13">
            <a:extLst>
              <a:ext uri="{FF2B5EF4-FFF2-40B4-BE49-F238E27FC236}">
                <a16:creationId xmlns:a16="http://schemas.microsoft.com/office/drawing/2014/main" id="{C6CCB911-3CF9-2970-CCF0-E1C8BFA722B1}"/>
              </a:ext>
            </a:extLst>
          </p:cNvPr>
          <p:cNvPicPr>
            <a:picLocks noChangeAspect="1"/>
          </p:cNvPicPr>
          <p:nvPr/>
        </p:nvPicPr>
        <p:blipFill rotWithShape="1">
          <a:blip r:embed="rId3"/>
          <a:srcRect l="50488" t="45591" r="14606" b="32318"/>
          <a:stretch/>
        </p:blipFill>
        <p:spPr>
          <a:xfrm>
            <a:off x="7053204" y="3881514"/>
            <a:ext cx="1572580" cy="801636"/>
          </a:xfrm>
          <a:prstGeom prst="rect">
            <a:avLst/>
          </a:prstGeom>
        </p:spPr>
      </p:pic>
      <p:sp>
        <p:nvSpPr>
          <p:cNvPr id="16" name="TextBox 15">
            <a:extLst>
              <a:ext uri="{FF2B5EF4-FFF2-40B4-BE49-F238E27FC236}">
                <a16:creationId xmlns:a16="http://schemas.microsoft.com/office/drawing/2014/main" id="{8F89581D-C26C-3A6F-6198-3C0EA042223F}"/>
              </a:ext>
            </a:extLst>
          </p:cNvPr>
          <p:cNvSpPr txBox="1"/>
          <p:nvPr/>
        </p:nvSpPr>
        <p:spPr>
          <a:xfrm>
            <a:off x="6083400" y="1852417"/>
            <a:ext cx="4753004" cy="369332"/>
          </a:xfrm>
          <a:prstGeom prst="rect">
            <a:avLst/>
          </a:prstGeom>
          <a:noFill/>
        </p:spPr>
        <p:txBody>
          <a:bodyPr wrap="square" lIns="91440" tIns="45720" rIns="91440" bIns="45720" anchor="t">
            <a:spAutoFit/>
          </a:bodyPr>
          <a:lstStyle/>
          <a:p>
            <a:r>
              <a:rPr lang="en-US" dirty="0">
                <a:solidFill>
                  <a:srgbClr val="000000"/>
                </a:solidFill>
              </a:rPr>
              <a:t>Gene-specific sgRNA</a:t>
            </a:r>
          </a:p>
        </p:txBody>
      </p:sp>
      <p:sp>
        <p:nvSpPr>
          <p:cNvPr id="17" name="TextBox 16">
            <a:extLst>
              <a:ext uri="{FF2B5EF4-FFF2-40B4-BE49-F238E27FC236}">
                <a16:creationId xmlns:a16="http://schemas.microsoft.com/office/drawing/2014/main" id="{F69CB86C-A41A-2D31-70AC-7D99C7AF3473}"/>
              </a:ext>
            </a:extLst>
          </p:cNvPr>
          <p:cNvSpPr txBox="1"/>
          <p:nvPr/>
        </p:nvSpPr>
        <p:spPr>
          <a:xfrm>
            <a:off x="6083400" y="3484504"/>
            <a:ext cx="4753004" cy="369332"/>
          </a:xfrm>
          <a:prstGeom prst="rect">
            <a:avLst/>
          </a:prstGeom>
          <a:noFill/>
        </p:spPr>
        <p:txBody>
          <a:bodyPr wrap="square" lIns="91440" tIns="45720" rIns="91440" bIns="45720" anchor="t">
            <a:spAutoFit/>
          </a:bodyPr>
          <a:lstStyle/>
          <a:p>
            <a:r>
              <a:rPr lang="en-US" dirty="0">
                <a:solidFill>
                  <a:srgbClr val="000000"/>
                </a:solidFill>
              </a:rPr>
              <a:t>Cas9 mRNA</a:t>
            </a:r>
          </a:p>
        </p:txBody>
      </p:sp>
      <p:sp>
        <p:nvSpPr>
          <p:cNvPr id="3" name="TextBox 2">
            <a:extLst>
              <a:ext uri="{FF2B5EF4-FFF2-40B4-BE49-F238E27FC236}">
                <a16:creationId xmlns:a16="http://schemas.microsoft.com/office/drawing/2014/main" id="{444BAF62-C860-AF30-F350-6EF20F56CBA3}"/>
              </a:ext>
            </a:extLst>
          </p:cNvPr>
          <p:cNvSpPr txBox="1"/>
          <p:nvPr/>
        </p:nvSpPr>
        <p:spPr>
          <a:xfrm>
            <a:off x="550986" y="6389677"/>
            <a:ext cx="406969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Arial" panose="020B0604020202020204"/>
              </a:rPr>
              <a:t>Gillmore </a:t>
            </a:r>
            <a:r>
              <a:rPr lang="en-US" sz="900" i="1">
                <a:latin typeface="Arial" panose="020B0604020202020204"/>
              </a:rPr>
              <a:t>et al. </a:t>
            </a:r>
            <a:r>
              <a:rPr kumimoji="0" lang="en-US" sz="900" b="0" i="1" u="none" strike="noStrike" kern="1200" cap="none" spc="0" normalizeH="0" baseline="0" noProof="0">
                <a:ln>
                  <a:noFill/>
                </a:ln>
                <a:effectLst/>
                <a:uLnTx/>
                <a:uFillTx/>
                <a:latin typeface="Arial" panose="020B0604020202020204"/>
                <a:ea typeface="+mn-ea"/>
                <a:cs typeface="+mn-cs"/>
              </a:rPr>
              <a:t>New England Journal of Medicine</a:t>
            </a:r>
            <a:r>
              <a:rPr kumimoji="0" lang="en-US" sz="900" b="0" i="0" u="none" strike="noStrike" kern="1200" cap="none" spc="0" normalizeH="0" baseline="0" noProof="0">
                <a:ln>
                  <a:noFill/>
                </a:ln>
                <a:effectLst/>
                <a:uLnTx/>
                <a:uFillTx/>
                <a:latin typeface="Arial" panose="020B0604020202020204"/>
                <a:ea typeface="+mn-ea"/>
                <a:cs typeface="+mn-cs"/>
              </a:rPr>
              <a:t> </a:t>
            </a:r>
            <a:r>
              <a:rPr kumimoji="0" lang="en-US" sz="900" b="1" i="0" u="none" strike="noStrike" kern="1200" cap="none" spc="0" normalizeH="0" baseline="0" noProof="0">
                <a:ln>
                  <a:noFill/>
                </a:ln>
                <a:effectLst/>
                <a:uLnTx/>
                <a:uFillTx/>
                <a:latin typeface="Arial" panose="020B0604020202020204"/>
                <a:ea typeface="+mn-ea"/>
                <a:cs typeface="+mn-cs"/>
              </a:rPr>
              <a:t>385</a:t>
            </a:r>
            <a:r>
              <a:rPr kumimoji="0" lang="en-US" sz="900" b="0" i="0" u="none" strike="noStrike" kern="1200" cap="none" spc="0" normalizeH="0" baseline="0" noProof="0">
                <a:ln>
                  <a:noFill/>
                </a:ln>
                <a:effectLst/>
                <a:uLnTx/>
                <a:uFillTx/>
                <a:latin typeface="Arial" panose="020B0604020202020204"/>
                <a:ea typeface="+mn-ea"/>
                <a:cs typeface="+mn-cs"/>
              </a:rPr>
              <a:t>:493-502 (2021) </a:t>
            </a:r>
          </a:p>
        </p:txBody>
      </p:sp>
    </p:spTree>
    <p:extLst>
      <p:ext uri="{BB962C8B-B14F-4D97-AF65-F5344CB8AC3E}">
        <p14:creationId xmlns:p14="http://schemas.microsoft.com/office/powerpoint/2010/main" val="11285970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D47E0E13-3537-4BAC-B0CE-D69ABFBF8F63}"/>
              </a:ext>
            </a:extLst>
          </p:cNvPr>
          <p:cNvSpPr txBox="1">
            <a:spLocks/>
          </p:cNvSpPr>
          <p:nvPr/>
        </p:nvSpPr>
        <p:spPr>
          <a:xfrm>
            <a:off x="320511" y="274290"/>
            <a:ext cx="11698664" cy="547483"/>
          </a:xfrm>
          <a:prstGeom prst="rect">
            <a:avLst/>
          </a:prstGeom>
        </p:spPr>
        <p:txBody>
          <a:bodyPr/>
          <a:lstStyle>
            <a:lvl1pPr algn="l" defTabSz="914400" rtl="0" eaLnBrk="1" latinLnBrk="0" hangingPunct="1">
              <a:lnSpc>
                <a:spcPct val="90000"/>
              </a:lnSpc>
              <a:spcBef>
                <a:spcPct val="0"/>
              </a:spcBef>
              <a:buNone/>
              <a:defRPr sz="2400" b="0" kern="1200">
                <a:solidFill>
                  <a:schemeClr val="bg1"/>
                </a:solidFill>
                <a:latin typeface="Arial" charset="0"/>
                <a:ea typeface="Arial" charset="0"/>
                <a:cs typeface="Arial" charset="0"/>
              </a:defRPr>
            </a:lvl1pPr>
          </a:lstStyle>
          <a:p>
            <a:pPr>
              <a:defRPr/>
            </a:pPr>
            <a:endParaRPr kumimoji="0" lang="en-US" sz="2000" i="0" u="none" strike="noStrike" kern="1200" cap="none" spc="0" normalizeH="0" baseline="0" noProof="0">
              <a:ln>
                <a:noFill/>
              </a:ln>
              <a:solidFill>
                <a:prstClr val="white"/>
              </a:solidFill>
              <a:effectLst/>
              <a:uLnTx/>
              <a:uFillTx/>
              <a:latin typeface="Arial" charset="0"/>
              <a:cs typeface="Arial" charset="0"/>
            </a:endParaRPr>
          </a:p>
        </p:txBody>
      </p:sp>
      <p:sp>
        <p:nvSpPr>
          <p:cNvPr id="2" name="Title 1">
            <a:extLst>
              <a:ext uri="{FF2B5EF4-FFF2-40B4-BE49-F238E27FC236}">
                <a16:creationId xmlns:a16="http://schemas.microsoft.com/office/drawing/2014/main" id="{C34DCFE4-2652-49C1-98EE-81D2023DDE8A}"/>
              </a:ext>
            </a:extLst>
          </p:cNvPr>
          <p:cNvSpPr>
            <a:spLocks noGrp="1"/>
          </p:cNvSpPr>
          <p:nvPr>
            <p:ph type="title"/>
          </p:nvPr>
        </p:nvSpPr>
        <p:spPr>
          <a:xfrm>
            <a:off x="587304" y="274290"/>
            <a:ext cx="10888000" cy="675005"/>
          </a:xfrm>
        </p:spPr>
        <p:txBody>
          <a:bodyPr>
            <a:normAutofit fontScale="90000"/>
          </a:bodyPr>
          <a:lstStyle/>
          <a:p>
            <a:r>
              <a:rPr lang="en-US">
                <a:solidFill>
                  <a:srgbClr val="000000"/>
                </a:solidFill>
                <a:latin typeface="Arial"/>
                <a:cs typeface="Arial"/>
              </a:rPr>
              <a:t>Transient Exposure to LNP and RNA Cargo After Single Administration in NHPs</a:t>
            </a:r>
          </a:p>
        </p:txBody>
      </p:sp>
      <p:pic>
        <p:nvPicPr>
          <p:cNvPr id="20" name="Picture 19" descr="72h_% Injected Dose.png">
            <a:extLst>
              <a:ext uri="{FF2B5EF4-FFF2-40B4-BE49-F238E27FC236}">
                <a16:creationId xmlns:a16="http://schemas.microsoft.com/office/drawing/2014/main" id="{5ABBA500-EA89-4DB0-A29C-BF31F52B4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304" y="2301242"/>
            <a:ext cx="3473126" cy="3354087"/>
          </a:xfrm>
          <a:prstGeom prst="rect">
            <a:avLst/>
          </a:prstGeom>
        </p:spPr>
      </p:pic>
      <p:pic>
        <p:nvPicPr>
          <p:cNvPr id="21" name="Picture 20" descr="gRNA Cargo % Injected Dose.png">
            <a:extLst>
              <a:ext uri="{FF2B5EF4-FFF2-40B4-BE49-F238E27FC236}">
                <a16:creationId xmlns:a16="http://schemas.microsoft.com/office/drawing/2014/main" id="{6C036B21-DEDB-4A38-B17D-20EC662197F8}"/>
              </a:ext>
            </a:extLst>
          </p:cNvPr>
          <p:cNvPicPr>
            <a:picLocks noChangeAspect="1"/>
          </p:cNvPicPr>
          <p:nvPr/>
        </p:nvPicPr>
        <p:blipFill rotWithShape="1">
          <a:blip r:embed="rId4">
            <a:extLst>
              <a:ext uri="{28A0092B-C50C-407E-A947-70E740481C1C}">
                <a14:useLocalDpi xmlns:a14="http://schemas.microsoft.com/office/drawing/2010/main" val="0"/>
              </a:ext>
            </a:extLst>
          </a:blip>
          <a:srcRect t="7618"/>
          <a:stretch/>
        </p:blipFill>
        <p:spPr>
          <a:xfrm>
            <a:off x="4320007" y="2301241"/>
            <a:ext cx="3370337" cy="3358517"/>
          </a:xfrm>
          <a:prstGeom prst="rect">
            <a:avLst/>
          </a:prstGeom>
        </p:spPr>
      </p:pic>
      <p:pic>
        <p:nvPicPr>
          <p:cNvPr id="22" name="Picture 21" descr="mRNA Cargo % Injected Dose.png">
            <a:extLst>
              <a:ext uri="{FF2B5EF4-FFF2-40B4-BE49-F238E27FC236}">
                <a16:creationId xmlns:a16="http://schemas.microsoft.com/office/drawing/2014/main" id="{88FC49BC-AB7A-45D9-8F48-6FB217CC2E26}"/>
              </a:ext>
            </a:extLst>
          </p:cNvPr>
          <p:cNvPicPr>
            <a:picLocks noChangeAspect="1"/>
          </p:cNvPicPr>
          <p:nvPr/>
        </p:nvPicPr>
        <p:blipFill rotWithShape="1">
          <a:blip r:embed="rId5">
            <a:extLst>
              <a:ext uri="{28A0092B-C50C-407E-A947-70E740481C1C}">
                <a14:useLocalDpi xmlns:a14="http://schemas.microsoft.com/office/drawing/2010/main" val="0"/>
              </a:ext>
            </a:extLst>
          </a:blip>
          <a:srcRect t="7950"/>
          <a:stretch/>
        </p:blipFill>
        <p:spPr>
          <a:xfrm>
            <a:off x="8096383" y="2305790"/>
            <a:ext cx="3370337" cy="3349539"/>
          </a:xfrm>
          <a:prstGeom prst="rect">
            <a:avLst/>
          </a:prstGeom>
        </p:spPr>
      </p:pic>
      <p:sp>
        <p:nvSpPr>
          <p:cNvPr id="8" name="TextBox 7">
            <a:extLst>
              <a:ext uri="{FF2B5EF4-FFF2-40B4-BE49-F238E27FC236}">
                <a16:creationId xmlns:a16="http://schemas.microsoft.com/office/drawing/2014/main" id="{75AFA713-8804-4752-8693-63CCC1224178}"/>
              </a:ext>
            </a:extLst>
          </p:cNvPr>
          <p:cNvSpPr txBox="1"/>
          <p:nvPr/>
        </p:nvSpPr>
        <p:spPr>
          <a:xfrm>
            <a:off x="4433280" y="1492591"/>
            <a:ext cx="3473126" cy="436271"/>
          </a:xfrm>
          <a:prstGeom prst="rect">
            <a:avLst/>
          </a:prstGeom>
          <a:noFill/>
        </p:spPr>
        <p:txBody>
          <a:bodyPr wrap="square" lIns="91440" tIns="45720" rIns="91440" bIns="45720" rtlCol="0" anchor="t">
            <a:noAutofit/>
          </a:bodyPr>
          <a:lstStyle/>
          <a:p>
            <a:pPr algn="ctr"/>
            <a:r>
              <a:rPr lang="en-US" b="1" dirty="0">
                <a:solidFill>
                  <a:srgbClr val="000000"/>
                </a:solidFill>
                <a:ea typeface="+mn-lt"/>
                <a:cs typeface="+mn-lt"/>
              </a:rPr>
              <a:t>sgRNA</a:t>
            </a:r>
            <a:endParaRPr lang="en-US" b="1" dirty="0">
              <a:solidFill>
                <a:srgbClr val="000000"/>
              </a:solidFill>
            </a:endParaRPr>
          </a:p>
        </p:txBody>
      </p:sp>
      <p:sp>
        <p:nvSpPr>
          <p:cNvPr id="9" name="TextBox 8">
            <a:extLst>
              <a:ext uri="{FF2B5EF4-FFF2-40B4-BE49-F238E27FC236}">
                <a16:creationId xmlns:a16="http://schemas.microsoft.com/office/drawing/2014/main" id="{BD8B5913-41F4-40C3-ADBD-9C3AE91AAE53}"/>
              </a:ext>
            </a:extLst>
          </p:cNvPr>
          <p:cNvSpPr txBox="1"/>
          <p:nvPr/>
        </p:nvSpPr>
        <p:spPr>
          <a:xfrm>
            <a:off x="957623" y="1538421"/>
            <a:ext cx="3473126" cy="436271"/>
          </a:xfrm>
          <a:prstGeom prst="rect">
            <a:avLst/>
          </a:prstGeom>
          <a:noFill/>
        </p:spPr>
        <p:txBody>
          <a:bodyPr wrap="square" lIns="91440" tIns="45720" rIns="91440" bIns="45720" rtlCol="0" anchor="t">
            <a:noAutofit/>
          </a:bodyPr>
          <a:lstStyle/>
          <a:p>
            <a:pPr algn="ctr"/>
            <a:r>
              <a:rPr lang="en-US" b="1">
                <a:solidFill>
                  <a:srgbClr val="000000"/>
                </a:solidFill>
                <a:latin typeface="Arial"/>
              </a:rPr>
              <a:t>Ionizable Lipid</a:t>
            </a:r>
            <a:r>
              <a:rPr lang="en-US" b="1">
                <a:solidFill>
                  <a:srgbClr val="000000"/>
                </a:solidFill>
                <a:latin typeface="Arial"/>
                <a:ea typeface="Arial"/>
                <a:cs typeface="Arial"/>
              </a:rPr>
              <a:t>​</a:t>
            </a:r>
            <a:endParaRPr lang="en-US" b="1">
              <a:solidFill>
                <a:srgbClr val="000000"/>
              </a:solidFill>
              <a:cs typeface="Arial"/>
            </a:endParaRPr>
          </a:p>
        </p:txBody>
      </p:sp>
      <p:sp>
        <p:nvSpPr>
          <p:cNvPr id="10" name="TextBox 9">
            <a:extLst>
              <a:ext uri="{FF2B5EF4-FFF2-40B4-BE49-F238E27FC236}">
                <a16:creationId xmlns:a16="http://schemas.microsoft.com/office/drawing/2014/main" id="{1DA3B333-713E-4591-91FC-02BAE0884424}"/>
              </a:ext>
            </a:extLst>
          </p:cNvPr>
          <p:cNvSpPr txBox="1"/>
          <p:nvPr/>
        </p:nvSpPr>
        <p:spPr>
          <a:xfrm>
            <a:off x="8372777" y="1492590"/>
            <a:ext cx="3473126" cy="436271"/>
          </a:xfrm>
          <a:prstGeom prst="rect">
            <a:avLst/>
          </a:prstGeom>
          <a:noFill/>
        </p:spPr>
        <p:txBody>
          <a:bodyPr wrap="square" lIns="91440" tIns="45720" rIns="91440" bIns="45720" rtlCol="0" anchor="t">
            <a:noAutofit/>
          </a:bodyPr>
          <a:lstStyle/>
          <a:p>
            <a:pPr algn="ctr"/>
            <a:r>
              <a:rPr lang="en-US" b="1" dirty="0">
                <a:solidFill>
                  <a:srgbClr val="000000"/>
                </a:solidFill>
              </a:rPr>
              <a:t>Cas9 mRNA</a:t>
            </a:r>
            <a:endParaRPr lang="en-US" dirty="0"/>
          </a:p>
        </p:txBody>
      </p:sp>
      <p:sp>
        <p:nvSpPr>
          <p:cNvPr id="3" name="TextBox 2">
            <a:extLst>
              <a:ext uri="{FF2B5EF4-FFF2-40B4-BE49-F238E27FC236}">
                <a16:creationId xmlns:a16="http://schemas.microsoft.com/office/drawing/2014/main" id="{8A05CE93-7F17-4446-B08C-1E960BBBB727}"/>
              </a:ext>
            </a:extLst>
          </p:cNvPr>
          <p:cNvSpPr txBox="1"/>
          <p:nvPr/>
        </p:nvSpPr>
        <p:spPr>
          <a:xfrm>
            <a:off x="2797517" y="4232986"/>
            <a:ext cx="1392701" cy="461665"/>
          </a:xfrm>
          <a:prstGeom prst="rect">
            <a:avLst/>
          </a:prstGeom>
          <a:solidFill>
            <a:schemeClr val="bg1"/>
          </a:solidFill>
        </p:spPr>
        <p:txBody>
          <a:bodyPr wrap="square" rtlCol="0">
            <a:spAutoFit/>
          </a:bodyPr>
          <a:lstStyle/>
          <a:p>
            <a:r>
              <a:rPr lang="en-US" sz="1200">
                <a:solidFill>
                  <a:schemeClr val="tx1">
                    <a:lumMod val="50000"/>
                  </a:schemeClr>
                </a:solidFill>
              </a:rPr>
              <a:t>Lipid Plasma</a:t>
            </a:r>
          </a:p>
          <a:p>
            <a:r>
              <a:rPr lang="en-US" sz="1200">
                <a:solidFill>
                  <a:schemeClr val="tx1">
                    <a:lumMod val="50000"/>
                  </a:schemeClr>
                </a:solidFill>
              </a:rPr>
              <a:t>Lipid Liver</a:t>
            </a:r>
          </a:p>
        </p:txBody>
      </p:sp>
    </p:spTree>
    <p:extLst>
      <p:ext uri="{BB962C8B-B14F-4D97-AF65-F5344CB8AC3E}">
        <p14:creationId xmlns:p14="http://schemas.microsoft.com/office/powerpoint/2010/main" val="237456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6F226-238F-7422-FB5C-EE4C33576EC9}"/>
              </a:ext>
            </a:extLst>
          </p:cNvPr>
          <p:cNvSpPr>
            <a:spLocks noGrp="1"/>
          </p:cNvSpPr>
          <p:nvPr>
            <p:ph type="title"/>
          </p:nvPr>
        </p:nvSpPr>
        <p:spPr/>
        <p:txBody>
          <a:bodyPr/>
          <a:lstStyle/>
          <a:p>
            <a:r>
              <a:rPr lang="en-US">
                <a:solidFill>
                  <a:srgbClr val="000000"/>
                </a:solidFill>
              </a:rPr>
              <a:t>Considerations for Quantitating Oligonucleotides for Bioanalysis</a:t>
            </a:r>
          </a:p>
        </p:txBody>
      </p:sp>
      <p:grpSp>
        <p:nvGrpSpPr>
          <p:cNvPr id="3" name="Group 2">
            <a:extLst>
              <a:ext uri="{FF2B5EF4-FFF2-40B4-BE49-F238E27FC236}">
                <a16:creationId xmlns:a16="http://schemas.microsoft.com/office/drawing/2014/main" id="{93ED2EC6-DA57-F53C-13E4-58CDE91743EA}"/>
              </a:ext>
            </a:extLst>
          </p:cNvPr>
          <p:cNvGrpSpPr/>
          <p:nvPr/>
        </p:nvGrpSpPr>
        <p:grpSpPr>
          <a:xfrm>
            <a:off x="631348" y="1279374"/>
            <a:ext cx="1405540" cy="1260814"/>
            <a:chOff x="631348" y="1279374"/>
            <a:chExt cx="1405540" cy="1260814"/>
          </a:xfrm>
        </p:grpSpPr>
        <p:sp>
          <p:nvSpPr>
            <p:cNvPr id="4" name="Oval 3">
              <a:extLst>
                <a:ext uri="{FF2B5EF4-FFF2-40B4-BE49-F238E27FC236}">
                  <a16:creationId xmlns:a16="http://schemas.microsoft.com/office/drawing/2014/main" id="{942BD704-0190-B1B0-44F6-1E267A20FECE}"/>
                </a:ext>
              </a:extLst>
            </p:cNvPr>
            <p:cNvSpPr/>
            <p:nvPr/>
          </p:nvSpPr>
          <p:spPr>
            <a:xfrm>
              <a:off x="631348" y="1279374"/>
              <a:ext cx="1405540" cy="569089"/>
            </a:xfrm>
            <a:prstGeom prst="ellipse">
              <a:avLst/>
            </a:prstGeom>
            <a:solidFill>
              <a:schemeClr val="tx2"/>
            </a:solidFill>
            <a:ln>
              <a:solidFill>
                <a:schemeClr val="tx1"/>
              </a:solidFill>
            </a:ln>
            <a:effectLst>
              <a:outerShdw blurRad="50800" dist="38100" dir="5400000" algn="t"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Analysis Technique</a:t>
              </a:r>
            </a:p>
          </p:txBody>
        </p:sp>
        <p:sp>
          <p:nvSpPr>
            <p:cNvPr id="7" name="Arrow: Down 6">
              <a:extLst>
                <a:ext uri="{FF2B5EF4-FFF2-40B4-BE49-F238E27FC236}">
                  <a16:creationId xmlns:a16="http://schemas.microsoft.com/office/drawing/2014/main" id="{A68F0FA0-0D6B-7F31-78EB-85EB0189ACD0}"/>
                </a:ext>
              </a:extLst>
            </p:cNvPr>
            <p:cNvSpPr/>
            <p:nvPr/>
          </p:nvSpPr>
          <p:spPr>
            <a:xfrm>
              <a:off x="1177236" y="1808668"/>
              <a:ext cx="313765" cy="731520"/>
            </a:xfrm>
            <a:prstGeom prst="downArrow">
              <a:avLst/>
            </a:prstGeom>
            <a:solidFill>
              <a:schemeClr val="tx2"/>
            </a:solidFill>
            <a:ln>
              <a:solidFill>
                <a:schemeClr val="tx1"/>
              </a:solidFill>
            </a:ln>
            <a:effectLst>
              <a:outerShdw blurRad="50800" dist="38100" algn="l"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grpSp>
        <p:nvGrpSpPr>
          <p:cNvPr id="23" name="Group 22">
            <a:extLst>
              <a:ext uri="{FF2B5EF4-FFF2-40B4-BE49-F238E27FC236}">
                <a16:creationId xmlns:a16="http://schemas.microsoft.com/office/drawing/2014/main" id="{9231DB4B-F7E6-E1DD-46BF-1B2B51E9C866}"/>
              </a:ext>
            </a:extLst>
          </p:cNvPr>
          <p:cNvGrpSpPr/>
          <p:nvPr/>
        </p:nvGrpSpPr>
        <p:grpSpPr>
          <a:xfrm>
            <a:off x="4484243" y="1279375"/>
            <a:ext cx="1634050" cy="1992333"/>
            <a:chOff x="4387632" y="1279375"/>
            <a:chExt cx="1634050" cy="1992333"/>
          </a:xfrm>
        </p:grpSpPr>
        <p:sp>
          <p:nvSpPr>
            <p:cNvPr id="8" name="Arrow: Down 7">
              <a:extLst>
                <a:ext uri="{FF2B5EF4-FFF2-40B4-BE49-F238E27FC236}">
                  <a16:creationId xmlns:a16="http://schemas.microsoft.com/office/drawing/2014/main" id="{20EEDA26-3320-4940-6661-76C1ABE091D5}"/>
                </a:ext>
              </a:extLst>
            </p:cNvPr>
            <p:cNvSpPr/>
            <p:nvPr/>
          </p:nvSpPr>
          <p:spPr>
            <a:xfrm>
              <a:off x="5001509" y="1808668"/>
              <a:ext cx="374958" cy="1463040"/>
            </a:xfrm>
            <a:prstGeom prst="downArrow">
              <a:avLst/>
            </a:prstGeom>
            <a:solidFill>
              <a:schemeClr val="accent2">
                <a:lumMod val="40000"/>
                <a:lumOff val="60000"/>
              </a:schemeClr>
            </a:solidFill>
            <a:effectLst>
              <a:outerShdw blurRad="50800" dist="38100" algn="l"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3" name="Oval 12">
              <a:extLst>
                <a:ext uri="{FF2B5EF4-FFF2-40B4-BE49-F238E27FC236}">
                  <a16:creationId xmlns:a16="http://schemas.microsoft.com/office/drawing/2014/main" id="{B3285632-CB79-920F-6AA2-71D359725DCC}"/>
                </a:ext>
              </a:extLst>
            </p:cNvPr>
            <p:cNvSpPr/>
            <p:nvPr/>
          </p:nvSpPr>
          <p:spPr>
            <a:xfrm>
              <a:off x="4387632" y="1279375"/>
              <a:ext cx="1634050" cy="544686"/>
            </a:xfrm>
            <a:prstGeom prst="ellipse">
              <a:avLst/>
            </a:prstGeom>
            <a:solidFill>
              <a:schemeClr val="accent2"/>
            </a:solidFill>
            <a:effectLst>
              <a:outerShdw blurRad="50800" dist="38100" dir="2700000" algn="tl"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Reagent Needs</a:t>
              </a:r>
            </a:p>
          </p:txBody>
        </p:sp>
      </p:grpSp>
      <p:grpSp>
        <p:nvGrpSpPr>
          <p:cNvPr id="22" name="Group 21">
            <a:extLst>
              <a:ext uri="{FF2B5EF4-FFF2-40B4-BE49-F238E27FC236}">
                <a16:creationId xmlns:a16="http://schemas.microsoft.com/office/drawing/2014/main" id="{EE3BCED9-837D-7413-6E51-7D70434D2304}"/>
              </a:ext>
            </a:extLst>
          </p:cNvPr>
          <p:cNvGrpSpPr/>
          <p:nvPr/>
        </p:nvGrpSpPr>
        <p:grpSpPr>
          <a:xfrm>
            <a:off x="2364709" y="1279375"/>
            <a:ext cx="1791713" cy="1626573"/>
            <a:chOff x="2370468" y="1279375"/>
            <a:chExt cx="1791713" cy="1626573"/>
          </a:xfrm>
        </p:grpSpPr>
        <p:sp>
          <p:nvSpPr>
            <p:cNvPr id="12" name="Oval 11">
              <a:extLst>
                <a:ext uri="{FF2B5EF4-FFF2-40B4-BE49-F238E27FC236}">
                  <a16:creationId xmlns:a16="http://schemas.microsoft.com/office/drawing/2014/main" id="{7505780E-9781-A4BC-BA5C-C67EF2FBC865}"/>
                </a:ext>
              </a:extLst>
            </p:cNvPr>
            <p:cNvSpPr/>
            <p:nvPr/>
          </p:nvSpPr>
          <p:spPr>
            <a:xfrm>
              <a:off x="2370468" y="1279375"/>
              <a:ext cx="1791713" cy="535686"/>
            </a:xfrm>
            <a:prstGeom prst="ellipse">
              <a:avLst/>
            </a:prstGeom>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Platform Selection</a:t>
              </a:r>
            </a:p>
          </p:txBody>
        </p:sp>
        <p:sp>
          <p:nvSpPr>
            <p:cNvPr id="14" name="Arrow: Down 13">
              <a:extLst>
                <a:ext uri="{FF2B5EF4-FFF2-40B4-BE49-F238E27FC236}">
                  <a16:creationId xmlns:a16="http://schemas.microsoft.com/office/drawing/2014/main" id="{A0BA06FA-9430-3498-98EC-0CD79E612CA7}"/>
                </a:ext>
              </a:extLst>
            </p:cNvPr>
            <p:cNvSpPr/>
            <p:nvPr/>
          </p:nvSpPr>
          <p:spPr>
            <a:xfrm>
              <a:off x="3109442" y="1808668"/>
              <a:ext cx="313765" cy="1097280"/>
            </a:xfrm>
            <a:prstGeom prst="downArrow">
              <a:avLst/>
            </a:prstGeom>
            <a:solidFill>
              <a:schemeClr val="accent1">
                <a:lumMod val="20000"/>
                <a:lumOff val="80000"/>
              </a:schemeClr>
            </a:solidFill>
            <a:effectLst>
              <a:outerShdw blurRad="50800" dist="38100" algn="l"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26" name="Group 25">
            <a:extLst>
              <a:ext uri="{FF2B5EF4-FFF2-40B4-BE49-F238E27FC236}">
                <a16:creationId xmlns:a16="http://schemas.microsoft.com/office/drawing/2014/main" id="{4A2ABDEE-C3B5-69DE-C039-A0C5078A099D}"/>
              </a:ext>
            </a:extLst>
          </p:cNvPr>
          <p:cNvGrpSpPr/>
          <p:nvPr/>
        </p:nvGrpSpPr>
        <p:grpSpPr>
          <a:xfrm>
            <a:off x="10407209" y="1279375"/>
            <a:ext cx="1671405" cy="3089613"/>
            <a:chOff x="10407209" y="1279375"/>
            <a:chExt cx="1671405" cy="3089613"/>
          </a:xfrm>
        </p:grpSpPr>
        <p:sp>
          <p:nvSpPr>
            <p:cNvPr id="11" name="Arrow: Down 10">
              <a:extLst>
                <a:ext uri="{FF2B5EF4-FFF2-40B4-BE49-F238E27FC236}">
                  <a16:creationId xmlns:a16="http://schemas.microsoft.com/office/drawing/2014/main" id="{620C8082-4FBD-2156-6F4D-61CB0954B3C8}"/>
                </a:ext>
              </a:extLst>
            </p:cNvPr>
            <p:cNvSpPr/>
            <p:nvPr/>
          </p:nvSpPr>
          <p:spPr>
            <a:xfrm>
              <a:off x="11080473" y="1808668"/>
              <a:ext cx="381922" cy="2560320"/>
            </a:xfrm>
            <a:prstGeom prst="downArrow">
              <a:avLst/>
            </a:prstGeom>
            <a:solidFill>
              <a:schemeClr val="accent5">
                <a:lumMod val="60000"/>
                <a:lumOff val="40000"/>
              </a:schemeClr>
            </a:solidFill>
            <a:ln>
              <a:solidFill>
                <a:schemeClr val="accent5">
                  <a:lumMod val="75000"/>
                </a:schemeClr>
              </a:solidFill>
            </a:ln>
            <a:effectLst>
              <a:outerShdw blurRad="50800" dist="38100" algn="l"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5" name="Oval 14">
              <a:extLst>
                <a:ext uri="{FF2B5EF4-FFF2-40B4-BE49-F238E27FC236}">
                  <a16:creationId xmlns:a16="http://schemas.microsoft.com/office/drawing/2014/main" id="{F3B34B2C-273D-984C-E73C-822D238F3B10}"/>
                </a:ext>
              </a:extLst>
            </p:cNvPr>
            <p:cNvSpPr/>
            <p:nvPr/>
          </p:nvSpPr>
          <p:spPr>
            <a:xfrm>
              <a:off x="10407209" y="1279375"/>
              <a:ext cx="1671405" cy="578453"/>
            </a:xfrm>
            <a:prstGeom prst="ellipse">
              <a:avLst/>
            </a:prstGeom>
            <a:solidFill>
              <a:schemeClr val="accent5"/>
            </a:solidFill>
            <a:ln>
              <a:solidFill>
                <a:schemeClr val="accent5">
                  <a:lumMod val="60000"/>
                  <a:lumOff val="40000"/>
                </a:schemeClr>
              </a:solidFill>
            </a:ln>
            <a:effectLst>
              <a:outerShdw blurRad="50800" dist="38100" dir="5400000" algn="t"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Limitations</a:t>
              </a:r>
            </a:p>
          </p:txBody>
        </p:sp>
      </p:grpSp>
      <p:sp>
        <p:nvSpPr>
          <p:cNvPr id="16" name="TextBox 15">
            <a:extLst>
              <a:ext uri="{FF2B5EF4-FFF2-40B4-BE49-F238E27FC236}">
                <a16:creationId xmlns:a16="http://schemas.microsoft.com/office/drawing/2014/main" id="{824009A3-7F22-E76C-23B3-744B3E6B87D5}"/>
              </a:ext>
            </a:extLst>
          </p:cNvPr>
          <p:cNvSpPr txBox="1"/>
          <p:nvPr/>
        </p:nvSpPr>
        <p:spPr>
          <a:xfrm>
            <a:off x="578419" y="2583850"/>
            <a:ext cx="1564478" cy="864207"/>
          </a:xfrm>
          <a:prstGeom prst="rect">
            <a:avLst/>
          </a:prstGeom>
          <a:noFill/>
        </p:spPr>
        <p:txBody>
          <a:bodyPr wrap="square" lIns="0" rtlCol="0">
            <a:noAutofit/>
          </a:bodyPr>
          <a:lstStyle/>
          <a:p>
            <a:pPr algn="l"/>
            <a:r>
              <a:rPr lang="en-US" sz="1400">
                <a:solidFill>
                  <a:srgbClr val="000000"/>
                </a:solidFill>
              </a:rPr>
              <a:t>What technique(s) will identify your oligonucleotide? </a:t>
            </a:r>
          </a:p>
        </p:txBody>
      </p:sp>
      <p:sp>
        <p:nvSpPr>
          <p:cNvPr id="17" name="TextBox 16">
            <a:extLst>
              <a:ext uri="{FF2B5EF4-FFF2-40B4-BE49-F238E27FC236}">
                <a16:creationId xmlns:a16="http://schemas.microsoft.com/office/drawing/2014/main" id="{D0ECDD03-D10C-C369-222F-FE76FAD551D3}"/>
              </a:ext>
            </a:extLst>
          </p:cNvPr>
          <p:cNvSpPr txBox="1"/>
          <p:nvPr/>
        </p:nvSpPr>
        <p:spPr>
          <a:xfrm>
            <a:off x="6397203" y="3697806"/>
            <a:ext cx="1752264" cy="1441235"/>
          </a:xfrm>
          <a:prstGeom prst="rect">
            <a:avLst/>
          </a:prstGeom>
          <a:noFill/>
        </p:spPr>
        <p:txBody>
          <a:bodyPr wrap="square" lIns="0" rtlCol="0">
            <a:noAutofit/>
          </a:bodyPr>
          <a:lstStyle/>
          <a:p>
            <a:pPr algn="ctr"/>
            <a:r>
              <a:rPr lang="en-US" sz="1400">
                <a:solidFill>
                  <a:srgbClr val="000000"/>
                </a:solidFill>
              </a:rPr>
              <a:t>What is your expected dynamic range? Will multiple dilution schemes be necessary?</a:t>
            </a:r>
          </a:p>
        </p:txBody>
      </p:sp>
      <p:sp>
        <p:nvSpPr>
          <p:cNvPr id="18" name="TextBox 17">
            <a:extLst>
              <a:ext uri="{FF2B5EF4-FFF2-40B4-BE49-F238E27FC236}">
                <a16:creationId xmlns:a16="http://schemas.microsoft.com/office/drawing/2014/main" id="{E1184A3A-D5DC-DCF4-DB70-4A0FF5824C58}"/>
              </a:ext>
            </a:extLst>
          </p:cNvPr>
          <p:cNvSpPr txBox="1"/>
          <p:nvPr/>
        </p:nvSpPr>
        <p:spPr>
          <a:xfrm>
            <a:off x="8303914" y="4083618"/>
            <a:ext cx="1892708" cy="1486554"/>
          </a:xfrm>
          <a:prstGeom prst="rect">
            <a:avLst/>
          </a:prstGeom>
          <a:noFill/>
        </p:spPr>
        <p:txBody>
          <a:bodyPr wrap="square" lIns="0" tIns="45720" rIns="91440" bIns="45720" rtlCol="0" anchor="t">
            <a:noAutofit/>
          </a:bodyPr>
          <a:lstStyle/>
          <a:p>
            <a:pPr algn="ctr"/>
            <a:r>
              <a:rPr lang="en-US" sz="1400" dirty="0">
                <a:solidFill>
                  <a:srgbClr val="000000"/>
                </a:solidFill>
              </a:rPr>
              <a:t>Will the technique accurately and precisely measure the analyte concentration with desired sensitivity? </a:t>
            </a:r>
          </a:p>
        </p:txBody>
      </p:sp>
      <p:sp>
        <p:nvSpPr>
          <p:cNvPr id="20" name="TextBox 19">
            <a:extLst>
              <a:ext uri="{FF2B5EF4-FFF2-40B4-BE49-F238E27FC236}">
                <a16:creationId xmlns:a16="http://schemas.microsoft.com/office/drawing/2014/main" id="{BBCD36AA-B9C3-4988-E454-921B0B197514}"/>
              </a:ext>
            </a:extLst>
          </p:cNvPr>
          <p:cNvSpPr txBox="1"/>
          <p:nvPr/>
        </p:nvSpPr>
        <p:spPr>
          <a:xfrm>
            <a:off x="4306836" y="3280119"/>
            <a:ext cx="1956996" cy="1074579"/>
          </a:xfrm>
          <a:prstGeom prst="rect">
            <a:avLst/>
          </a:prstGeom>
          <a:noFill/>
        </p:spPr>
        <p:txBody>
          <a:bodyPr wrap="square" lIns="0" rtlCol="0">
            <a:noAutofit/>
          </a:bodyPr>
          <a:lstStyle/>
          <a:p>
            <a:pPr algn="ctr"/>
            <a:r>
              <a:rPr lang="en-US" sz="1400">
                <a:solidFill>
                  <a:srgbClr val="000000"/>
                </a:solidFill>
              </a:rPr>
              <a:t>Are there platform-specific considerations for reagents (IS; probes; mobile phase additives)?</a:t>
            </a:r>
          </a:p>
        </p:txBody>
      </p:sp>
      <p:sp>
        <p:nvSpPr>
          <p:cNvPr id="21" name="TextBox 20">
            <a:extLst>
              <a:ext uri="{FF2B5EF4-FFF2-40B4-BE49-F238E27FC236}">
                <a16:creationId xmlns:a16="http://schemas.microsoft.com/office/drawing/2014/main" id="{A5681ED8-EF75-6773-8298-74EBBDA50551}"/>
              </a:ext>
            </a:extLst>
          </p:cNvPr>
          <p:cNvSpPr txBox="1"/>
          <p:nvPr/>
        </p:nvSpPr>
        <p:spPr>
          <a:xfrm>
            <a:off x="2350157" y="3002985"/>
            <a:ext cx="1847524" cy="1441235"/>
          </a:xfrm>
          <a:prstGeom prst="rect">
            <a:avLst/>
          </a:prstGeom>
          <a:noFill/>
        </p:spPr>
        <p:txBody>
          <a:bodyPr wrap="square" lIns="0" rtlCol="0">
            <a:noAutofit/>
          </a:bodyPr>
          <a:lstStyle/>
          <a:p>
            <a:pPr algn="ctr"/>
            <a:r>
              <a:rPr lang="en-US" sz="1400">
                <a:solidFill>
                  <a:srgbClr val="000000"/>
                </a:solidFill>
              </a:rPr>
              <a:t>Are there platform-specific considerations for sample preparation?</a:t>
            </a:r>
          </a:p>
        </p:txBody>
      </p:sp>
      <p:grpSp>
        <p:nvGrpSpPr>
          <p:cNvPr id="25" name="Group 24">
            <a:extLst>
              <a:ext uri="{FF2B5EF4-FFF2-40B4-BE49-F238E27FC236}">
                <a16:creationId xmlns:a16="http://schemas.microsoft.com/office/drawing/2014/main" id="{C521CDE1-8552-4A14-E437-6AA7D4225FC0}"/>
              </a:ext>
            </a:extLst>
          </p:cNvPr>
          <p:cNvGrpSpPr/>
          <p:nvPr/>
        </p:nvGrpSpPr>
        <p:grpSpPr>
          <a:xfrm>
            <a:off x="8407985" y="1279375"/>
            <a:ext cx="1671405" cy="2723853"/>
            <a:chOff x="8510353" y="1279375"/>
            <a:chExt cx="1671405" cy="2723853"/>
          </a:xfrm>
        </p:grpSpPr>
        <p:sp>
          <p:nvSpPr>
            <p:cNvPr id="10" name="Arrow: Down 9">
              <a:extLst>
                <a:ext uri="{FF2B5EF4-FFF2-40B4-BE49-F238E27FC236}">
                  <a16:creationId xmlns:a16="http://schemas.microsoft.com/office/drawing/2014/main" id="{C8DF2B2B-45F1-2152-4229-AEBCBCD6DBE8}"/>
                </a:ext>
              </a:extLst>
            </p:cNvPr>
            <p:cNvSpPr/>
            <p:nvPr/>
          </p:nvSpPr>
          <p:spPr>
            <a:xfrm>
              <a:off x="9133244" y="1808668"/>
              <a:ext cx="425622" cy="2194560"/>
            </a:xfrm>
            <a:prstGeom prst="downArrow">
              <a:avLst/>
            </a:prstGeom>
            <a:solidFill>
              <a:schemeClr val="accent4">
                <a:lumMod val="40000"/>
                <a:lumOff val="60000"/>
              </a:schemeClr>
            </a:solidFill>
            <a:effectLst>
              <a:outerShdw blurRad="50800" dist="38100" algn="l"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6" name="Oval 5">
              <a:extLst>
                <a:ext uri="{FF2B5EF4-FFF2-40B4-BE49-F238E27FC236}">
                  <a16:creationId xmlns:a16="http://schemas.microsoft.com/office/drawing/2014/main" id="{FB76EC27-F9BC-55A2-E48E-A9005F42EB71}"/>
                </a:ext>
              </a:extLst>
            </p:cNvPr>
            <p:cNvSpPr/>
            <p:nvPr/>
          </p:nvSpPr>
          <p:spPr>
            <a:xfrm>
              <a:off x="8510353" y="1279375"/>
              <a:ext cx="1671405" cy="569090"/>
            </a:xfrm>
            <a:prstGeom prst="ellipse">
              <a:avLst/>
            </a:prstGeom>
            <a:solidFill>
              <a:schemeClr val="accent4"/>
            </a:solidFill>
            <a:effectLst>
              <a:outerShdw blurRad="50800" dist="38100" dir="2700000" algn="tl"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Precision/ Accuracy</a:t>
              </a:r>
            </a:p>
          </p:txBody>
        </p:sp>
      </p:grpSp>
      <p:grpSp>
        <p:nvGrpSpPr>
          <p:cNvPr id="24" name="Group 23">
            <a:extLst>
              <a:ext uri="{FF2B5EF4-FFF2-40B4-BE49-F238E27FC236}">
                <a16:creationId xmlns:a16="http://schemas.microsoft.com/office/drawing/2014/main" id="{27BC4071-6415-1DB8-CDFF-ADD077F414F1}"/>
              </a:ext>
            </a:extLst>
          </p:cNvPr>
          <p:cNvGrpSpPr/>
          <p:nvPr/>
        </p:nvGrpSpPr>
        <p:grpSpPr>
          <a:xfrm>
            <a:off x="6446114" y="1279375"/>
            <a:ext cx="1634050" cy="2358093"/>
            <a:chOff x="6470763" y="1279375"/>
            <a:chExt cx="1634050" cy="2358093"/>
          </a:xfrm>
        </p:grpSpPr>
        <p:sp>
          <p:nvSpPr>
            <p:cNvPr id="9" name="Arrow: Down 8">
              <a:extLst>
                <a:ext uri="{FF2B5EF4-FFF2-40B4-BE49-F238E27FC236}">
                  <a16:creationId xmlns:a16="http://schemas.microsoft.com/office/drawing/2014/main" id="{3345875B-9D78-C7C2-9617-AB8DA34EC386}"/>
                </a:ext>
              </a:extLst>
            </p:cNvPr>
            <p:cNvSpPr/>
            <p:nvPr/>
          </p:nvSpPr>
          <p:spPr>
            <a:xfrm>
              <a:off x="7080523" y="1808668"/>
              <a:ext cx="414530" cy="1828800"/>
            </a:xfrm>
            <a:prstGeom prst="downArrow">
              <a:avLst/>
            </a:prstGeom>
            <a:solidFill>
              <a:schemeClr val="accent3">
                <a:lumMod val="60000"/>
                <a:lumOff val="40000"/>
              </a:schemeClr>
            </a:solidFill>
            <a:effectLst>
              <a:outerShdw blurRad="50800" dist="38100" algn="l"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5" name="Oval 4">
              <a:extLst>
                <a:ext uri="{FF2B5EF4-FFF2-40B4-BE49-F238E27FC236}">
                  <a16:creationId xmlns:a16="http://schemas.microsoft.com/office/drawing/2014/main" id="{498F710A-B911-445D-C6DF-29AE98405711}"/>
                </a:ext>
              </a:extLst>
            </p:cNvPr>
            <p:cNvSpPr/>
            <p:nvPr/>
          </p:nvSpPr>
          <p:spPr>
            <a:xfrm>
              <a:off x="6470763" y="1279375"/>
              <a:ext cx="1634050" cy="560234"/>
            </a:xfrm>
            <a:prstGeom prst="ellipse">
              <a:avLst/>
            </a:prstGeom>
            <a:solidFill>
              <a:schemeClr val="accent3"/>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Linearity/ Range</a:t>
              </a:r>
            </a:p>
          </p:txBody>
        </p:sp>
      </p:grpSp>
      <p:sp>
        <p:nvSpPr>
          <p:cNvPr id="19" name="TextBox 18">
            <a:extLst>
              <a:ext uri="{FF2B5EF4-FFF2-40B4-BE49-F238E27FC236}">
                <a16:creationId xmlns:a16="http://schemas.microsoft.com/office/drawing/2014/main" id="{9E4EAC1D-8A25-8810-C6AD-B17272FEA520}"/>
              </a:ext>
            </a:extLst>
          </p:cNvPr>
          <p:cNvSpPr txBox="1"/>
          <p:nvPr/>
        </p:nvSpPr>
        <p:spPr>
          <a:xfrm>
            <a:off x="10196622" y="4347629"/>
            <a:ext cx="1604906" cy="1055423"/>
          </a:xfrm>
          <a:prstGeom prst="rect">
            <a:avLst/>
          </a:prstGeom>
          <a:noFill/>
        </p:spPr>
        <p:txBody>
          <a:bodyPr wrap="square" lIns="0" rtlCol="0">
            <a:noAutofit/>
          </a:bodyPr>
          <a:lstStyle/>
          <a:p>
            <a:pPr algn="r"/>
            <a:r>
              <a:rPr lang="en-US" sz="1400" dirty="0">
                <a:solidFill>
                  <a:srgbClr val="000000"/>
                </a:solidFill>
              </a:rPr>
              <a:t>System setup;</a:t>
            </a:r>
          </a:p>
          <a:p>
            <a:pPr algn="r"/>
            <a:r>
              <a:rPr lang="en-US" sz="1400" dirty="0">
                <a:solidFill>
                  <a:srgbClr val="000000"/>
                </a:solidFill>
              </a:rPr>
              <a:t>Instrument redundancy/ downtime;</a:t>
            </a:r>
          </a:p>
          <a:p>
            <a:pPr algn="r"/>
            <a:r>
              <a:rPr lang="en-US" sz="1400" dirty="0">
                <a:solidFill>
                  <a:srgbClr val="000000"/>
                </a:solidFill>
              </a:rPr>
              <a:t>Batch/sample set up concerns</a:t>
            </a:r>
          </a:p>
        </p:txBody>
      </p:sp>
    </p:spTree>
    <p:extLst>
      <p:ext uri="{BB962C8B-B14F-4D97-AF65-F5344CB8AC3E}">
        <p14:creationId xmlns:p14="http://schemas.microsoft.com/office/powerpoint/2010/main" val="25874368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5B56A-ECCF-BD32-B8F9-EB982D3D8CA8}"/>
              </a:ext>
            </a:extLst>
          </p:cNvPr>
          <p:cNvSpPr>
            <a:spLocks noGrp="1"/>
          </p:cNvSpPr>
          <p:nvPr>
            <p:ph type="title"/>
          </p:nvPr>
        </p:nvSpPr>
        <p:spPr/>
        <p:txBody>
          <a:bodyPr/>
          <a:lstStyle/>
          <a:p>
            <a:r>
              <a:rPr lang="en-US" dirty="0">
                <a:solidFill>
                  <a:srgbClr val="000000"/>
                </a:solidFill>
              </a:rPr>
              <a:t>Oligonucleotide Quantification Method Landscape, some possibilities</a:t>
            </a:r>
          </a:p>
        </p:txBody>
      </p:sp>
      <p:graphicFrame>
        <p:nvGraphicFramePr>
          <p:cNvPr id="4" name="Content Placeholder 3">
            <a:extLst>
              <a:ext uri="{FF2B5EF4-FFF2-40B4-BE49-F238E27FC236}">
                <a16:creationId xmlns:a16="http://schemas.microsoft.com/office/drawing/2014/main" id="{9B39F9AD-E194-512E-AB7A-EE1957A3F5CE}"/>
              </a:ext>
            </a:extLst>
          </p:cNvPr>
          <p:cNvGraphicFramePr>
            <a:graphicFrameLocks noGrp="1"/>
          </p:cNvGraphicFramePr>
          <p:nvPr>
            <p:ph idx="1"/>
            <p:extLst>
              <p:ext uri="{D42A27DB-BD31-4B8C-83A1-F6EECF244321}">
                <p14:modId xmlns:p14="http://schemas.microsoft.com/office/powerpoint/2010/main" val="1368838227"/>
              </p:ext>
            </p:extLst>
          </p:nvPr>
        </p:nvGraphicFramePr>
        <p:xfrm>
          <a:off x="838200" y="1082675"/>
          <a:ext cx="11017250" cy="48863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52873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B8F9C-1AF5-087D-4E79-6C9AEB73C175}"/>
              </a:ext>
            </a:extLst>
          </p:cNvPr>
          <p:cNvSpPr>
            <a:spLocks noGrp="1"/>
          </p:cNvSpPr>
          <p:nvPr>
            <p:ph type="title"/>
          </p:nvPr>
        </p:nvSpPr>
        <p:spPr/>
        <p:txBody>
          <a:bodyPr/>
          <a:lstStyle/>
          <a:p>
            <a:r>
              <a:rPr lang="en-US">
                <a:solidFill>
                  <a:srgbClr val="000000"/>
                </a:solidFill>
              </a:rPr>
              <a:t>Polymerase Chain Reactions: Mechanism</a:t>
            </a:r>
          </a:p>
        </p:txBody>
      </p:sp>
      <p:grpSp>
        <p:nvGrpSpPr>
          <p:cNvPr id="9" name="Group 8">
            <a:extLst>
              <a:ext uri="{FF2B5EF4-FFF2-40B4-BE49-F238E27FC236}">
                <a16:creationId xmlns:a16="http://schemas.microsoft.com/office/drawing/2014/main" id="{A2AC2B2F-D8A5-7CF0-F177-F74E98E6590D}"/>
              </a:ext>
            </a:extLst>
          </p:cNvPr>
          <p:cNvGrpSpPr/>
          <p:nvPr/>
        </p:nvGrpSpPr>
        <p:grpSpPr>
          <a:xfrm>
            <a:off x="336539" y="1433566"/>
            <a:ext cx="2036792" cy="892318"/>
            <a:chOff x="11834" y="669238"/>
            <a:chExt cx="3546177" cy="892318"/>
          </a:xfrm>
          <a:solidFill>
            <a:schemeClr val="accent2"/>
          </a:solidFill>
        </p:grpSpPr>
        <p:sp>
          <p:nvSpPr>
            <p:cNvPr id="10" name="Rectangle: Rounded Corners 9">
              <a:extLst>
                <a:ext uri="{FF2B5EF4-FFF2-40B4-BE49-F238E27FC236}">
                  <a16:creationId xmlns:a16="http://schemas.microsoft.com/office/drawing/2014/main" id="{C800FD1C-5BA6-7D4E-B469-1590F0287C62}"/>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800"/>
            </a:p>
          </p:txBody>
        </p:sp>
        <p:sp>
          <p:nvSpPr>
            <p:cNvPr id="11" name="Rectangle: Rounded Corners 4">
              <a:extLst>
                <a:ext uri="{FF2B5EF4-FFF2-40B4-BE49-F238E27FC236}">
                  <a16:creationId xmlns:a16="http://schemas.microsoft.com/office/drawing/2014/main" id="{C53B0128-4818-CE44-18CE-E6B9F2DD6B89}"/>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400" kern="1200"/>
                <a:t>qPCR</a:t>
              </a:r>
            </a:p>
          </p:txBody>
        </p:sp>
      </p:grpSp>
      <p:grpSp>
        <p:nvGrpSpPr>
          <p:cNvPr id="12" name="Group 11">
            <a:extLst>
              <a:ext uri="{FF2B5EF4-FFF2-40B4-BE49-F238E27FC236}">
                <a16:creationId xmlns:a16="http://schemas.microsoft.com/office/drawing/2014/main" id="{65281C04-6606-BB44-59A0-B350C1AE2098}"/>
              </a:ext>
            </a:extLst>
          </p:cNvPr>
          <p:cNvGrpSpPr/>
          <p:nvPr/>
        </p:nvGrpSpPr>
        <p:grpSpPr>
          <a:xfrm>
            <a:off x="311521" y="3936781"/>
            <a:ext cx="2036792" cy="892318"/>
            <a:chOff x="11834" y="669238"/>
            <a:chExt cx="3546177" cy="892318"/>
          </a:xfrm>
          <a:solidFill>
            <a:schemeClr val="accent2"/>
          </a:solidFill>
        </p:grpSpPr>
        <p:sp>
          <p:nvSpPr>
            <p:cNvPr id="13" name="Rectangle: Rounded Corners 12">
              <a:extLst>
                <a:ext uri="{FF2B5EF4-FFF2-40B4-BE49-F238E27FC236}">
                  <a16:creationId xmlns:a16="http://schemas.microsoft.com/office/drawing/2014/main" id="{F927FA34-87AD-FF3B-6F6F-F9ED15AFC2EB}"/>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800"/>
            </a:p>
          </p:txBody>
        </p:sp>
        <p:sp>
          <p:nvSpPr>
            <p:cNvPr id="14" name="Rectangle: Rounded Corners 4">
              <a:extLst>
                <a:ext uri="{FF2B5EF4-FFF2-40B4-BE49-F238E27FC236}">
                  <a16:creationId xmlns:a16="http://schemas.microsoft.com/office/drawing/2014/main" id="{5E06396B-FA8A-CB77-BBDD-CDA6B768CCAA}"/>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400" kern="1200" err="1"/>
                <a:t>ddPCR</a:t>
              </a:r>
              <a:r>
                <a:rPr lang="en-US" sz="2400" kern="1200"/>
                <a:t>/</a:t>
              </a:r>
            </a:p>
            <a:p>
              <a:pPr marL="0" lvl="0" indent="0" algn="ctr" defTabSz="577850">
                <a:lnSpc>
                  <a:spcPct val="90000"/>
                </a:lnSpc>
                <a:spcBef>
                  <a:spcPct val="0"/>
                </a:spcBef>
                <a:spcAft>
                  <a:spcPct val="35000"/>
                </a:spcAft>
                <a:buNone/>
              </a:pPr>
              <a:r>
                <a:rPr lang="en-US" sz="2400" kern="1200" err="1"/>
                <a:t>dPCR</a:t>
              </a:r>
              <a:endParaRPr lang="en-US" sz="2400" kern="1200"/>
            </a:p>
          </p:txBody>
        </p:sp>
      </p:grpSp>
      <p:grpSp>
        <p:nvGrpSpPr>
          <p:cNvPr id="23" name="Group 22">
            <a:extLst>
              <a:ext uri="{FF2B5EF4-FFF2-40B4-BE49-F238E27FC236}">
                <a16:creationId xmlns:a16="http://schemas.microsoft.com/office/drawing/2014/main" id="{9B5A44DB-0644-320C-3D2C-9540B46C968E}"/>
              </a:ext>
            </a:extLst>
          </p:cNvPr>
          <p:cNvGrpSpPr/>
          <p:nvPr/>
        </p:nvGrpSpPr>
        <p:grpSpPr>
          <a:xfrm>
            <a:off x="2573666" y="1219277"/>
            <a:ext cx="6985964" cy="1861667"/>
            <a:chOff x="214533" y="1205738"/>
            <a:chExt cx="8871441" cy="2547241"/>
          </a:xfrm>
        </p:grpSpPr>
        <p:pic>
          <p:nvPicPr>
            <p:cNvPr id="24" name="Picture 23">
              <a:extLst>
                <a:ext uri="{FF2B5EF4-FFF2-40B4-BE49-F238E27FC236}">
                  <a16:creationId xmlns:a16="http://schemas.microsoft.com/office/drawing/2014/main" id="{FAEF1660-6CEA-3E5E-3815-26C942AE30BD}"/>
                </a:ext>
              </a:extLst>
            </p:cNvPr>
            <p:cNvPicPr>
              <a:picLocks noChangeAspect="1"/>
            </p:cNvPicPr>
            <p:nvPr/>
          </p:nvPicPr>
          <p:blipFill rotWithShape="1">
            <a:blip r:embed="rId3"/>
            <a:srcRect l="3225" t="4949" b="67535"/>
            <a:stretch/>
          </p:blipFill>
          <p:spPr>
            <a:xfrm>
              <a:off x="559482" y="1205738"/>
              <a:ext cx="8526492" cy="1670708"/>
            </a:xfrm>
            <a:prstGeom prst="rect">
              <a:avLst/>
            </a:prstGeom>
          </p:spPr>
        </p:pic>
        <p:sp>
          <p:nvSpPr>
            <p:cNvPr id="25" name="TextBox 24">
              <a:extLst>
                <a:ext uri="{FF2B5EF4-FFF2-40B4-BE49-F238E27FC236}">
                  <a16:creationId xmlns:a16="http://schemas.microsoft.com/office/drawing/2014/main" id="{92DF480C-B891-A76E-CA1F-AF692375F669}"/>
                </a:ext>
              </a:extLst>
            </p:cNvPr>
            <p:cNvSpPr txBox="1"/>
            <p:nvPr/>
          </p:nvSpPr>
          <p:spPr>
            <a:xfrm>
              <a:off x="214533" y="3037079"/>
              <a:ext cx="1731794" cy="715900"/>
            </a:xfrm>
            <a:prstGeom prst="rect">
              <a:avLst/>
            </a:prstGeom>
            <a:noFill/>
          </p:spPr>
          <p:txBody>
            <a:bodyPr wrap="square">
              <a:spAutoFit/>
            </a:bodyPr>
            <a:lstStyle/>
            <a:p>
              <a:pPr algn="ctr"/>
              <a:r>
                <a:rPr lang="en-US" sz="1400">
                  <a:solidFill>
                    <a:srgbClr val="000000"/>
                  </a:solidFill>
                </a:rPr>
                <a:t>Sample </a:t>
              </a:r>
            </a:p>
            <a:p>
              <a:pPr algn="ctr"/>
              <a:r>
                <a:rPr lang="en-US" sz="1400">
                  <a:solidFill>
                    <a:srgbClr val="000000"/>
                  </a:solidFill>
                </a:rPr>
                <a:t>Preparation</a:t>
              </a:r>
            </a:p>
          </p:txBody>
        </p:sp>
        <p:sp>
          <p:nvSpPr>
            <p:cNvPr id="26" name="TextBox 25">
              <a:extLst>
                <a:ext uri="{FF2B5EF4-FFF2-40B4-BE49-F238E27FC236}">
                  <a16:creationId xmlns:a16="http://schemas.microsoft.com/office/drawing/2014/main" id="{9D88980F-B2CB-A585-FE08-B9ECEF3BA5F9}"/>
                </a:ext>
              </a:extLst>
            </p:cNvPr>
            <p:cNvSpPr txBox="1"/>
            <p:nvPr/>
          </p:nvSpPr>
          <p:spPr>
            <a:xfrm>
              <a:off x="3174987" y="3037079"/>
              <a:ext cx="1830485" cy="715900"/>
            </a:xfrm>
            <a:prstGeom prst="rect">
              <a:avLst/>
            </a:prstGeom>
            <a:noFill/>
          </p:spPr>
          <p:txBody>
            <a:bodyPr wrap="square">
              <a:spAutoFit/>
            </a:bodyPr>
            <a:lstStyle/>
            <a:p>
              <a:pPr algn="ctr"/>
              <a:r>
                <a:rPr lang="en-US" sz="1400">
                  <a:solidFill>
                    <a:srgbClr val="000000"/>
                  </a:solidFill>
                </a:rPr>
                <a:t>PCR </a:t>
              </a:r>
            </a:p>
            <a:p>
              <a:pPr algn="ctr"/>
              <a:r>
                <a:rPr lang="en-US" sz="1400">
                  <a:solidFill>
                    <a:srgbClr val="000000"/>
                  </a:solidFill>
                </a:rPr>
                <a:t>Amplification</a:t>
              </a:r>
            </a:p>
          </p:txBody>
        </p:sp>
        <p:sp>
          <p:nvSpPr>
            <p:cNvPr id="27" name="TextBox 26">
              <a:extLst>
                <a:ext uri="{FF2B5EF4-FFF2-40B4-BE49-F238E27FC236}">
                  <a16:creationId xmlns:a16="http://schemas.microsoft.com/office/drawing/2014/main" id="{72AE9266-0FFA-F49E-3F40-9A8172C16DA9}"/>
                </a:ext>
              </a:extLst>
            </p:cNvPr>
            <p:cNvSpPr txBox="1"/>
            <p:nvPr/>
          </p:nvSpPr>
          <p:spPr>
            <a:xfrm>
              <a:off x="7079373" y="3037079"/>
              <a:ext cx="2006601" cy="421118"/>
            </a:xfrm>
            <a:prstGeom prst="rect">
              <a:avLst/>
            </a:prstGeom>
            <a:noFill/>
          </p:spPr>
          <p:txBody>
            <a:bodyPr wrap="square">
              <a:spAutoFit/>
            </a:bodyPr>
            <a:lstStyle/>
            <a:p>
              <a:pPr algn="ctr"/>
              <a:r>
                <a:rPr lang="en-US" sz="1400">
                  <a:solidFill>
                    <a:srgbClr val="000000"/>
                  </a:solidFill>
                </a:rPr>
                <a:t>Cycles</a:t>
              </a:r>
            </a:p>
          </p:txBody>
        </p:sp>
      </p:grpSp>
      <p:grpSp>
        <p:nvGrpSpPr>
          <p:cNvPr id="28" name="Group 27">
            <a:extLst>
              <a:ext uri="{FF2B5EF4-FFF2-40B4-BE49-F238E27FC236}">
                <a16:creationId xmlns:a16="http://schemas.microsoft.com/office/drawing/2014/main" id="{A65CC3D9-C910-451C-DF6D-C3E88A7AD941}"/>
              </a:ext>
            </a:extLst>
          </p:cNvPr>
          <p:cNvGrpSpPr/>
          <p:nvPr/>
        </p:nvGrpSpPr>
        <p:grpSpPr>
          <a:xfrm>
            <a:off x="2573666" y="3506297"/>
            <a:ext cx="7128930" cy="2999250"/>
            <a:chOff x="194624" y="3804664"/>
            <a:chExt cx="9377141" cy="4799607"/>
          </a:xfrm>
        </p:grpSpPr>
        <p:pic>
          <p:nvPicPr>
            <p:cNvPr id="29" name="Picture 28">
              <a:extLst>
                <a:ext uri="{FF2B5EF4-FFF2-40B4-BE49-F238E27FC236}">
                  <a16:creationId xmlns:a16="http://schemas.microsoft.com/office/drawing/2014/main" id="{A8D13435-A7DC-4D81-5F4D-6105264CE91D}"/>
                </a:ext>
              </a:extLst>
            </p:cNvPr>
            <p:cNvPicPr>
              <a:picLocks noChangeAspect="1"/>
            </p:cNvPicPr>
            <p:nvPr/>
          </p:nvPicPr>
          <p:blipFill rotWithShape="1">
            <a:blip r:embed="rId3"/>
            <a:srcRect l="1934" t="50947" r="2281" b="17853"/>
            <a:stretch/>
          </p:blipFill>
          <p:spPr>
            <a:xfrm>
              <a:off x="631492" y="3804664"/>
              <a:ext cx="8526492" cy="1913937"/>
            </a:xfrm>
            <a:prstGeom prst="rect">
              <a:avLst/>
            </a:prstGeom>
          </p:spPr>
        </p:pic>
        <p:sp>
          <p:nvSpPr>
            <p:cNvPr id="30" name="TextBox 29">
              <a:extLst>
                <a:ext uri="{FF2B5EF4-FFF2-40B4-BE49-F238E27FC236}">
                  <a16:creationId xmlns:a16="http://schemas.microsoft.com/office/drawing/2014/main" id="{001654D2-9F44-5361-0D90-317198CCE937}"/>
                </a:ext>
              </a:extLst>
            </p:cNvPr>
            <p:cNvSpPr txBox="1"/>
            <p:nvPr/>
          </p:nvSpPr>
          <p:spPr>
            <a:xfrm>
              <a:off x="194624" y="7077443"/>
              <a:ext cx="1899941" cy="837293"/>
            </a:xfrm>
            <a:prstGeom prst="rect">
              <a:avLst/>
            </a:prstGeom>
            <a:noFill/>
          </p:spPr>
          <p:txBody>
            <a:bodyPr wrap="square">
              <a:spAutoFit/>
            </a:bodyPr>
            <a:lstStyle/>
            <a:p>
              <a:pPr algn="ctr"/>
              <a:r>
                <a:rPr lang="en-US" sz="1400">
                  <a:solidFill>
                    <a:srgbClr val="000000"/>
                  </a:solidFill>
                </a:rPr>
                <a:t>Sample </a:t>
              </a:r>
            </a:p>
            <a:p>
              <a:pPr algn="ctr"/>
              <a:r>
                <a:rPr lang="en-US" sz="1400">
                  <a:solidFill>
                    <a:srgbClr val="000000"/>
                  </a:solidFill>
                </a:rPr>
                <a:t>Preparation</a:t>
              </a:r>
            </a:p>
          </p:txBody>
        </p:sp>
        <p:sp>
          <p:nvSpPr>
            <p:cNvPr id="31" name="TextBox 30">
              <a:extLst>
                <a:ext uri="{FF2B5EF4-FFF2-40B4-BE49-F238E27FC236}">
                  <a16:creationId xmlns:a16="http://schemas.microsoft.com/office/drawing/2014/main" id="{C488BADD-0860-A91F-9716-D903E8E53EFC}"/>
                </a:ext>
              </a:extLst>
            </p:cNvPr>
            <p:cNvSpPr txBox="1"/>
            <p:nvPr/>
          </p:nvSpPr>
          <p:spPr>
            <a:xfrm>
              <a:off x="2458323" y="7077443"/>
              <a:ext cx="2006600" cy="1526828"/>
            </a:xfrm>
            <a:prstGeom prst="rect">
              <a:avLst/>
            </a:prstGeom>
            <a:noFill/>
          </p:spPr>
          <p:txBody>
            <a:bodyPr wrap="square">
              <a:spAutoFit/>
            </a:bodyPr>
            <a:lstStyle/>
            <a:p>
              <a:pPr algn="ctr"/>
              <a:r>
                <a:rPr lang="en-US" sz="1400">
                  <a:solidFill>
                    <a:srgbClr val="000000"/>
                  </a:solidFill>
                </a:rPr>
                <a:t>Droplet </a:t>
              </a:r>
            </a:p>
            <a:p>
              <a:pPr algn="ctr"/>
              <a:r>
                <a:rPr lang="en-US" sz="1400">
                  <a:solidFill>
                    <a:srgbClr val="000000"/>
                  </a:solidFill>
                </a:rPr>
                <a:t>Generation/ Sample Partitioning</a:t>
              </a:r>
            </a:p>
          </p:txBody>
        </p:sp>
        <p:sp>
          <p:nvSpPr>
            <p:cNvPr id="32" name="TextBox 31">
              <a:extLst>
                <a:ext uri="{FF2B5EF4-FFF2-40B4-BE49-F238E27FC236}">
                  <a16:creationId xmlns:a16="http://schemas.microsoft.com/office/drawing/2014/main" id="{BF08717D-6AF8-3203-B315-62D00493FB7F}"/>
                </a:ext>
              </a:extLst>
            </p:cNvPr>
            <p:cNvSpPr txBox="1"/>
            <p:nvPr/>
          </p:nvSpPr>
          <p:spPr>
            <a:xfrm>
              <a:off x="4252630" y="7077443"/>
              <a:ext cx="2006600" cy="837293"/>
            </a:xfrm>
            <a:prstGeom prst="rect">
              <a:avLst/>
            </a:prstGeom>
            <a:noFill/>
          </p:spPr>
          <p:txBody>
            <a:bodyPr wrap="square">
              <a:spAutoFit/>
            </a:bodyPr>
            <a:lstStyle/>
            <a:p>
              <a:pPr algn="ctr"/>
              <a:r>
                <a:rPr lang="en-US" sz="1400">
                  <a:solidFill>
                    <a:srgbClr val="000000"/>
                  </a:solidFill>
                </a:rPr>
                <a:t>PCR </a:t>
              </a:r>
            </a:p>
            <a:p>
              <a:pPr algn="ctr"/>
              <a:r>
                <a:rPr lang="en-US" sz="1400">
                  <a:solidFill>
                    <a:srgbClr val="000000"/>
                  </a:solidFill>
                </a:rPr>
                <a:t>Amplification</a:t>
              </a:r>
            </a:p>
          </p:txBody>
        </p:sp>
        <p:sp>
          <p:nvSpPr>
            <p:cNvPr id="33" name="TextBox 32">
              <a:extLst>
                <a:ext uri="{FF2B5EF4-FFF2-40B4-BE49-F238E27FC236}">
                  <a16:creationId xmlns:a16="http://schemas.microsoft.com/office/drawing/2014/main" id="{7567AF75-215B-5BCE-FA46-DB4D1909EDAF}"/>
                </a:ext>
              </a:extLst>
            </p:cNvPr>
            <p:cNvSpPr txBox="1"/>
            <p:nvPr/>
          </p:nvSpPr>
          <p:spPr>
            <a:xfrm>
              <a:off x="5826487" y="7077443"/>
              <a:ext cx="2006600" cy="837293"/>
            </a:xfrm>
            <a:prstGeom prst="rect">
              <a:avLst/>
            </a:prstGeom>
            <a:noFill/>
          </p:spPr>
          <p:txBody>
            <a:bodyPr wrap="square">
              <a:spAutoFit/>
            </a:bodyPr>
            <a:lstStyle/>
            <a:p>
              <a:pPr algn="ctr"/>
              <a:r>
                <a:rPr lang="en-US" sz="1400">
                  <a:solidFill>
                    <a:srgbClr val="000000"/>
                  </a:solidFill>
                </a:rPr>
                <a:t>Droplet </a:t>
              </a:r>
            </a:p>
            <a:p>
              <a:pPr algn="ctr"/>
              <a:r>
                <a:rPr lang="en-US" sz="1400">
                  <a:solidFill>
                    <a:srgbClr val="000000"/>
                  </a:solidFill>
                </a:rPr>
                <a:t>Reading</a:t>
              </a:r>
            </a:p>
          </p:txBody>
        </p:sp>
        <p:sp>
          <p:nvSpPr>
            <p:cNvPr id="34" name="TextBox 33">
              <a:extLst>
                <a:ext uri="{FF2B5EF4-FFF2-40B4-BE49-F238E27FC236}">
                  <a16:creationId xmlns:a16="http://schemas.microsoft.com/office/drawing/2014/main" id="{6D6BD9F8-C96B-190B-4CF5-B07A57CC0FDD}"/>
                </a:ext>
              </a:extLst>
            </p:cNvPr>
            <p:cNvSpPr txBox="1"/>
            <p:nvPr/>
          </p:nvSpPr>
          <p:spPr>
            <a:xfrm>
              <a:off x="7565165" y="7077443"/>
              <a:ext cx="2006600" cy="837293"/>
            </a:xfrm>
            <a:prstGeom prst="rect">
              <a:avLst/>
            </a:prstGeom>
            <a:noFill/>
          </p:spPr>
          <p:txBody>
            <a:bodyPr wrap="square">
              <a:spAutoFit/>
            </a:bodyPr>
            <a:lstStyle/>
            <a:p>
              <a:pPr algn="ctr"/>
              <a:r>
                <a:rPr lang="en-US" sz="1400">
                  <a:solidFill>
                    <a:srgbClr val="000000"/>
                  </a:solidFill>
                </a:rPr>
                <a:t>Amplification </a:t>
              </a:r>
            </a:p>
            <a:p>
              <a:pPr algn="ctr"/>
              <a:r>
                <a:rPr lang="en-US" sz="1400">
                  <a:solidFill>
                    <a:srgbClr val="000000"/>
                  </a:solidFill>
                </a:rPr>
                <a:t>Plot</a:t>
              </a:r>
            </a:p>
          </p:txBody>
        </p:sp>
      </p:grpSp>
      <p:grpSp>
        <p:nvGrpSpPr>
          <p:cNvPr id="35" name="Group 34">
            <a:extLst>
              <a:ext uri="{FF2B5EF4-FFF2-40B4-BE49-F238E27FC236}">
                <a16:creationId xmlns:a16="http://schemas.microsoft.com/office/drawing/2014/main" id="{1D995EBC-186B-3022-1C21-1588C29FA216}"/>
              </a:ext>
            </a:extLst>
          </p:cNvPr>
          <p:cNvGrpSpPr/>
          <p:nvPr/>
        </p:nvGrpSpPr>
        <p:grpSpPr>
          <a:xfrm>
            <a:off x="9856838" y="1433566"/>
            <a:ext cx="2036792" cy="892318"/>
            <a:chOff x="11834" y="669238"/>
            <a:chExt cx="3546177" cy="892318"/>
          </a:xfrm>
          <a:solidFill>
            <a:schemeClr val="accent2"/>
          </a:solidFill>
        </p:grpSpPr>
        <p:sp>
          <p:nvSpPr>
            <p:cNvPr id="36" name="Rectangle: Rounded Corners 35">
              <a:extLst>
                <a:ext uri="{FF2B5EF4-FFF2-40B4-BE49-F238E27FC236}">
                  <a16:creationId xmlns:a16="http://schemas.microsoft.com/office/drawing/2014/main" id="{84ACFFC2-D89C-8423-A01A-0E4884981B59}"/>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800"/>
            </a:p>
          </p:txBody>
        </p:sp>
        <p:sp>
          <p:nvSpPr>
            <p:cNvPr id="37" name="Rectangle: Rounded Corners 4">
              <a:extLst>
                <a:ext uri="{FF2B5EF4-FFF2-40B4-BE49-F238E27FC236}">
                  <a16:creationId xmlns:a16="http://schemas.microsoft.com/office/drawing/2014/main" id="{5DF6D6CF-0A5C-3A2E-B2A9-914E943C9CFB}"/>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600"/>
                <a:t>Quantitation: Interpolation of Ct from standard curve</a:t>
              </a:r>
              <a:endParaRPr lang="en-US" sz="1600" kern="1200"/>
            </a:p>
          </p:txBody>
        </p:sp>
      </p:grpSp>
      <p:sp>
        <p:nvSpPr>
          <p:cNvPr id="39" name="Rectangle: Rounded Corners 38">
            <a:extLst>
              <a:ext uri="{FF2B5EF4-FFF2-40B4-BE49-F238E27FC236}">
                <a16:creationId xmlns:a16="http://schemas.microsoft.com/office/drawing/2014/main" id="{3377E37D-D6F3-387F-23CE-FB4B13814E12}"/>
              </a:ext>
            </a:extLst>
          </p:cNvPr>
          <p:cNvSpPr/>
          <p:nvPr/>
        </p:nvSpPr>
        <p:spPr>
          <a:xfrm>
            <a:off x="9818668" y="3936781"/>
            <a:ext cx="2036792" cy="892318"/>
          </a:xfrm>
          <a:prstGeom prst="roundRect">
            <a:avLst/>
          </a:pr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800"/>
          </a:p>
        </p:txBody>
      </p:sp>
      <p:sp>
        <p:nvSpPr>
          <p:cNvPr id="43" name="Rectangle 42">
            <a:extLst>
              <a:ext uri="{FF2B5EF4-FFF2-40B4-BE49-F238E27FC236}">
                <a16:creationId xmlns:a16="http://schemas.microsoft.com/office/drawing/2014/main" id="{EF1CCF40-35FE-95D9-9038-89A9915A32E7}"/>
              </a:ext>
            </a:extLst>
          </p:cNvPr>
          <p:cNvSpPr/>
          <p:nvPr/>
        </p:nvSpPr>
        <p:spPr>
          <a:xfrm>
            <a:off x="2770051" y="1164043"/>
            <a:ext cx="843280" cy="3537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CE36FAC-A2AE-FFA2-B557-23AD4C2CDFA5}"/>
              </a:ext>
            </a:extLst>
          </p:cNvPr>
          <p:cNvSpPr/>
          <p:nvPr/>
        </p:nvSpPr>
        <p:spPr>
          <a:xfrm>
            <a:off x="2829681" y="3530725"/>
            <a:ext cx="843280" cy="3537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3969D11-8B85-0E9F-E8A4-9F81455433DF}"/>
              </a:ext>
            </a:extLst>
          </p:cNvPr>
          <p:cNvPicPr>
            <a:picLocks noChangeAspect="1"/>
          </p:cNvPicPr>
          <p:nvPr/>
        </p:nvPicPr>
        <p:blipFill rotWithShape="1">
          <a:blip r:embed="rId4"/>
          <a:srcRect l="23617" t="30622" r="55602"/>
          <a:stretch/>
        </p:blipFill>
        <p:spPr>
          <a:xfrm>
            <a:off x="4676354" y="4702306"/>
            <a:ext cx="705544" cy="681160"/>
          </a:xfrm>
          <a:prstGeom prst="rect">
            <a:avLst/>
          </a:prstGeom>
        </p:spPr>
      </p:pic>
      <p:sp>
        <p:nvSpPr>
          <p:cNvPr id="8" name="TextBox 7">
            <a:extLst>
              <a:ext uri="{FF2B5EF4-FFF2-40B4-BE49-F238E27FC236}">
                <a16:creationId xmlns:a16="http://schemas.microsoft.com/office/drawing/2014/main" id="{DC5E1412-603B-AD62-5373-2A385AF5012A}"/>
              </a:ext>
            </a:extLst>
          </p:cNvPr>
          <p:cNvSpPr txBox="1"/>
          <p:nvPr/>
        </p:nvSpPr>
        <p:spPr>
          <a:xfrm>
            <a:off x="475283" y="6581014"/>
            <a:ext cx="2947307" cy="230832"/>
          </a:xfrm>
          <a:prstGeom prst="rect">
            <a:avLst/>
          </a:prstGeom>
          <a:noFill/>
        </p:spPr>
        <p:txBody>
          <a:bodyPr wrap="square">
            <a:spAutoFit/>
          </a:bodyPr>
          <a:lstStyle/>
          <a:p>
            <a:r>
              <a:rPr lang="en-US" sz="900">
                <a:latin typeface="+mj-lt"/>
              </a:rPr>
              <a:t>Quan </a:t>
            </a:r>
            <a:r>
              <a:rPr lang="en-US" sz="900" i="1">
                <a:latin typeface="+mj-lt"/>
              </a:rPr>
              <a:t>et al. Sensors</a:t>
            </a:r>
            <a:r>
              <a:rPr lang="en-US" sz="900">
                <a:latin typeface="+mj-lt"/>
              </a:rPr>
              <a:t> </a:t>
            </a:r>
            <a:r>
              <a:rPr lang="en-US" sz="900" b="1">
                <a:latin typeface="+mj-lt"/>
              </a:rPr>
              <a:t>18(4)</a:t>
            </a:r>
            <a:r>
              <a:rPr lang="en-US" sz="900">
                <a:latin typeface="+mj-lt"/>
              </a:rPr>
              <a:t>: 1271-1297 (2018)</a:t>
            </a:r>
          </a:p>
        </p:txBody>
      </p:sp>
      <p:sp>
        <p:nvSpPr>
          <p:cNvPr id="5" name="Rectangle: Rounded Corners 4">
            <a:extLst>
              <a:ext uri="{FF2B5EF4-FFF2-40B4-BE49-F238E27FC236}">
                <a16:creationId xmlns:a16="http://schemas.microsoft.com/office/drawing/2014/main" id="{BB1AF800-A648-8EDC-D466-280E946C841E}"/>
              </a:ext>
            </a:extLst>
          </p:cNvPr>
          <p:cNvSpPr txBox="1"/>
          <p:nvPr/>
        </p:nvSpPr>
        <p:spPr>
          <a:xfrm>
            <a:off x="9818668" y="4237686"/>
            <a:ext cx="1986755"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600"/>
              <a:t>Quantitation: copies/</a:t>
            </a:r>
            <a:r>
              <a:rPr lang="en-US" sz="1600" err="1"/>
              <a:t>rxn</a:t>
            </a:r>
            <a:r>
              <a:rPr lang="en-US" sz="1600"/>
              <a:t> (droplet count with Poisson statistics) Interpolation of Ct from standard curve</a:t>
            </a:r>
            <a:endParaRPr lang="en-US" sz="1600" kern="1200"/>
          </a:p>
        </p:txBody>
      </p:sp>
    </p:spTree>
    <p:extLst>
      <p:ext uri="{BB962C8B-B14F-4D97-AF65-F5344CB8AC3E}">
        <p14:creationId xmlns:p14="http://schemas.microsoft.com/office/powerpoint/2010/main" val="316270287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6CE94-E92E-D65C-52F1-48A0652D60FA}"/>
              </a:ext>
            </a:extLst>
          </p:cNvPr>
          <p:cNvSpPr>
            <a:spLocks noGrp="1"/>
          </p:cNvSpPr>
          <p:nvPr>
            <p:ph type="title"/>
          </p:nvPr>
        </p:nvSpPr>
        <p:spPr/>
        <p:txBody>
          <a:bodyPr/>
          <a:lstStyle/>
          <a:p>
            <a:r>
              <a:rPr lang="en-US" dirty="0">
                <a:solidFill>
                  <a:srgbClr val="000000"/>
                </a:solidFill>
              </a:rPr>
              <a:t>Applications of PCR</a:t>
            </a:r>
          </a:p>
        </p:txBody>
      </p:sp>
      <p:sp>
        <p:nvSpPr>
          <p:cNvPr id="3" name="Content Placeholder 2">
            <a:extLst>
              <a:ext uri="{FF2B5EF4-FFF2-40B4-BE49-F238E27FC236}">
                <a16:creationId xmlns:a16="http://schemas.microsoft.com/office/drawing/2014/main" id="{C73A8B43-99E5-5865-FF39-8ECD9DD4D34A}"/>
              </a:ext>
            </a:extLst>
          </p:cNvPr>
          <p:cNvSpPr>
            <a:spLocks noGrp="1"/>
          </p:cNvSpPr>
          <p:nvPr>
            <p:ph idx="1"/>
          </p:nvPr>
        </p:nvSpPr>
        <p:spPr/>
        <p:txBody>
          <a:bodyPr/>
          <a:lstStyle/>
          <a:p>
            <a:r>
              <a:rPr lang="en-US" sz="2400" b="1" dirty="0">
                <a:solidFill>
                  <a:srgbClr val="000000"/>
                </a:solidFill>
              </a:rPr>
              <a:t>Cell kinetics for Cell Therapy</a:t>
            </a:r>
          </a:p>
          <a:p>
            <a:r>
              <a:rPr lang="en-US" sz="2400" b="1" dirty="0">
                <a:solidFill>
                  <a:srgbClr val="000000"/>
                </a:solidFill>
              </a:rPr>
              <a:t>Vector shedding for AAV Therapy</a:t>
            </a:r>
          </a:p>
          <a:p>
            <a:r>
              <a:rPr lang="en-US" sz="2400" dirty="0">
                <a:solidFill>
                  <a:srgbClr val="000000"/>
                </a:solidFill>
              </a:rPr>
              <a:t>Oligonucleotide biodistribution</a:t>
            </a:r>
          </a:p>
          <a:p>
            <a:r>
              <a:rPr lang="en-US" sz="2400" dirty="0">
                <a:solidFill>
                  <a:srgbClr val="000000"/>
                </a:solidFill>
              </a:rPr>
              <a:t>Transgene expression</a:t>
            </a:r>
          </a:p>
          <a:p>
            <a:r>
              <a:rPr lang="en-US" sz="2400" dirty="0">
                <a:solidFill>
                  <a:srgbClr val="000000"/>
                </a:solidFill>
              </a:rPr>
              <a:t>Oligonucleotide drug substance pharmacokinetics </a:t>
            </a:r>
          </a:p>
          <a:p>
            <a:r>
              <a:rPr lang="en-US" sz="2400" dirty="0">
                <a:solidFill>
                  <a:srgbClr val="000000"/>
                </a:solidFill>
              </a:rPr>
              <a:t>Minimal residual disease (oncology)</a:t>
            </a:r>
          </a:p>
          <a:p>
            <a:pPr lvl="1"/>
            <a:r>
              <a:rPr lang="en-US" sz="2000" dirty="0">
                <a:solidFill>
                  <a:srgbClr val="000000"/>
                </a:solidFill>
              </a:rPr>
              <a:t>Other oncology uses: Prognosis, Diagnosis, Response</a:t>
            </a:r>
          </a:p>
          <a:p>
            <a:endParaRPr lang="en-US" sz="2400" dirty="0">
              <a:solidFill>
                <a:srgbClr val="000000"/>
              </a:solidFill>
            </a:endParaRPr>
          </a:p>
          <a:p>
            <a:endParaRPr lang="en-US" sz="2400" dirty="0"/>
          </a:p>
        </p:txBody>
      </p:sp>
    </p:spTree>
    <p:extLst>
      <p:ext uri="{BB962C8B-B14F-4D97-AF65-F5344CB8AC3E}">
        <p14:creationId xmlns:p14="http://schemas.microsoft.com/office/powerpoint/2010/main" val="417873783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7F054-911F-0BBD-774E-6E21ED1F46D8}"/>
              </a:ext>
            </a:extLst>
          </p:cNvPr>
          <p:cNvSpPr>
            <a:spLocks noGrp="1"/>
          </p:cNvSpPr>
          <p:nvPr>
            <p:ph type="title"/>
          </p:nvPr>
        </p:nvSpPr>
        <p:spPr/>
        <p:txBody>
          <a:bodyPr/>
          <a:lstStyle/>
          <a:p>
            <a:r>
              <a:rPr lang="en-US">
                <a:solidFill>
                  <a:srgbClr val="000000"/>
                </a:solidFill>
              </a:rPr>
              <a:t>Cell Kinetics by qPCR</a:t>
            </a:r>
          </a:p>
        </p:txBody>
      </p:sp>
      <p:sp>
        <p:nvSpPr>
          <p:cNvPr id="3" name="Content Placeholder 2">
            <a:extLst>
              <a:ext uri="{FF2B5EF4-FFF2-40B4-BE49-F238E27FC236}">
                <a16:creationId xmlns:a16="http://schemas.microsoft.com/office/drawing/2014/main" id="{3AC1F8F4-C52E-0823-B4B0-32CC0559EE3D}"/>
              </a:ext>
            </a:extLst>
          </p:cNvPr>
          <p:cNvSpPr>
            <a:spLocks noGrp="1"/>
          </p:cNvSpPr>
          <p:nvPr>
            <p:ph idx="1"/>
          </p:nvPr>
        </p:nvSpPr>
        <p:spPr/>
        <p:txBody>
          <a:bodyPr vert="horz" lIns="0" tIns="45720" rIns="0" bIns="45720" rtlCol="0" anchor="t">
            <a:noAutofit/>
          </a:bodyPr>
          <a:lstStyle/>
          <a:p>
            <a:r>
              <a:rPr lang="en-US" sz="2400" dirty="0">
                <a:solidFill>
                  <a:srgbClr val="000000"/>
                </a:solidFill>
                <a:latin typeface="Arial"/>
                <a:cs typeface="Arial"/>
              </a:rPr>
              <a:t>YESCARTA® is a CD19-directed genetically modified autologous T cell immunotherapy</a:t>
            </a:r>
          </a:p>
          <a:p>
            <a:pPr lvl="1"/>
            <a:r>
              <a:rPr lang="en-US" sz="2000" dirty="0">
                <a:solidFill>
                  <a:srgbClr val="000000"/>
                </a:solidFill>
                <a:latin typeface="Arial"/>
                <a:cs typeface="Arial"/>
              </a:rPr>
              <a:t>Chimeric Antigen Receptor T Cell (CAR-T)</a:t>
            </a:r>
          </a:p>
          <a:p>
            <a:pPr lvl="1"/>
            <a:r>
              <a:rPr lang="en-US" sz="2000" dirty="0">
                <a:solidFill>
                  <a:srgbClr val="000000"/>
                </a:solidFill>
                <a:latin typeface="Arial"/>
                <a:cs typeface="Arial"/>
              </a:rPr>
              <a:t>Approved for adults with r/r large B-Cell lymphoma (2L+)</a:t>
            </a:r>
          </a:p>
          <a:p>
            <a:pPr lvl="1"/>
            <a:r>
              <a:rPr lang="en-US" sz="2000" dirty="0">
                <a:solidFill>
                  <a:srgbClr val="000000"/>
                </a:solidFill>
                <a:latin typeface="Arial"/>
                <a:cs typeface="Arial"/>
              </a:rPr>
              <a:t>Dose: 2×10</a:t>
            </a:r>
            <a:r>
              <a:rPr lang="en-US" sz="2000" baseline="30000" dirty="0">
                <a:solidFill>
                  <a:srgbClr val="000000"/>
                </a:solidFill>
                <a:latin typeface="Arial"/>
                <a:cs typeface="Arial"/>
              </a:rPr>
              <a:t>6</a:t>
            </a:r>
            <a:r>
              <a:rPr lang="en-US" sz="2000" dirty="0">
                <a:solidFill>
                  <a:srgbClr val="000000"/>
                </a:solidFill>
                <a:latin typeface="Arial"/>
                <a:cs typeface="Arial"/>
              </a:rPr>
              <a:t> (CAR)-positive viable T cells per kg body weight</a:t>
            </a:r>
          </a:p>
          <a:p>
            <a:pPr lvl="2"/>
            <a:r>
              <a:rPr lang="en-US" sz="1800" dirty="0">
                <a:solidFill>
                  <a:srgbClr val="000000"/>
                </a:solidFill>
                <a:latin typeface="Arial"/>
                <a:cs typeface="Arial"/>
              </a:rPr>
              <a:t>Maximum of 2×10</a:t>
            </a:r>
            <a:r>
              <a:rPr lang="en-US" sz="1800" baseline="30000" dirty="0">
                <a:solidFill>
                  <a:srgbClr val="000000"/>
                </a:solidFill>
                <a:latin typeface="Arial"/>
                <a:cs typeface="Arial"/>
              </a:rPr>
              <a:t>8</a:t>
            </a:r>
            <a:r>
              <a:rPr lang="en-US" sz="1800" dirty="0">
                <a:solidFill>
                  <a:srgbClr val="000000"/>
                </a:solidFill>
                <a:latin typeface="Arial"/>
                <a:cs typeface="Arial"/>
              </a:rPr>
              <a:t> CAR-positive viable T cells</a:t>
            </a:r>
          </a:p>
          <a:p>
            <a:pPr marL="0" indent="0">
              <a:buNone/>
            </a:pPr>
            <a:endParaRPr lang="en-US" sz="2400" dirty="0">
              <a:solidFill>
                <a:srgbClr val="000000"/>
              </a:solidFill>
            </a:endParaRPr>
          </a:p>
          <a:p>
            <a:r>
              <a:rPr lang="en-US" sz="2400" dirty="0">
                <a:solidFill>
                  <a:srgbClr val="000000"/>
                </a:solidFill>
                <a:latin typeface="Arial"/>
                <a:cs typeface="Arial"/>
              </a:rPr>
              <a:t>Cell Kinetics by qPCR</a:t>
            </a:r>
          </a:p>
          <a:p>
            <a:pPr lvl="1"/>
            <a:r>
              <a:rPr lang="en-US" sz="2000" dirty="0">
                <a:solidFill>
                  <a:srgbClr val="000000"/>
                </a:solidFill>
                <a:latin typeface="Arial"/>
                <a:cs typeface="Arial"/>
              </a:rPr>
              <a:t>Assay LOD: 0.001% (1x10</a:t>
            </a:r>
            <a:r>
              <a:rPr lang="en-US" sz="2000" baseline="30000" dirty="0">
                <a:solidFill>
                  <a:srgbClr val="000000"/>
                </a:solidFill>
                <a:latin typeface="Arial"/>
                <a:cs typeface="Arial"/>
              </a:rPr>
              <a:t>-5</a:t>
            </a:r>
            <a:r>
              <a:rPr lang="en-US" sz="2000" dirty="0">
                <a:solidFill>
                  <a:srgbClr val="000000"/>
                </a:solidFill>
                <a:latin typeface="Arial"/>
                <a:cs typeface="Arial"/>
              </a:rPr>
              <a:t>)</a:t>
            </a:r>
            <a:endParaRPr lang="en-US" sz="2000" baseline="30000" dirty="0">
              <a:solidFill>
                <a:srgbClr val="000000"/>
              </a:solidFill>
              <a:latin typeface="Arial"/>
              <a:cs typeface="Arial"/>
            </a:endParaRPr>
          </a:p>
          <a:p>
            <a:pPr lvl="1"/>
            <a:r>
              <a:rPr lang="en-US" sz="2000" dirty="0">
                <a:solidFill>
                  <a:srgbClr val="000000"/>
                </a:solidFill>
                <a:latin typeface="Arial"/>
                <a:cs typeface="Arial"/>
              </a:rPr>
              <a:t>Reported units: cells/µl of blood</a:t>
            </a:r>
            <a:endParaRPr lang="en-US" sz="2000" dirty="0">
              <a:solidFill>
                <a:srgbClr val="000000"/>
              </a:solidFill>
            </a:endParaRPr>
          </a:p>
          <a:p>
            <a:pPr lvl="1"/>
            <a:r>
              <a:rPr lang="en-US" sz="2000" dirty="0">
                <a:solidFill>
                  <a:srgbClr val="000000"/>
                </a:solidFill>
                <a:latin typeface="Arial"/>
                <a:cs typeface="Arial"/>
              </a:rPr>
              <a:t>Matrix: Peripheral blood mononuclear cells</a:t>
            </a:r>
          </a:p>
          <a:p>
            <a:endParaRPr lang="en-US" sz="2800" dirty="0"/>
          </a:p>
        </p:txBody>
      </p:sp>
      <p:sp>
        <p:nvSpPr>
          <p:cNvPr id="5" name="TextBox 4">
            <a:extLst>
              <a:ext uri="{FF2B5EF4-FFF2-40B4-BE49-F238E27FC236}">
                <a16:creationId xmlns:a16="http://schemas.microsoft.com/office/drawing/2014/main" id="{404D916C-60F1-E052-21E8-5150735AC11E}"/>
              </a:ext>
            </a:extLst>
          </p:cNvPr>
          <p:cNvSpPr txBox="1"/>
          <p:nvPr/>
        </p:nvSpPr>
        <p:spPr>
          <a:xfrm>
            <a:off x="529529" y="6455200"/>
            <a:ext cx="5773822" cy="368683"/>
          </a:xfrm>
          <a:prstGeom prst="rect">
            <a:avLst/>
          </a:prstGeom>
          <a:noFill/>
        </p:spPr>
        <p:txBody>
          <a:bodyPr wrap="square">
            <a:spAutoFit/>
          </a:bodyPr>
          <a:lstStyle/>
          <a:p>
            <a:r>
              <a:rPr lang="en-US" sz="900"/>
              <a:t>U.S. Food and Drug Administration. </a:t>
            </a:r>
            <a:r>
              <a:rPr lang="en-US" sz="900" i="1"/>
              <a:t>Package Insert and Medication Guide YESCARTA.</a:t>
            </a:r>
            <a:r>
              <a:rPr lang="en-US" sz="900"/>
              <a:t> Kite Pharma, Inc. 2024. https://www.fda.gov/media/108377/download</a:t>
            </a:r>
          </a:p>
        </p:txBody>
      </p:sp>
      <p:grpSp>
        <p:nvGrpSpPr>
          <p:cNvPr id="6" name="Group 5">
            <a:extLst>
              <a:ext uri="{FF2B5EF4-FFF2-40B4-BE49-F238E27FC236}">
                <a16:creationId xmlns:a16="http://schemas.microsoft.com/office/drawing/2014/main" id="{66E419C3-40D3-8119-5812-0759AA9353B1}"/>
              </a:ext>
            </a:extLst>
          </p:cNvPr>
          <p:cNvGrpSpPr/>
          <p:nvPr/>
        </p:nvGrpSpPr>
        <p:grpSpPr>
          <a:xfrm>
            <a:off x="9995434" y="190357"/>
            <a:ext cx="2036792" cy="892318"/>
            <a:chOff x="11834" y="669238"/>
            <a:chExt cx="3546177" cy="892318"/>
          </a:xfrm>
          <a:solidFill>
            <a:schemeClr val="accent2"/>
          </a:solidFill>
        </p:grpSpPr>
        <p:sp>
          <p:nvSpPr>
            <p:cNvPr id="7" name="Rectangle: Rounded Corners 6">
              <a:extLst>
                <a:ext uri="{FF2B5EF4-FFF2-40B4-BE49-F238E27FC236}">
                  <a16:creationId xmlns:a16="http://schemas.microsoft.com/office/drawing/2014/main" id="{50F6A988-CA68-D0F4-87C8-8E8F5E188EBA}"/>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800"/>
            </a:p>
          </p:txBody>
        </p:sp>
        <p:sp>
          <p:nvSpPr>
            <p:cNvPr id="8" name="Rectangle: Rounded Corners 4">
              <a:extLst>
                <a:ext uri="{FF2B5EF4-FFF2-40B4-BE49-F238E27FC236}">
                  <a16:creationId xmlns:a16="http://schemas.microsoft.com/office/drawing/2014/main" id="{BDB320A0-EAEE-ECAD-3942-444C3C1F763F}"/>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400" kern="1200"/>
                <a:t>qPCR</a:t>
              </a:r>
            </a:p>
          </p:txBody>
        </p:sp>
      </p:grpSp>
    </p:spTree>
    <p:extLst>
      <p:ext uri="{BB962C8B-B14F-4D97-AF65-F5344CB8AC3E}">
        <p14:creationId xmlns:p14="http://schemas.microsoft.com/office/powerpoint/2010/main" val="275535639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4BA9C-48B1-DA06-5A73-DB10EDF8EB64}"/>
              </a:ext>
            </a:extLst>
          </p:cNvPr>
          <p:cNvSpPr>
            <a:spLocks noGrp="1"/>
          </p:cNvSpPr>
          <p:nvPr>
            <p:ph type="title"/>
          </p:nvPr>
        </p:nvSpPr>
        <p:spPr>
          <a:xfrm>
            <a:off x="838200" y="214274"/>
            <a:ext cx="11017391" cy="675005"/>
          </a:xfrm>
        </p:spPr>
        <p:txBody>
          <a:bodyPr/>
          <a:lstStyle/>
          <a:p>
            <a:r>
              <a:rPr lang="en-US" sz="2800">
                <a:solidFill>
                  <a:srgbClr val="000000"/>
                </a:solidFill>
              </a:rPr>
              <a:t>qPCR Cell Kinetics Methodology</a:t>
            </a:r>
            <a:endParaRPr lang="en-US" sz="2800">
              <a:solidFill>
                <a:srgbClr val="000000"/>
              </a:solidFill>
              <a:latin typeface="+mj-lt"/>
              <a:cs typeface="Times New Roman" panose="02020603050405020304" pitchFamily="18" charset="0"/>
            </a:endParaRPr>
          </a:p>
        </p:txBody>
      </p:sp>
      <p:graphicFrame>
        <p:nvGraphicFramePr>
          <p:cNvPr id="3" name="Diagram 2">
            <a:extLst>
              <a:ext uri="{FF2B5EF4-FFF2-40B4-BE49-F238E27FC236}">
                <a16:creationId xmlns:a16="http://schemas.microsoft.com/office/drawing/2014/main" id="{6E08D764-5E95-679C-B811-61802241D253}"/>
              </a:ext>
            </a:extLst>
          </p:cNvPr>
          <p:cNvGraphicFramePr/>
          <p:nvPr>
            <p:extLst>
              <p:ext uri="{D42A27DB-BD31-4B8C-83A1-F6EECF244321}">
                <p14:modId xmlns:p14="http://schemas.microsoft.com/office/powerpoint/2010/main" val="2805977329"/>
              </p:ext>
            </p:extLst>
          </p:nvPr>
        </p:nvGraphicFramePr>
        <p:xfrm>
          <a:off x="887519" y="889279"/>
          <a:ext cx="10416962" cy="46733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170B58F7-D1D6-EC5D-D08C-B7E615A9ECAA}"/>
              </a:ext>
            </a:extLst>
          </p:cNvPr>
          <p:cNvGrpSpPr/>
          <p:nvPr/>
        </p:nvGrpSpPr>
        <p:grpSpPr>
          <a:xfrm>
            <a:off x="9995434" y="190357"/>
            <a:ext cx="2036792" cy="892318"/>
            <a:chOff x="11834" y="669238"/>
            <a:chExt cx="3546177" cy="892318"/>
          </a:xfrm>
          <a:solidFill>
            <a:schemeClr val="accent2"/>
          </a:solidFill>
        </p:grpSpPr>
        <p:sp>
          <p:nvSpPr>
            <p:cNvPr id="6" name="Rectangle: Rounded Corners 5">
              <a:extLst>
                <a:ext uri="{FF2B5EF4-FFF2-40B4-BE49-F238E27FC236}">
                  <a16:creationId xmlns:a16="http://schemas.microsoft.com/office/drawing/2014/main" id="{8E7ECFB4-AF34-C00D-B312-D3F89B73FEBF}"/>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800"/>
            </a:p>
          </p:txBody>
        </p:sp>
        <p:sp>
          <p:nvSpPr>
            <p:cNvPr id="7" name="Rectangle: Rounded Corners 4">
              <a:extLst>
                <a:ext uri="{FF2B5EF4-FFF2-40B4-BE49-F238E27FC236}">
                  <a16:creationId xmlns:a16="http://schemas.microsoft.com/office/drawing/2014/main" id="{39F09FC0-90AB-313B-1581-DDFF574FB991}"/>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400" kern="1200"/>
                <a:t>qPCR</a:t>
              </a:r>
            </a:p>
          </p:txBody>
        </p:sp>
      </p:grpSp>
      <p:sp>
        <p:nvSpPr>
          <p:cNvPr id="8" name="TextBox 7">
            <a:extLst>
              <a:ext uri="{FF2B5EF4-FFF2-40B4-BE49-F238E27FC236}">
                <a16:creationId xmlns:a16="http://schemas.microsoft.com/office/drawing/2014/main" id="{5CEB50BF-31F1-2B83-8298-24D78ECEF92F}"/>
              </a:ext>
            </a:extLst>
          </p:cNvPr>
          <p:cNvSpPr txBox="1"/>
          <p:nvPr/>
        </p:nvSpPr>
        <p:spPr>
          <a:xfrm>
            <a:off x="421468" y="6239825"/>
            <a:ext cx="3665992"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900" err="1">
                <a:latin typeface="Arial" panose="020B0604020202020204"/>
              </a:rPr>
              <a:t>Kochenderfer</a:t>
            </a:r>
            <a:r>
              <a:rPr lang="es-ES" sz="900">
                <a:latin typeface="Arial" panose="020B0604020202020204"/>
              </a:rPr>
              <a:t> </a:t>
            </a:r>
            <a:r>
              <a:rPr lang="es-ES" sz="900" i="1">
                <a:latin typeface="Arial" panose="020B0604020202020204"/>
              </a:rPr>
              <a:t>et al. </a:t>
            </a:r>
            <a:r>
              <a:rPr lang="es-ES" sz="900" i="1" err="1">
                <a:latin typeface="Arial" panose="020B0604020202020204"/>
              </a:rPr>
              <a:t>Blood</a:t>
            </a:r>
            <a:r>
              <a:rPr lang="es-ES" sz="900">
                <a:latin typeface="Arial" panose="020B0604020202020204"/>
              </a:rPr>
              <a:t>. 119(12): 2709–2720 (2012).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t>Locke </a:t>
            </a:r>
            <a:r>
              <a:rPr lang="en-US" sz="900" i="1"/>
              <a:t>et al. Molecular Therapy. </a:t>
            </a:r>
            <a:r>
              <a:rPr lang="en-US" sz="900" b="1" i="1"/>
              <a:t>25</a:t>
            </a:r>
            <a:r>
              <a:rPr lang="en-US" sz="900" i="1"/>
              <a:t>(1): 285-295 (2017).</a:t>
            </a:r>
            <a:endParaRPr lang="es-ES" sz="900">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t>Locke </a:t>
            </a:r>
            <a:r>
              <a:rPr lang="en-US" sz="900" i="1"/>
              <a:t>et al. </a:t>
            </a:r>
            <a:r>
              <a:rPr lang="en-US" sz="900"/>
              <a:t>New England Journal of Medicine. </a:t>
            </a:r>
            <a:r>
              <a:rPr lang="en-US" sz="900" b="1"/>
              <a:t>386: </a:t>
            </a:r>
            <a:r>
              <a:rPr lang="en-US" sz="900"/>
              <a:t>640-654 (2022).</a:t>
            </a:r>
            <a:endParaRPr lang="en-US" sz="900">
              <a:latin typeface="Arial" panose="020B0604020202020204"/>
            </a:endParaRPr>
          </a:p>
        </p:txBody>
      </p:sp>
    </p:spTree>
    <p:extLst>
      <p:ext uri="{BB962C8B-B14F-4D97-AF65-F5344CB8AC3E}">
        <p14:creationId xmlns:p14="http://schemas.microsoft.com/office/powerpoint/2010/main" val="7490991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Line 5"/>
          <p:cNvSpPr/>
          <p:nvPr/>
        </p:nvSpPr>
        <p:spPr>
          <a:xfrm flipV="1">
            <a:off x="847019" y="6661966"/>
            <a:ext cx="11097005" cy="10619"/>
          </a:xfrm>
          <a:prstGeom prst="line">
            <a:avLst/>
          </a:prstGeom>
          <a:ln w="3175">
            <a:solidFill>
              <a:srgbClr val="FF3300"/>
            </a:solidFill>
          </a:ln>
        </p:spPr>
        <p:txBody>
          <a:bodyPr lIns="45719" rIns="45719"/>
          <a:lstStyle/>
          <a:p>
            <a:pPr>
              <a:defRPr>
                <a:latin typeface="Calibri"/>
                <a:ea typeface="Calibri"/>
                <a:cs typeface="Calibri"/>
                <a:sym typeface="Calibri"/>
              </a:defRPr>
            </a:pPr>
            <a:endParaRPr/>
          </a:p>
        </p:txBody>
      </p:sp>
      <p:grpSp>
        <p:nvGrpSpPr>
          <p:cNvPr id="439" name="Group 4"/>
          <p:cNvGrpSpPr/>
          <p:nvPr/>
        </p:nvGrpSpPr>
        <p:grpSpPr>
          <a:xfrm>
            <a:off x="116105" y="5770810"/>
            <a:ext cx="790576" cy="960439"/>
            <a:chOff x="0" y="0"/>
            <a:chExt cx="790575" cy="960438"/>
          </a:xfrm>
        </p:grpSpPr>
        <p:pic>
          <p:nvPicPr>
            <p:cNvPr id="437" name="Picture 889" descr="Picture 889"/>
            <p:cNvPicPr>
              <a:picLocks noChangeAspect="1"/>
            </p:cNvPicPr>
            <p:nvPr/>
          </p:nvPicPr>
          <p:blipFill>
            <a:blip r:embed="rId2"/>
            <a:stretch>
              <a:fillRect/>
            </a:stretch>
          </p:blipFill>
          <p:spPr>
            <a:xfrm>
              <a:off x="0" y="-1"/>
              <a:ext cx="790575" cy="219601"/>
            </a:xfrm>
            <a:prstGeom prst="rect">
              <a:avLst/>
            </a:prstGeom>
            <a:ln w="12700" cap="flat">
              <a:noFill/>
              <a:miter lim="400000"/>
            </a:ln>
            <a:effectLst/>
          </p:spPr>
        </p:pic>
        <p:pic>
          <p:nvPicPr>
            <p:cNvPr id="438" name="Picture 888" descr="Picture 888"/>
            <p:cNvPicPr>
              <a:picLocks noChangeAspect="1"/>
            </p:cNvPicPr>
            <p:nvPr/>
          </p:nvPicPr>
          <p:blipFill>
            <a:blip r:embed="rId3"/>
            <a:stretch>
              <a:fillRect/>
            </a:stretch>
          </p:blipFill>
          <p:spPr>
            <a:xfrm>
              <a:off x="76799" y="264173"/>
              <a:ext cx="568366" cy="696266"/>
            </a:xfrm>
            <a:prstGeom prst="rect">
              <a:avLst/>
            </a:prstGeom>
            <a:ln w="12700" cap="flat">
              <a:noFill/>
              <a:miter lim="400000"/>
            </a:ln>
            <a:effectLst/>
          </p:spPr>
        </p:pic>
      </p:grpSp>
      <p:sp>
        <p:nvSpPr>
          <p:cNvPr id="440" name="The Rapid Expansion of RNA Research in Canada"/>
          <p:cNvSpPr txBox="1">
            <a:spLocks noGrp="1"/>
          </p:cNvSpPr>
          <p:nvPr>
            <p:ph type="title" idx="4294967295"/>
          </p:nvPr>
        </p:nvSpPr>
        <p:spPr>
          <a:xfrm>
            <a:off x="289136" y="485661"/>
            <a:ext cx="11360801" cy="763601"/>
          </a:xfrm>
          <a:prstGeom prst="rect">
            <a:avLst/>
          </a:prstGeom>
        </p:spPr>
        <p:txBody>
          <a:bodyPr lIns="121899" tIns="121899" rIns="121899" bIns="121899" anchor="t"/>
          <a:lstStyle>
            <a:lvl1pPr algn="ctr" defTabSz="1219200">
              <a:lnSpc>
                <a:spcPct val="100000"/>
              </a:lnSpc>
              <a:defRPr sz="3200">
                <a:latin typeface="McGill Sans Medium"/>
                <a:ea typeface="McGill Sans Medium"/>
                <a:cs typeface="McGill Sans Medium"/>
                <a:sym typeface="McGill Sans Medium"/>
              </a:defRPr>
            </a:lvl1pPr>
          </a:lstStyle>
          <a:p>
            <a:r>
              <a:t>The Rapid Expansion of RNA Research in Canada</a:t>
            </a:r>
          </a:p>
        </p:txBody>
      </p:sp>
      <p:pic>
        <p:nvPicPr>
          <p:cNvPr id="441" name="Picture 7" descr="Picture 7"/>
          <p:cNvPicPr>
            <a:picLocks noChangeAspect="1"/>
          </p:cNvPicPr>
          <p:nvPr/>
        </p:nvPicPr>
        <p:blipFill>
          <a:blip r:embed="rId4"/>
          <a:stretch>
            <a:fillRect/>
          </a:stretch>
        </p:blipFill>
        <p:spPr>
          <a:xfrm>
            <a:off x="2660073" y="1515941"/>
            <a:ext cx="6618928" cy="4969767"/>
          </a:xfrm>
          <a:prstGeom prst="rect">
            <a:avLst/>
          </a:prstGeom>
          <a:ln w="12700">
            <a:miter lim="400000"/>
          </a:ln>
        </p:spPr>
      </p:pic>
      <p:sp>
        <p:nvSpPr>
          <p:cNvPr id="442" name="TextBox 11"/>
          <p:cNvSpPr txBox="1"/>
          <p:nvPr/>
        </p:nvSpPr>
        <p:spPr>
          <a:xfrm>
            <a:off x="4495637" y="2150816"/>
            <a:ext cx="6074458" cy="2947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0959" tIns="60959" rIns="60959" bIns="60959">
            <a:spAutoFit/>
          </a:bodyPr>
          <a:lstStyle>
            <a:lvl1pPr defTabSz="1219200">
              <a:defRPr sz="1200">
                <a:latin typeface="Arial"/>
                <a:ea typeface="Arial"/>
                <a:cs typeface="Arial"/>
                <a:sym typeface="Arial"/>
              </a:defRPr>
            </a:lvl1pPr>
          </a:lstStyle>
          <a:p>
            <a:r>
              <a:t>Search query: (RNA or mRNA) AND  ("Canada"[Affiliation])</a:t>
            </a:r>
          </a:p>
        </p:txBody>
      </p:sp>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 xmlns:m="http://schemas.openxmlformats.org/officeDocument/2006/math" xmlns:a14="http://schemas.microsoft.com/office/drawing/2010/main">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2859D-7742-7261-7E83-AE9FA7FCE89F}"/>
              </a:ext>
            </a:extLst>
          </p:cNvPr>
          <p:cNvSpPr>
            <a:spLocks noGrp="1"/>
          </p:cNvSpPr>
          <p:nvPr>
            <p:ph type="title"/>
          </p:nvPr>
        </p:nvSpPr>
        <p:spPr/>
        <p:txBody>
          <a:bodyPr/>
          <a:lstStyle/>
          <a:p>
            <a:r>
              <a:rPr lang="en-US">
                <a:solidFill>
                  <a:srgbClr val="000000"/>
                </a:solidFill>
                <a:latin typeface="Arial"/>
                <a:cs typeface="Arial"/>
              </a:rPr>
              <a:t>Cell Kinetics of Yescarta® by qPCR</a:t>
            </a:r>
            <a:br>
              <a:rPr lang="en-US"/>
            </a:br>
            <a:r>
              <a:rPr lang="en-US">
                <a:solidFill>
                  <a:srgbClr val="000000"/>
                </a:solidFill>
                <a:latin typeface="Arial"/>
                <a:cs typeface="Arial"/>
              </a:rPr>
              <a:t>Presence, expansion, and persistence in blood</a:t>
            </a:r>
          </a:p>
        </p:txBody>
      </p:sp>
      <p:sp>
        <p:nvSpPr>
          <p:cNvPr id="3" name="Content Placeholder 2">
            <a:extLst>
              <a:ext uri="{FF2B5EF4-FFF2-40B4-BE49-F238E27FC236}">
                <a16:creationId xmlns:a16="http://schemas.microsoft.com/office/drawing/2014/main" id="{FBC2E05F-2021-DF41-9CE2-C2CFFF8426D2}"/>
              </a:ext>
            </a:extLst>
          </p:cNvPr>
          <p:cNvSpPr>
            <a:spLocks noGrp="1"/>
          </p:cNvSpPr>
          <p:nvPr>
            <p:ph idx="1"/>
          </p:nvPr>
        </p:nvSpPr>
        <p:spPr/>
        <p:txBody>
          <a:bodyPr/>
          <a:lstStyle/>
          <a:p>
            <a:endParaRPr lang="en-US" sz="1800" dirty="0">
              <a:solidFill>
                <a:srgbClr val="000000"/>
              </a:solidFill>
            </a:endParaRPr>
          </a:p>
          <a:p>
            <a:endParaRPr lang="en-US" sz="1800" dirty="0">
              <a:solidFill>
                <a:srgbClr val="000000"/>
              </a:solidFill>
            </a:endParaRPr>
          </a:p>
          <a:p>
            <a:endParaRPr lang="en-US" sz="1800" dirty="0">
              <a:solidFill>
                <a:srgbClr val="000000"/>
              </a:solidFill>
            </a:endParaRPr>
          </a:p>
          <a:p>
            <a:endParaRPr lang="en-US" sz="1800" dirty="0">
              <a:solidFill>
                <a:srgbClr val="000000"/>
              </a:solidFill>
            </a:endParaRPr>
          </a:p>
          <a:p>
            <a:pPr marL="0" indent="0">
              <a:buNone/>
            </a:pPr>
            <a:endParaRPr lang="en-US" sz="1800" dirty="0">
              <a:solidFill>
                <a:srgbClr val="000000"/>
              </a:solidFill>
            </a:endParaRPr>
          </a:p>
          <a:p>
            <a:pPr marL="0" indent="0">
              <a:buNone/>
            </a:pPr>
            <a:endParaRPr lang="en-US" sz="1800" dirty="0">
              <a:solidFill>
                <a:srgbClr val="000000"/>
              </a:solidFill>
            </a:endParaRPr>
          </a:p>
          <a:p>
            <a:pPr marL="0" indent="0">
              <a:buNone/>
            </a:pPr>
            <a:endParaRPr lang="en-US" sz="1800" dirty="0">
              <a:solidFill>
                <a:srgbClr val="000000"/>
              </a:solidFill>
            </a:endParaRPr>
          </a:p>
          <a:p>
            <a:pPr marL="0" indent="0">
              <a:buNone/>
            </a:pPr>
            <a:endParaRPr lang="en-US" sz="1800" dirty="0">
              <a:solidFill>
                <a:srgbClr val="000000"/>
              </a:solidFill>
            </a:endParaRPr>
          </a:p>
          <a:p>
            <a:pPr marL="0" indent="0">
              <a:buNone/>
            </a:pPr>
            <a:endParaRPr lang="en-US" sz="1800" dirty="0">
              <a:solidFill>
                <a:srgbClr val="000000"/>
              </a:solidFill>
            </a:endParaRPr>
          </a:p>
          <a:p>
            <a:endParaRPr lang="en-US" sz="1800" dirty="0">
              <a:solidFill>
                <a:srgbClr val="000000"/>
              </a:solidFill>
            </a:endParaRPr>
          </a:p>
          <a:p>
            <a:endParaRPr lang="en-US" sz="1800" dirty="0">
              <a:solidFill>
                <a:srgbClr val="000000"/>
              </a:solidFill>
            </a:endParaRPr>
          </a:p>
          <a:p>
            <a:r>
              <a:rPr lang="en-US" sz="1800" dirty="0">
                <a:solidFill>
                  <a:srgbClr val="000000"/>
                </a:solidFill>
              </a:rPr>
              <a:t>qPCR well suited to capture multi-log expansion and contraction, typical of CAR-T therapy</a:t>
            </a:r>
          </a:p>
          <a:p>
            <a:r>
              <a:rPr lang="en-US" sz="1800" dirty="0">
                <a:solidFill>
                  <a:srgbClr val="000000"/>
                </a:solidFill>
              </a:rPr>
              <a:t>CAR-T cells measured as copies/ug DNA and converted to µL blood (WBC count; # CAR/CAR-T Cell)</a:t>
            </a:r>
          </a:p>
        </p:txBody>
      </p:sp>
      <p:pic>
        <p:nvPicPr>
          <p:cNvPr id="4" name="Picture 3">
            <a:extLst>
              <a:ext uri="{FF2B5EF4-FFF2-40B4-BE49-F238E27FC236}">
                <a16:creationId xmlns:a16="http://schemas.microsoft.com/office/drawing/2014/main" id="{286FA026-EC9A-AD9E-B5D8-319747168E87}"/>
              </a:ext>
            </a:extLst>
          </p:cNvPr>
          <p:cNvPicPr>
            <a:picLocks noChangeAspect="1"/>
          </p:cNvPicPr>
          <p:nvPr/>
        </p:nvPicPr>
        <p:blipFill rotWithShape="1">
          <a:blip r:embed="rId3"/>
          <a:srcRect b="9509"/>
          <a:stretch/>
        </p:blipFill>
        <p:spPr>
          <a:xfrm>
            <a:off x="2052694" y="1312212"/>
            <a:ext cx="7366080" cy="3111387"/>
          </a:xfrm>
          <a:prstGeom prst="rect">
            <a:avLst/>
          </a:prstGeom>
        </p:spPr>
      </p:pic>
      <p:sp>
        <p:nvSpPr>
          <p:cNvPr id="7" name="TextBox 6">
            <a:extLst>
              <a:ext uri="{FF2B5EF4-FFF2-40B4-BE49-F238E27FC236}">
                <a16:creationId xmlns:a16="http://schemas.microsoft.com/office/drawing/2014/main" id="{FF64CB0B-1464-F9F5-A1EC-A71183E854EA}"/>
              </a:ext>
            </a:extLst>
          </p:cNvPr>
          <p:cNvSpPr txBox="1"/>
          <p:nvPr/>
        </p:nvSpPr>
        <p:spPr>
          <a:xfrm rot="16200000">
            <a:off x="586774" y="2534712"/>
            <a:ext cx="3384483" cy="393291"/>
          </a:xfrm>
          <a:prstGeom prst="rect">
            <a:avLst/>
          </a:prstGeom>
          <a:solidFill>
            <a:schemeClr val="bg1"/>
          </a:solidFill>
        </p:spPr>
        <p:txBody>
          <a:bodyPr wrap="square" lIns="0" rtlCol="0">
            <a:noAutofit/>
          </a:bodyPr>
          <a:lstStyle/>
          <a:p>
            <a:pPr algn="ctr"/>
            <a:r>
              <a:rPr lang="en-US" sz="1400"/>
              <a:t>CAR T Cells in Blood (Cells/µL)</a:t>
            </a:r>
          </a:p>
        </p:txBody>
      </p:sp>
      <p:sp>
        <p:nvSpPr>
          <p:cNvPr id="8" name="TextBox 7">
            <a:extLst>
              <a:ext uri="{FF2B5EF4-FFF2-40B4-BE49-F238E27FC236}">
                <a16:creationId xmlns:a16="http://schemas.microsoft.com/office/drawing/2014/main" id="{717986EB-90DD-799C-ABB6-5F896AB18926}"/>
              </a:ext>
            </a:extLst>
          </p:cNvPr>
          <p:cNvSpPr txBox="1"/>
          <p:nvPr/>
        </p:nvSpPr>
        <p:spPr>
          <a:xfrm>
            <a:off x="4027750" y="4357251"/>
            <a:ext cx="3984523" cy="393291"/>
          </a:xfrm>
          <a:prstGeom prst="rect">
            <a:avLst/>
          </a:prstGeom>
          <a:solidFill>
            <a:schemeClr val="bg1"/>
          </a:solidFill>
        </p:spPr>
        <p:txBody>
          <a:bodyPr wrap="square" lIns="0" rtlCol="0">
            <a:noAutofit/>
          </a:bodyPr>
          <a:lstStyle/>
          <a:p>
            <a:pPr algn="ctr"/>
            <a:r>
              <a:rPr lang="en-US" sz="1600"/>
              <a:t>Time After Infusion</a:t>
            </a:r>
          </a:p>
        </p:txBody>
      </p:sp>
      <p:pic>
        <p:nvPicPr>
          <p:cNvPr id="9" name="Picture 8">
            <a:extLst>
              <a:ext uri="{FF2B5EF4-FFF2-40B4-BE49-F238E27FC236}">
                <a16:creationId xmlns:a16="http://schemas.microsoft.com/office/drawing/2014/main" id="{E90DE9A4-2934-2987-D97C-76AB71271D5C}"/>
              </a:ext>
            </a:extLst>
          </p:cNvPr>
          <p:cNvPicPr>
            <a:picLocks noChangeAspect="1"/>
          </p:cNvPicPr>
          <p:nvPr/>
        </p:nvPicPr>
        <p:blipFill rotWithShape="1">
          <a:blip r:embed="rId3"/>
          <a:srcRect l="5339" t="94328"/>
          <a:stretch/>
        </p:blipFill>
        <p:spPr>
          <a:xfrm>
            <a:off x="2445986" y="4701753"/>
            <a:ext cx="6972787" cy="195012"/>
          </a:xfrm>
          <a:prstGeom prst="rect">
            <a:avLst/>
          </a:prstGeom>
        </p:spPr>
      </p:pic>
      <p:grpSp>
        <p:nvGrpSpPr>
          <p:cNvPr id="10" name="Group 9">
            <a:extLst>
              <a:ext uri="{FF2B5EF4-FFF2-40B4-BE49-F238E27FC236}">
                <a16:creationId xmlns:a16="http://schemas.microsoft.com/office/drawing/2014/main" id="{04D4731D-3F4F-15D3-6004-41C90ED311F1}"/>
              </a:ext>
            </a:extLst>
          </p:cNvPr>
          <p:cNvGrpSpPr/>
          <p:nvPr/>
        </p:nvGrpSpPr>
        <p:grpSpPr>
          <a:xfrm>
            <a:off x="9995434" y="190357"/>
            <a:ext cx="2036792" cy="892318"/>
            <a:chOff x="11834" y="669238"/>
            <a:chExt cx="3546177" cy="892318"/>
          </a:xfrm>
          <a:solidFill>
            <a:schemeClr val="accent2"/>
          </a:solidFill>
        </p:grpSpPr>
        <p:sp>
          <p:nvSpPr>
            <p:cNvPr id="11" name="Rectangle: Rounded Corners 10">
              <a:extLst>
                <a:ext uri="{FF2B5EF4-FFF2-40B4-BE49-F238E27FC236}">
                  <a16:creationId xmlns:a16="http://schemas.microsoft.com/office/drawing/2014/main" id="{A24AE334-7283-FFEB-DCD6-321F2CE437A5}"/>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800"/>
            </a:p>
          </p:txBody>
        </p:sp>
        <p:sp>
          <p:nvSpPr>
            <p:cNvPr id="12" name="Rectangle: Rounded Corners 4">
              <a:extLst>
                <a:ext uri="{FF2B5EF4-FFF2-40B4-BE49-F238E27FC236}">
                  <a16:creationId xmlns:a16="http://schemas.microsoft.com/office/drawing/2014/main" id="{468BE99A-9229-4051-3404-6AB82ADFA014}"/>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400" kern="1200"/>
                <a:t>qPCR</a:t>
              </a:r>
            </a:p>
          </p:txBody>
        </p:sp>
      </p:grpSp>
      <p:sp>
        <p:nvSpPr>
          <p:cNvPr id="13" name="TextBox 12">
            <a:extLst>
              <a:ext uri="{FF2B5EF4-FFF2-40B4-BE49-F238E27FC236}">
                <a16:creationId xmlns:a16="http://schemas.microsoft.com/office/drawing/2014/main" id="{71962764-46F4-118C-70B7-1711FFF7A5CE}"/>
              </a:ext>
            </a:extLst>
          </p:cNvPr>
          <p:cNvSpPr txBox="1"/>
          <p:nvPr/>
        </p:nvSpPr>
        <p:spPr>
          <a:xfrm>
            <a:off x="8403374" y="4875295"/>
            <a:ext cx="3019425" cy="307777"/>
          </a:xfrm>
          <a:prstGeom prst="rect">
            <a:avLst/>
          </a:prstGeom>
          <a:noFill/>
        </p:spPr>
        <p:txBody>
          <a:bodyPr wrap="square">
            <a:spAutoFit/>
          </a:bodyPr>
          <a:lstStyle/>
          <a:p>
            <a:r>
              <a:rPr lang="en-US" sz="1400"/>
              <a:t>Phase 3, 180 Treated Participants</a:t>
            </a:r>
          </a:p>
        </p:txBody>
      </p:sp>
      <p:sp>
        <p:nvSpPr>
          <p:cNvPr id="5" name="TextBox 4">
            <a:extLst>
              <a:ext uri="{FF2B5EF4-FFF2-40B4-BE49-F238E27FC236}">
                <a16:creationId xmlns:a16="http://schemas.microsoft.com/office/drawing/2014/main" id="{BEC69003-5E6C-84C1-B875-F97C8EF5DCCB}"/>
              </a:ext>
            </a:extLst>
          </p:cNvPr>
          <p:cNvSpPr txBox="1"/>
          <p:nvPr/>
        </p:nvSpPr>
        <p:spPr>
          <a:xfrm>
            <a:off x="446019" y="6510450"/>
            <a:ext cx="3665992"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t>Locke </a:t>
            </a:r>
            <a:r>
              <a:rPr lang="en-US" sz="900" i="1"/>
              <a:t>et al. </a:t>
            </a:r>
            <a:r>
              <a:rPr lang="en-US" sz="900"/>
              <a:t>New England Journal of Medicine. </a:t>
            </a:r>
            <a:r>
              <a:rPr lang="en-US" sz="900" b="1"/>
              <a:t>386: </a:t>
            </a:r>
            <a:r>
              <a:rPr lang="en-US" sz="900"/>
              <a:t>640-654 (2022).</a:t>
            </a:r>
            <a:endParaRPr lang="en-US" sz="900">
              <a:latin typeface="Arial" panose="020B0604020202020204"/>
            </a:endParaRPr>
          </a:p>
        </p:txBody>
      </p:sp>
    </p:spTree>
    <p:extLst>
      <p:ext uri="{BB962C8B-B14F-4D97-AF65-F5344CB8AC3E}">
        <p14:creationId xmlns:p14="http://schemas.microsoft.com/office/powerpoint/2010/main" val="154670828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FA698-5865-B449-ADB7-EC16D4EBB6FA}"/>
              </a:ext>
            </a:extLst>
          </p:cNvPr>
          <p:cNvSpPr>
            <a:spLocks noGrp="1"/>
          </p:cNvSpPr>
          <p:nvPr>
            <p:ph type="title"/>
          </p:nvPr>
        </p:nvSpPr>
        <p:spPr/>
        <p:txBody>
          <a:bodyPr/>
          <a:lstStyle/>
          <a:p>
            <a:r>
              <a:rPr lang="en-US">
                <a:solidFill>
                  <a:srgbClr val="000000"/>
                </a:solidFill>
              </a:rPr>
              <a:t>Vector Shedding and Biodistribution of AAV by qPCR</a:t>
            </a:r>
          </a:p>
        </p:txBody>
      </p:sp>
      <p:sp>
        <p:nvSpPr>
          <p:cNvPr id="25" name="Content Placeholder 24">
            <a:extLst>
              <a:ext uri="{FF2B5EF4-FFF2-40B4-BE49-F238E27FC236}">
                <a16:creationId xmlns:a16="http://schemas.microsoft.com/office/drawing/2014/main" id="{F81C5B74-6AFC-10BF-C718-777146E5D579}"/>
              </a:ext>
            </a:extLst>
          </p:cNvPr>
          <p:cNvSpPr>
            <a:spLocks noGrp="1"/>
          </p:cNvSpPr>
          <p:nvPr>
            <p:ph idx="1"/>
          </p:nvPr>
        </p:nvSpPr>
        <p:spPr/>
        <p:txBody>
          <a:bodyPr vert="horz" lIns="0" tIns="45720" rIns="0" bIns="45720" rtlCol="0" anchor="t">
            <a:noAutofit/>
          </a:bodyPr>
          <a:lstStyle/>
          <a:p>
            <a:r>
              <a:rPr lang="en-US" sz="2400" dirty="0">
                <a:solidFill>
                  <a:srgbClr val="000000"/>
                </a:solidFill>
                <a:latin typeface="Arial"/>
                <a:cs typeface="Arial"/>
              </a:rPr>
              <a:t>LUXTURNA™ (AAV2-hRPE65) is an adeno-associated virus vector-based gene therapy </a:t>
            </a:r>
          </a:p>
          <a:p>
            <a:pPr lvl="1"/>
            <a:r>
              <a:rPr lang="en-US" sz="2000" dirty="0">
                <a:solidFill>
                  <a:srgbClr val="000000"/>
                </a:solidFill>
                <a:latin typeface="Arial"/>
                <a:cs typeface="Arial"/>
              </a:rPr>
              <a:t>Indication: biallelic RPE65 mutation-associated retinal dystrophy</a:t>
            </a:r>
          </a:p>
          <a:p>
            <a:pPr lvl="1"/>
            <a:r>
              <a:rPr lang="en-US" sz="2000" dirty="0">
                <a:solidFill>
                  <a:srgbClr val="000000"/>
                </a:solidFill>
                <a:latin typeface="Arial"/>
                <a:cs typeface="Arial"/>
              </a:rPr>
              <a:t>Dose: 1.5x10</a:t>
            </a:r>
            <a:r>
              <a:rPr lang="en-US" sz="2000" baseline="30000" dirty="0">
                <a:solidFill>
                  <a:srgbClr val="000000"/>
                </a:solidFill>
                <a:latin typeface="Arial"/>
                <a:cs typeface="Arial"/>
              </a:rPr>
              <a:t>11</a:t>
            </a:r>
            <a:r>
              <a:rPr lang="en-US" sz="2000" dirty="0">
                <a:solidFill>
                  <a:srgbClr val="000000"/>
                </a:solidFill>
                <a:latin typeface="Arial"/>
                <a:cs typeface="Arial"/>
              </a:rPr>
              <a:t> vg/eye (0.3 mL); subretinal injection</a:t>
            </a:r>
          </a:p>
          <a:p>
            <a:endParaRPr lang="en-US" sz="2400" dirty="0">
              <a:solidFill>
                <a:srgbClr val="000000"/>
              </a:solidFill>
            </a:endParaRPr>
          </a:p>
          <a:p>
            <a:r>
              <a:rPr lang="en-US" sz="2400" dirty="0">
                <a:solidFill>
                  <a:srgbClr val="000000"/>
                </a:solidFill>
                <a:latin typeface="Arial"/>
                <a:cs typeface="Arial"/>
              </a:rPr>
              <a:t>Vector Shedding by qPCR</a:t>
            </a:r>
          </a:p>
          <a:p>
            <a:pPr lvl="1"/>
            <a:r>
              <a:rPr lang="en-US" sz="2000" dirty="0">
                <a:solidFill>
                  <a:srgbClr val="000000"/>
                </a:solidFill>
                <a:latin typeface="Arial"/>
                <a:cs typeface="Arial"/>
              </a:rPr>
              <a:t>Assay sensitivity: 10 copies/µg DNA</a:t>
            </a:r>
          </a:p>
          <a:p>
            <a:pPr lvl="1"/>
            <a:r>
              <a:rPr lang="en-US" sz="2000" dirty="0">
                <a:solidFill>
                  <a:srgbClr val="000000"/>
                </a:solidFill>
                <a:latin typeface="Arial"/>
                <a:cs typeface="Arial"/>
              </a:rPr>
              <a:t>Assay applicability: </a:t>
            </a:r>
          </a:p>
          <a:p>
            <a:pPr lvl="2"/>
            <a:r>
              <a:rPr lang="en-US" sz="1800" dirty="0">
                <a:solidFill>
                  <a:srgbClr val="000000"/>
                </a:solidFill>
                <a:latin typeface="Arial"/>
                <a:cs typeface="Arial"/>
              </a:rPr>
              <a:t>Matrices: Fluids and tissues</a:t>
            </a:r>
          </a:p>
          <a:p>
            <a:pPr lvl="2"/>
            <a:r>
              <a:rPr lang="en-US" sz="1800" dirty="0">
                <a:solidFill>
                  <a:srgbClr val="000000"/>
                </a:solidFill>
                <a:latin typeface="Arial"/>
                <a:cs typeface="Arial"/>
              </a:rPr>
              <a:t>Species: Human, non-human primate, and dog</a:t>
            </a:r>
          </a:p>
        </p:txBody>
      </p:sp>
      <p:grpSp>
        <p:nvGrpSpPr>
          <p:cNvPr id="27" name="Group 26">
            <a:extLst>
              <a:ext uri="{FF2B5EF4-FFF2-40B4-BE49-F238E27FC236}">
                <a16:creationId xmlns:a16="http://schemas.microsoft.com/office/drawing/2014/main" id="{1754D538-B470-A346-D8EF-AA14401E4763}"/>
              </a:ext>
            </a:extLst>
          </p:cNvPr>
          <p:cNvGrpSpPr/>
          <p:nvPr/>
        </p:nvGrpSpPr>
        <p:grpSpPr>
          <a:xfrm>
            <a:off x="9995434" y="190357"/>
            <a:ext cx="2036792" cy="892318"/>
            <a:chOff x="11834" y="669238"/>
            <a:chExt cx="3546177" cy="892318"/>
          </a:xfrm>
          <a:solidFill>
            <a:schemeClr val="accent2"/>
          </a:solidFill>
        </p:grpSpPr>
        <p:sp>
          <p:nvSpPr>
            <p:cNvPr id="28" name="Rectangle: Rounded Corners 27">
              <a:extLst>
                <a:ext uri="{FF2B5EF4-FFF2-40B4-BE49-F238E27FC236}">
                  <a16:creationId xmlns:a16="http://schemas.microsoft.com/office/drawing/2014/main" id="{EB84EC92-E899-669E-4142-ECF17060347C}"/>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800"/>
            </a:p>
          </p:txBody>
        </p:sp>
        <p:sp>
          <p:nvSpPr>
            <p:cNvPr id="29" name="Rectangle: Rounded Corners 4">
              <a:extLst>
                <a:ext uri="{FF2B5EF4-FFF2-40B4-BE49-F238E27FC236}">
                  <a16:creationId xmlns:a16="http://schemas.microsoft.com/office/drawing/2014/main" id="{5EDCD7E5-F8ED-23EF-4CC2-7A9913730DC6}"/>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400" kern="1200"/>
                <a:t>qPCR</a:t>
              </a:r>
            </a:p>
          </p:txBody>
        </p:sp>
      </p:grpSp>
      <p:sp>
        <p:nvSpPr>
          <p:cNvPr id="6" name="TextBox 5">
            <a:extLst>
              <a:ext uri="{FF2B5EF4-FFF2-40B4-BE49-F238E27FC236}">
                <a16:creationId xmlns:a16="http://schemas.microsoft.com/office/drawing/2014/main" id="{CD07DB38-44F2-9E5C-EC32-64FF16665023}"/>
              </a:ext>
            </a:extLst>
          </p:cNvPr>
          <p:cNvSpPr txBox="1"/>
          <p:nvPr/>
        </p:nvSpPr>
        <p:spPr>
          <a:xfrm>
            <a:off x="464216" y="5968721"/>
            <a:ext cx="5773822" cy="784830"/>
          </a:xfrm>
          <a:prstGeom prst="rect">
            <a:avLst/>
          </a:prstGeom>
          <a:noFill/>
        </p:spPr>
        <p:txBody>
          <a:bodyPr wrap="square">
            <a:spAutoFit/>
          </a:bodyPr>
          <a:lstStyle/>
          <a:p>
            <a:r>
              <a:rPr lang="en-US" sz="900"/>
              <a:t>U.S. Food and Drug Administration. </a:t>
            </a:r>
            <a:r>
              <a:rPr lang="en-US" sz="900" i="1"/>
              <a:t>Package Insert Luxturna.</a:t>
            </a:r>
            <a:r>
              <a:rPr lang="en-US" sz="900"/>
              <a:t> Spark Therapeutics, Inc. 2024. https://fda.gov/media/109906/download.</a:t>
            </a:r>
          </a:p>
          <a:p>
            <a:r>
              <a:rPr lang="en-US" sz="900" err="1"/>
              <a:t>Swissmedic</a:t>
            </a:r>
            <a:r>
              <a:rPr lang="en-US" sz="900"/>
              <a:t>, Swiss Agency for Therapeutic Products. </a:t>
            </a:r>
            <a:r>
              <a:rPr lang="en-US" sz="900" i="1"/>
              <a:t>Swiss Public Assessment Report LUXTURNA. </a:t>
            </a:r>
            <a:r>
              <a:rPr lang="en-US" sz="900"/>
              <a:t>15 April 2020.</a:t>
            </a:r>
            <a:r>
              <a:rPr lang="en-US" sz="900" i="1"/>
              <a:t> </a:t>
            </a:r>
            <a:r>
              <a:rPr lang="en-US" sz="900"/>
              <a:t>https://www.swissmedic.ch/dam/swissmedic/de/dokumente/zulassung/swisspar/67371-luxturna-01-swisspar-20200415.pdf.download.pdf/2020-04-15_SwissPAR_Luxturna-FINAL.pdf</a:t>
            </a:r>
          </a:p>
        </p:txBody>
      </p:sp>
    </p:spTree>
    <p:extLst>
      <p:ext uri="{BB962C8B-B14F-4D97-AF65-F5344CB8AC3E}">
        <p14:creationId xmlns:p14="http://schemas.microsoft.com/office/powerpoint/2010/main" val="248433792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FA698-5865-B449-ADB7-EC16D4EBB6FA}"/>
              </a:ext>
            </a:extLst>
          </p:cNvPr>
          <p:cNvSpPr>
            <a:spLocks noGrp="1"/>
          </p:cNvSpPr>
          <p:nvPr>
            <p:ph type="title"/>
          </p:nvPr>
        </p:nvSpPr>
        <p:spPr/>
        <p:txBody>
          <a:bodyPr/>
          <a:lstStyle/>
          <a:p>
            <a:r>
              <a:rPr lang="en-US" dirty="0">
                <a:solidFill>
                  <a:srgbClr val="000000"/>
                </a:solidFill>
              </a:rPr>
              <a:t>Nonclinical Biodistribution of AAV by qPCR</a:t>
            </a:r>
            <a:br>
              <a:rPr lang="en-US" dirty="0">
                <a:solidFill>
                  <a:srgbClr val="000000"/>
                </a:solidFill>
              </a:rPr>
            </a:br>
            <a:r>
              <a:rPr lang="en-US" sz="2000" dirty="0">
                <a:solidFill>
                  <a:srgbClr val="000000"/>
                </a:solidFill>
              </a:rPr>
              <a:t>PCR is well suited for analysis from multiple matrices (DNA extraction)</a:t>
            </a:r>
            <a:endParaRPr lang="en-US" dirty="0">
              <a:solidFill>
                <a:srgbClr val="000000"/>
              </a:solidFill>
            </a:endParaRPr>
          </a:p>
        </p:txBody>
      </p:sp>
      <p:sp>
        <p:nvSpPr>
          <p:cNvPr id="4" name="Rectangle: Rounded Corners 3">
            <a:extLst>
              <a:ext uri="{FF2B5EF4-FFF2-40B4-BE49-F238E27FC236}">
                <a16:creationId xmlns:a16="http://schemas.microsoft.com/office/drawing/2014/main" id="{8A59D4BD-40C2-A568-83EF-83A22B39C31F}"/>
              </a:ext>
            </a:extLst>
          </p:cNvPr>
          <p:cNvSpPr/>
          <p:nvPr/>
        </p:nvSpPr>
        <p:spPr>
          <a:xfrm>
            <a:off x="325869" y="1475965"/>
            <a:ext cx="1927123" cy="786580"/>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Dog</a:t>
            </a:r>
          </a:p>
        </p:txBody>
      </p:sp>
      <p:sp>
        <p:nvSpPr>
          <p:cNvPr id="5" name="Rectangle: Rounded Corners 4">
            <a:extLst>
              <a:ext uri="{FF2B5EF4-FFF2-40B4-BE49-F238E27FC236}">
                <a16:creationId xmlns:a16="http://schemas.microsoft.com/office/drawing/2014/main" id="{2D215654-9096-4C33-0928-FB3ACCE43F8F}"/>
              </a:ext>
            </a:extLst>
          </p:cNvPr>
          <p:cNvSpPr/>
          <p:nvPr/>
        </p:nvSpPr>
        <p:spPr>
          <a:xfrm>
            <a:off x="1113150" y="2114369"/>
            <a:ext cx="1927123" cy="548640"/>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Subretinal injection</a:t>
            </a:r>
          </a:p>
        </p:txBody>
      </p:sp>
      <p:sp>
        <p:nvSpPr>
          <p:cNvPr id="6" name="Rectangle: Rounded Corners 5">
            <a:extLst>
              <a:ext uri="{FF2B5EF4-FFF2-40B4-BE49-F238E27FC236}">
                <a16:creationId xmlns:a16="http://schemas.microsoft.com/office/drawing/2014/main" id="{430A3B40-B86A-3CFC-4422-14BC87C1286E}"/>
              </a:ext>
            </a:extLst>
          </p:cNvPr>
          <p:cNvSpPr/>
          <p:nvPr/>
        </p:nvSpPr>
        <p:spPr>
          <a:xfrm>
            <a:off x="1486075" y="2626629"/>
            <a:ext cx="1927123" cy="548640"/>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Timepoints: 3 weeks and 3 months post dose</a:t>
            </a:r>
          </a:p>
        </p:txBody>
      </p:sp>
      <p:sp>
        <p:nvSpPr>
          <p:cNvPr id="7" name="Rectangle: Rounded Corners 6">
            <a:extLst>
              <a:ext uri="{FF2B5EF4-FFF2-40B4-BE49-F238E27FC236}">
                <a16:creationId xmlns:a16="http://schemas.microsoft.com/office/drawing/2014/main" id="{1ED31479-916B-6DC8-16C2-B5B2929A4686}"/>
              </a:ext>
            </a:extLst>
          </p:cNvPr>
          <p:cNvSpPr/>
          <p:nvPr/>
        </p:nvSpPr>
        <p:spPr>
          <a:xfrm>
            <a:off x="3591235" y="1475965"/>
            <a:ext cx="1927123" cy="786580"/>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AAV Detected in multiple organs</a:t>
            </a:r>
          </a:p>
        </p:txBody>
      </p:sp>
      <p:sp>
        <p:nvSpPr>
          <p:cNvPr id="8" name="Rectangle: Rounded Corners 7">
            <a:extLst>
              <a:ext uri="{FF2B5EF4-FFF2-40B4-BE49-F238E27FC236}">
                <a16:creationId xmlns:a16="http://schemas.microsoft.com/office/drawing/2014/main" id="{B7FAB6CF-D9CB-123E-BE50-F26D1B0250C1}"/>
              </a:ext>
            </a:extLst>
          </p:cNvPr>
          <p:cNvSpPr/>
          <p:nvPr/>
        </p:nvSpPr>
        <p:spPr>
          <a:xfrm>
            <a:off x="3591235" y="2336286"/>
            <a:ext cx="1927123" cy="786580"/>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Eye: Vitreous and anterior chamber fluids</a:t>
            </a:r>
          </a:p>
        </p:txBody>
      </p:sp>
      <p:sp>
        <p:nvSpPr>
          <p:cNvPr id="9" name="Rectangle: Rounded Corners 8">
            <a:extLst>
              <a:ext uri="{FF2B5EF4-FFF2-40B4-BE49-F238E27FC236}">
                <a16:creationId xmlns:a16="http://schemas.microsoft.com/office/drawing/2014/main" id="{42F14586-AAF8-E963-B8B3-918002D11D3F}"/>
              </a:ext>
            </a:extLst>
          </p:cNvPr>
          <p:cNvSpPr/>
          <p:nvPr/>
        </p:nvSpPr>
        <p:spPr>
          <a:xfrm>
            <a:off x="3591235" y="3187653"/>
            <a:ext cx="1927123" cy="786580"/>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Preauricular lymph nodes</a:t>
            </a:r>
          </a:p>
        </p:txBody>
      </p:sp>
      <p:sp>
        <p:nvSpPr>
          <p:cNvPr id="10" name="Rectangle: Rounded Corners 9">
            <a:extLst>
              <a:ext uri="{FF2B5EF4-FFF2-40B4-BE49-F238E27FC236}">
                <a16:creationId xmlns:a16="http://schemas.microsoft.com/office/drawing/2014/main" id="{D723E10B-BF57-6B32-8CB5-369B74ECD2BE}"/>
              </a:ext>
            </a:extLst>
          </p:cNvPr>
          <p:cNvSpPr/>
          <p:nvPr/>
        </p:nvSpPr>
        <p:spPr>
          <a:xfrm>
            <a:off x="3591235" y="4039020"/>
            <a:ext cx="1927123" cy="786580"/>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Optic nerve</a:t>
            </a:r>
          </a:p>
        </p:txBody>
      </p:sp>
      <p:sp>
        <p:nvSpPr>
          <p:cNvPr id="11" name="Rectangle: Rounded Corners 10">
            <a:extLst>
              <a:ext uri="{FF2B5EF4-FFF2-40B4-BE49-F238E27FC236}">
                <a16:creationId xmlns:a16="http://schemas.microsoft.com/office/drawing/2014/main" id="{B48FAF57-8F4E-4922-3FB7-E16EFDAE81F2}"/>
              </a:ext>
            </a:extLst>
          </p:cNvPr>
          <p:cNvSpPr/>
          <p:nvPr/>
        </p:nvSpPr>
        <p:spPr>
          <a:xfrm>
            <a:off x="3591234" y="4890386"/>
            <a:ext cx="1927123" cy="786580"/>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Technical challenges for liver and lung, N/A</a:t>
            </a:r>
          </a:p>
        </p:txBody>
      </p:sp>
      <p:sp>
        <p:nvSpPr>
          <p:cNvPr id="14" name="Rectangle: Rounded Corners 13">
            <a:extLst>
              <a:ext uri="{FF2B5EF4-FFF2-40B4-BE49-F238E27FC236}">
                <a16:creationId xmlns:a16="http://schemas.microsoft.com/office/drawing/2014/main" id="{758E5CBB-BE88-650B-0EDA-92E25D4B683A}"/>
              </a:ext>
            </a:extLst>
          </p:cNvPr>
          <p:cNvSpPr/>
          <p:nvPr/>
        </p:nvSpPr>
        <p:spPr>
          <a:xfrm>
            <a:off x="6096000" y="1475965"/>
            <a:ext cx="1927123" cy="786580"/>
          </a:xfrm>
          <a:prstGeom prst="roundRect">
            <a:avLst/>
          </a:prstGeom>
          <a:solidFill>
            <a:schemeClr val="accent6">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Non-human primate</a:t>
            </a:r>
          </a:p>
        </p:txBody>
      </p:sp>
      <p:sp>
        <p:nvSpPr>
          <p:cNvPr id="17" name="Rectangle: Rounded Corners 16">
            <a:extLst>
              <a:ext uri="{FF2B5EF4-FFF2-40B4-BE49-F238E27FC236}">
                <a16:creationId xmlns:a16="http://schemas.microsoft.com/office/drawing/2014/main" id="{28D7D3B1-50BA-49EF-EAA3-4472D08475BC}"/>
              </a:ext>
            </a:extLst>
          </p:cNvPr>
          <p:cNvSpPr/>
          <p:nvPr/>
        </p:nvSpPr>
        <p:spPr>
          <a:xfrm>
            <a:off x="9595580" y="2336286"/>
            <a:ext cx="1927123" cy="365760"/>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Eye</a:t>
            </a:r>
          </a:p>
        </p:txBody>
      </p:sp>
      <p:sp>
        <p:nvSpPr>
          <p:cNvPr id="18" name="Rectangle: Rounded Corners 17">
            <a:extLst>
              <a:ext uri="{FF2B5EF4-FFF2-40B4-BE49-F238E27FC236}">
                <a16:creationId xmlns:a16="http://schemas.microsoft.com/office/drawing/2014/main" id="{2A7D744E-DB36-057A-8F03-074EB89FC11E}"/>
              </a:ext>
            </a:extLst>
          </p:cNvPr>
          <p:cNvSpPr/>
          <p:nvPr/>
        </p:nvSpPr>
        <p:spPr>
          <a:xfrm>
            <a:off x="9595580" y="2757946"/>
            <a:ext cx="1927123" cy="365760"/>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Optic Nerve</a:t>
            </a:r>
          </a:p>
        </p:txBody>
      </p:sp>
      <p:sp>
        <p:nvSpPr>
          <p:cNvPr id="19" name="Rectangle: Rounded Corners 18">
            <a:extLst>
              <a:ext uri="{FF2B5EF4-FFF2-40B4-BE49-F238E27FC236}">
                <a16:creationId xmlns:a16="http://schemas.microsoft.com/office/drawing/2014/main" id="{4022CD7B-859C-B08F-C0F9-B853860ABE60}"/>
              </a:ext>
            </a:extLst>
          </p:cNvPr>
          <p:cNvSpPr/>
          <p:nvPr/>
        </p:nvSpPr>
        <p:spPr>
          <a:xfrm>
            <a:off x="9595580" y="3179606"/>
            <a:ext cx="1927123" cy="365760"/>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Various lymph nodes</a:t>
            </a:r>
          </a:p>
        </p:txBody>
      </p:sp>
      <p:sp>
        <p:nvSpPr>
          <p:cNvPr id="20" name="Rectangle: Rounded Corners 19">
            <a:extLst>
              <a:ext uri="{FF2B5EF4-FFF2-40B4-BE49-F238E27FC236}">
                <a16:creationId xmlns:a16="http://schemas.microsoft.com/office/drawing/2014/main" id="{8523E85D-F262-D114-14F7-DA34A3D77515}"/>
              </a:ext>
            </a:extLst>
          </p:cNvPr>
          <p:cNvSpPr/>
          <p:nvPr/>
        </p:nvSpPr>
        <p:spPr>
          <a:xfrm>
            <a:off x="9595580" y="3601266"/>
            <a:ext cx="1927123" cy="365760"/>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Colon, duodenum, stomach</a:t>
            </a:r>
          </a:p>
        </p:txBody>
      </p:sp>
      <p:sp>
        <p:nvSpPr>
          <p:cNvPr id="21" name="Rectangle: Rounded Corners 20">
            <a:extLst>
              <a:ext uri="{FF2B5EF4-FFF2-40B4-BE49-F238E27FC236}">
                <a16:creationId xmlns:a16="http://schemas.microsoft.com/office/drawing/2014/main" id="{E08C987A-EA67-C771-F886-F65371087E1D}"/>
              </a:ext>
            </a:extLst>
          </p:cNvPr>
          <p:cNvSpPr/>
          <p:nvPr/>
        </p:nvSpPr>
        <p:spPr>
          <a:xfrm>
            <a:off x="9595580" y="4022926"/>
            <a:ext cx="1927123" cy="365760"/>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Liver</a:t>
            </a:r>
          </a:p>
        </p:txBody>
      </p:sp>
      <p:sp>
        <p:nvSpPr>
          <p:cNvPr id="22" name="Rectangle: Rounded Corners 21">
            <a:extLst>
              <a:ext uri="{FF2B5EF4-FFF2-40B4-BE49-F238E27FC236}">
                <a16:creationId xmlns:a16="http://schemas.microsoft.com/office/drawing/2014/main" id="{DE3C68C3-C799-2CCD-785A-1B4D30B319DE}"/>
              </a:ext>
            </a:extLst>
          </p:cNvPr>
          <p:cNvSpPr/>
          <p:nvPr/>
        </p:nvSpPr>
        <p:spPr>
          <a:xfrm>
            <a:off x="9595580" y="4444586"/>
            <a:ext cx="1927123" cy="365760"/>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Spleen</a:t>
            </a:r>
          </a:p>
        </p:txBody>
      </p:sp>
      <p:sp>
        <p:nvSpPr>
          <p:cNvPr id="23" name="Rectangle: Rounded Corners 22">
            <a:extLst>
              <a:ext uri="{FF2B5EF4-FFF2-40B4-BE49-F238E27FC236}">
                <a16:creationId xmlns:a16="http://schemas.microsoft.com/office/drawing/2014/main" id="{2C24E605-30AC-7288-FE56-0CC422A4B83E}"/>
              </a:ext>
            </a:extLst>
          </p:cNvPr>
          <p:cNvSpPr/>
          <p:nvPr/>
        </p:nvSpPr>
        <p:spPr>
          <a:xfrm>
            <a:off x="9595580" y="4866246"/>
            <a:ext cx="1927123" cy="365760"/>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Trachea</a:t>
            </a:r>
          </a:p>
        </p:txBody>
      </p:sp>
      <p:sp>
        <p:nvSpPr>
          <p:cNvPr id="24" name="Rectangle: Rounded Corners 23">
            <a:extLst>
              <a:ext uri="{FF2B5EF4-FFF2-40B4-BE49-F238E27FC236}">
                <a16:creationId xmlns:a16="http://schemas.microsoft.com/office/drawing/2014/main" id="{A692DF1B-B1D7-BFF7-EF87-B1B7A83C5DC5}"/>
              </a:ext>
            </a:extLst>
          </p:cNvPr>
          <p:cNvSpPr/>
          <p:nvPr/>
        </p:nvSpPr>
        <p:spPr>
          <a:xfrm>
            <a:off x="9595580" y="5287904"/>
            <a:ext cx="1927123" cy="365760"/>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BQL: Gonads</a:t>
            </a:r>
          </a:p>
        </p:txBody>
      </p:sp>
      <p:grpSp>
        <p:nvGrpSpPr>
          <p:cNvPr id="13" name="Group 12">
            <a:extLst>
              <a:ext uri="{FF2B5EF4-FFF2-40B4-BE49-F238E27FC236}">
                <a16:creationId xmlns:a16="http://schemas.microsoft.com/office/drawing/2014/main" id="{D127F6C8-6B2E-E771-A3FC-2EDB0EAA4689}"/>
              </a:ext>
            </a:extLst>
          </p:cNvPr>
          <p:cNvGrpSpPr/>
          <p:nvPr/>
        </p:nvGrpSpPr>
        <p:grpSpPr>
          <a:xfrm>
            <a:off x="9995434" y="190357"/>
            <a:ext cx="2036792" cy="892318"/>
            <a:chOff x="11834" y="669238"/>
            <a:chExt cx="3546177" cy="892318"/>
          </a:xfrm>
          <a:solidFill>
            <a:schemeClr val="accent2"/>
          </a:solidFill>
        </p:grpSpPr>
        <p:sp>
          <p:nvSpPr>
            <p:cNvPr id="25" name="Rectangle: Rounded Corners 24">
              <a:extLst>
                <a:ext uri="{FF2B5EF4-FFF2-40B4-BE49-F238E27FC236}">
                  <a16:creationId xmlns:a16="http://schemas.microsoft.com/office/drawing/2014/main" id="{34C0C5A6-3F5F-7C7E-7C15-D4E25F403FDF}"/>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800"/>
            </a:p>
          </p:txBody>
        </p:sp>
        <p:sp>
          <p:nvSpPr>
            <p:cNvPr id="26" name="Rectangle: Rounded Corners 4">
              <a:extLst>
                <a:ext uri="{FF2B5EF4-FFF2-40B4-BE49-F238E27FC236}">
                  <a16:creationId xmlns:a16="http://schemas.microsoft.com/office/drawing/2014/main" id="{A8669DCD-CDFC-AE84-32A5-A77B184A2845}"/>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400" kern="1200"/>
                <a:t>qPCR</a:t>
              </a:r>
            </a:p>
          </p:txBody>
        </p:sp>
      </p:grpSp>
      <p:sp>
        <p:nvSpPr>
          <p:cNvPr id="29" name="Rectangle: Rounded Corners 28">
            <a:extLst>
              <a:ext uri="{FF2B5EF4-FFF2-40B4-BE49-F238E27FC236}">
                <a16:creationId xmlns:a16="http://schemas.microsoft.com/office/drawing/2014/main" id="{FBED2049-989A-7935-2C09-DCB1BDB1CA25}"/>
              </a:ext>
            </a:extLst>
          </p:cNvPr>
          <p:cNvSpPr/>
          <p:nvPr/>
        </p:nvSpPr>
        <p:spPr>
          <a:xfrm>
            <a:off x="6883280" y="2158933"/>
            <a:ext cx="1927123" cy="548640"/>
          </a:xfrm>
          <a:prstGeom prst="roundRect">
            <a:avLst/>
          </a:prstGeom>
          <a:solidFill>
            <a:schemeClr val="accent6">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Subretinal injection</a:t>
            </a:r>
          </a:p>
        </p:txBody>
      </p:sp>
      <p:sp>
        <p:nvSpPr>
          <p:cNvPr id="30" name="Rectangle: Rounded Corners 29">
            <a:extLst>
              <a:ext uri="{FF2B5EF4-FFF2-40B4-BE49-F238E27FC236}">
                <a16:creationId xmlns:a16="http://schemas.microsoft.com/office/drawing/2014/main" id="{01CA1357-0595-E7A0-A36F-C3AB76A5152A}"/>
              </a:ext>
            </a:extLst>
          </p:cNvPr>
          <p:cNvSpPr/>
          <p:nvPr/>
        </p:nvSpPr>
        <p:spPr>
          <a:xfrm>
            <a:off x="7256205" y="2671193"/>
            <a:ext cx="1927123" cy="548640"/>
          </a:xfrm>
          <a:prstGeom prst="roundRect">
            <a:avLst/>
          </a:prstGeom>
          <a:solidFill>
            <a:schemeClr val="accent6">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Timepoint: 3 months post dose</a:t>
            </a:r>
          </a:p>
        </p:txBody>
      </p:sp>
      <p:sp>
        <p:nvSpPr>
          <p:cNvPr id="31" name="Rectangle: Rounded Corners 30">
            <a:extLst>
              <a:ext uri="{FF2B5EF4-FFF2-40B4-BE49-F238E27FC236}">
                <a16:creationId xmlns:a16="http://schemas.microsoft.com/office/drawing/2014/main" id="{E4E56068-BC4B-D346-6CFE-EE762B889FC2}"/>
              </a:ext>
            </a:extLst>
          </p:cNvPr>
          <p:cNvSpPr/>
          <p:nvPr/>
        </p:nvSpPr>
        <p:spPr>
          <a:xfrm>
            <a:off x="9597683" y="1475965"/>
            <a:ext cx="1927123" cy="786580"/>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AAV Detected in multiple organs</a:t>
            </a:r>
          </a:p>
        </p:txBody>
      </p:sp>
      <p:sp>
        <p:nvSpPr>
          <p:cNvPr id="32" name="TextBox 31">
            <a:extLst>
              <a:ext uri="{FF2B5EF4-FFF2-40B4-BE49-F238E27FC236}">
                <a16:creationId xmlns:a16="http://schemas.microsoft.com/office/drawing/2014/main" id="{55F24926-8F64-A434-9A4E-2CE75BA96F2B}"/>
              </a:ext>
            </a:extLst>
          </p:cNvPr>
          <p:cNvSpPr txBox="1"/>
          <p:nvPr/>
        </p:nvSpPr>
        <p:spPr>
          <a:xfrm>
            <a:off x="464216" y="5968721"/>
            <a:ext cx="5773822" cy="784830"/>
          </a:xfrm>
          <a:prstGeom prst="rect">
            <a:avLst/>
          </a:prstGeom>
          <a:noFill/>
        </p:spPr>
        <p:txBody>
          <a:bodyPr wrap="square">
            <a:spAutoFit/>
          </a:bodyPr>
          <a:lstStyle/>
          <a:p>
            <a:r>
              <a:rPr lang="en-US" sz="900"/>
              <a:t>U.S. Food and Drug Administration. </a:t>
            </a:r>
            <a:r>
              <a:rPr lang="en-US" sz="900" i="1"/>
              <a:t>Package Insert Luxturna.</a:t>
            </a:r>
            <a:r>
              <a:rPr lang="en-US" sz="900"/>
              <a:t> Spark Therapeutics, Inc. 2024. https://fda.gov/media/109906/download.</a:t>
            </a:r>
          </a:p>
          <a:p>
            <a:r>
              <a:rPr lang="en-US" sz="900" err="1"/>
              <a:t>Swissmedic</a:t>
            </a:r>
            <a:r>
              <a:rPr lang="en-US" sz="900"/>
              <a:t>, Swiss Agency for Therapeutic Products. </a:t>
            </a:r>
            <a:r>
              <a:rPr lang="en-US" sz="900" i="1"/>
              <a:t>Swiss Public Assessment Report LUXTURNA. </a:t>
            </a:r>
            <a:r>
              <a:rPr lang="en-US" sz="900"/>
              <a:t>15 April 2020.</a:t>
            </a:r>
            <a:r>
              <a:rPr lang="en-US" sz="900" i="1"/>
              <a:t> </a:t>
            </a:r>
            <a:r>
              <a:rPr lang="en-US" sz="900"/>
              <a:t>https://www.swissmedic.ch/dam/swissmedic/de/dokumente/zulassung/swisspar/67371-luxturna-01-swisspar-20200415.pdf.download.pdf/2020-04-15_SwissPAR_Luxturna-FINAL.pdf</a:t>
            </a:r>
          </a:p>
        </p:txBody>
      </p:sp>
      <p:cxnSp>
        <p:nvCxnSpPr>
          <p:cNvPr id="34" name="Straight Connector 33">
            <a:extLst>
              <a:ext uri="{FF2B5EF4-FFF2-40B4-BE49-F238E27FC236}">
                <a16:creationId xmlns:a16="http://schemas.microsoft.com/office/drawing/2014/main" id="{8BBE3EB0-1C6E-4205-8FDE-5CC94B4BEF72}"/>
              </a:ext>
            </a:extLst>
          </p:cNvPr>
          <p:cNvCxnSpPr>
            <a:cxnSpLocks/>
          </p:cNvCxnSpPr>
          <p:nvPr/>
        </p:nvCxnSpPr>
        <p:spPr>
          <a:xfrm>
            <a:off x="5878286" y="1349829"/>
            <a:ext cx="0" cy="4735285"/>
          </a:xfrm>
          <a:prstGeom prst="line">
            <a:avLst/>
          </a:prstGeom>
          <a:ln w="5715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23233E26-A661-0E18-F0CC-BAB9E45246BA}"/>
              </a:ext>
            </a:extLst>
          </p:cNvPr>
          <p:cNvSpPr/>
          <p:nvPr/>
        </p:nvSpPr>
        <p:spPr>
          <a:xfrm>
            <a:off x="3467626" y="1349829"/>
            <a:ext cx="2160288" cy="4474028"/>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9FCD8616-9286-494A-6A17-FF8B46706EAC}"/>
              </a:ext>
            </a:extLst>
          </p:cNvPr>
          <p:cNvSpPr/>
          <p:nvPr/>
        </p:nvSpPr>
        <p:spPr>
          <a:xfrm>
            <a:off x="9478997" y="1343929"/>
            <a:ext cx="2160288" cy="4474028"/>
          </a:xfrm>
          <a:prstGeom prst="roundRect">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15534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4">
            <a:extLst>
              <a:ext uri="{FF2B5EF4-FFF2-40B4-BE49-F238E27FC236}">
                <a16:creationId xmlns:a16="http://schemas.microsoft.com/office/drawing/2014/main" id="{1058ADE5-08BE-8575-C6AD-EB102E1051EC}"/>
              </a:ext>
            </a:extLst>
          </p:cNvPr>
          <p:cNvSpPr>
            <a:spLocks noGrp="1"/>
          </p:cNvSpPr>
          <p:nvPr>
            <p:ph idx="1"/>
          </p:nvPr>
        </p:nvSpPr>
        <p:spPr>
          <a:xfrm>
            <a:off x="838200" y="1082675"/>
            <a:ext cx="11017392" cy="4886046"/>
          </a:xfrm>
        </p:spPr>
        <p:txBody>
          <a:bodyPr/>
          <a:lstStyle/>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r>
              <a:rPr lang="en-US" dirty="0">
                <a:solidFill>
                  <a:srgbClr val="000000"/>
                </a:solidFill>
              </a:rPr>
              <a:t>Systemic exposure (serum pos) seen from some patients after subretinal injection</a:t>
            </a:r>
          </a:p>
          <a:p>
            <a:r>
              <a:rPr lang="en-US" dirty="0">
                <a:solidFill>
                  <a:srgbClr val="000000"/>
                </a:solidFill>
              </a:rPr>
              <a:t>Assay principles remain the same from nonclinical to clinical use</a:t>
            </a:r>
          </a:p>
          <a:p>
            <a:endParaRPr lang="en-US" dirty="0">
              <a:solidFill>
                <a:srgbClr val="000000"/>
              </a:solidFill>
            </a:endParaRPr>
          </a:p>
        </p:txBody>
      </p:sp>
      <p:sp>
        <p:nvSpPr>
          <p:cNvPr id="2" name="Title 1">
            <a:extLst>
              <a:ext uri="{FF2B5EF4-FFF2-40B4-BE49-F238E27FC236}">
                <a16:creationId xmlns:a16="http://schemas.microsoft.com/office/drawing/2014/main" id="{58AFA698-5865-B449-ADB7-EC16D4EBB6FA}"/>
              </a:ext>
            </a:extLst>
          </p:cNvPr>
          <p:cNvSpPr>
            <a:spLocks noGrp="1"/>
          </p:cNvSpPr>
          <p:nvPr>
            <p:ph type="title"/>
          </p:nvPr>
        </p:nvSpPr>
        <p:spPr/>
        <p:txBody>
          <a:bodyPr/>
          <a:lstStyle/>
          <a:p>
            <a:r>
              <a:rPr lang="en-US">
                <a:solidFill>
                  <a:srgbClr val="000000"/>
                </a:solidFill>
              </a:rPr>
              <a:t>Clinical Vector Shedding of AAV by qPCR</a:t>
            </a:r>
          </a:p>
        </p:txBody>
      </p:sp>
      <p:grpSp>
        <p:nvGrpSpPr>
          <p:cNvPr id="13" name="Group 12">
            <a:extLst>
              <a:ext uri="{FF2B5EF4-FFF2-40B4-BE49-F238E27FC236}">
                <a16:creationId xmlns:a16="http://schemas.microsoft.com/office/drawing/2014/main" id="{FFD1D780-4820-47CF-2331-BF8BFD9B5BE7}"/>
              </a:ext>
            </a:extLst>
          </p:cNvPr>
          <p:cNvGrpSpPr/>
          <p:nvPr/>
        </p:nvGrpSpPr>
        <p:grpSpPr>
          <a:xfrm>
            <a:off x="9995434" y="190357"/>
            <a:ext cx="2036792" cy="892318"/>
            <a:chOff x="11834" y="669238"/>
            <a:chExt cx="3546177" cy="892318"/>
          </a:xfrm>
          <a:solidFill>
            <a:schemeClr val="accent2"/>
          </a:solidFill>
        </p:grpSpPr>
        <p:sp>
          <p:nvSpPr>
            <p:cNvPr id="25" name="Rectangle: Rounded Corners 24">
              <a:extLst>
                <a:ext uri="{FF2B5EF4-FFF2-40B4-BE49-F238E27FC236}">
                  <a16:creationId xmlns:a16="http://schemas.microsoft.com/office/drawing/2014/main" id="{256473D7-1388-E4CE-C15C-8336647C7799}"/>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800"/>
            </a:p>
          </p:txBody>
        </p:sp>
        <p:sp>
          <p:nvSpPr>
            <p:cNvPr id="26" name="Rectangle: Rounded Corners 4">
              <a:extLst>
                <a:ext uri="{FF2B5EF4-FFF2-40B4-BE49-F238E27FC236}">
                  <a16:creationId xmlns:a16="http://schemas.microsoft.com/office/drawing/2014/main" id="{C817096A-46F4-4813-A329-0BAEDA3EB2E8}"/>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400" kern="1200"/>
                <a:t>qPCR</a:t>
              </a:r>
            </a:p>
          </p:txBody>
        </p:sp>
      </p:grpSp>
      <p:sp>
        <p:nvSpPr>
          <p:cNvPr id="6" name="TextBox 5">
            <a:extLst>
              <a:ext uri="{FF2B5EF4-FFF2-40B4-BE49-F238E27FC236}">
                <a16:creationId xmlns:a16="http://schemas.microsoft.com/office/drawing/2014/main" id="{B0ECA61A-F923-4247-7D9D-043D7C482352}"/>
              </a:ext>
            </a:extLst>
          </p:cNvPr>
          <p:cNvSpPr txBox="1"/>
          <p:nvPr/>
        </p:nvSpPr>
        <p:spPr>
          <a:xfrm>
            <a:off x="431339" y="6429119"/>
            <a:ext cx="5773822" cy="369332"/>
          </a:xfrm>
          <a:prstGeom prst="rect">
            <a:avLst/>
          </a:prstGeom>
          <a:noFill/>
        </p:spPr>
        <p:txBody>
          <a:bodyPr wrap="square">
            <a:spAutoFit/>
          </a:bodyPr>
          <a:lstStyle/>
          <a:p>
            <a:r>
              <a:rPr lang="en-US" sz="900"/>
              <a:t>U.S. Food and Drug Administration. </a:t>
            </a:r>
            <a:r>
              <a:rPr lang="en-US" sz="900" i="1"/>
              <a:t>Package Insert Luxturna.</a:t>
            </a:r>
            <a:r>
              <a:rPr lang="en-US" sz="900"/>
              <a:t> Spark Therapeutics, Inc. 2024. https://fda.gov/media/109906/download.</a:t>
            </a:r>
          </a:p>
        </p:txBody>
      </p:sp>
      <p:graphicFrame>
        <p:nvGraphicFramePr>
          <p:cNvPr id="3" name="Table 2">
            <a:extLst>
              <a:ext uri="{FF2B5EF4-FFF2-40B4-BE49-F238E27FC236}">
                <a16:creationId xmlns:a16="http://schemas.microsoft.com/office/drawing/2014/main" id="{B134F733-3B4E-76A2-C8DA-17985A493397}"/>
              </a:ext>
            </a:extLst>
          </p:cNvPr>
          <p:cNvGraphicFramePr>
            <a:graphicFrameLocks noGrp="1"/>
          </p:cNvGraphicFramePr>
          <p:nvPr>
            <p:extLst>
              <p:ext uri="{D42A27DB-BD31-4B8C-83A1-F6EECF244321}">
                <p14:modId xmlns:p14="http://schemas.microsoft.com/office/powerpoint/2010/main" val="309631203"/>
              </p:ext>
            </p:extLst>
          </p:nvPr>
        </p:nvGraphicFramePr>
        <p:xfrm>
          <a:off x="1520901" y="1608177"/>
          <a:ext cx="9651990" cy="3058160"/>
        </p:xfrm>
        <a:graphic>
          <a:graphicData uri="http://schemas.openxmlformats.org/drawingml/2006/table">
            <a:tbl>
              <a:tblPr firstRow="1" bandRow="1">
                <a:tableStyleId>{5C22544A-7EE6-4342-B048-85BDC9FD1C3A}</a:tableStyleId>
              </a:tblPr>
              <a:tblGrid>
                <a:gridCol w="1930398">
                  <a:extLst>
                    <a:ext uri="{9D8B030D-6E8A-4147-A177-3AD203B41FA5}">
                      <a16:colId xmlns:a16="http://schemas.microsoft.com/office/drawing/2014/main" val="4031792427"/>
                    </a:ext>
                  </a:extLst>
                </a:gridCol>
                <a:gridCol w="2452351">
                  <a:extLst>
                    <a:ext uri="{9D8B030D-6E8A-4147-A177-3AD203B41FA5}">
                      <a16:colId xmlns:a16="http://schemas.microsoft.com/office/drawing/2014/main" val="4130868696"/>
                    </a:ext>
                  </a:extLst>
                </a:gridCol>
                <a:gridCol w="2627791">
                  <a:extLst>
                    <a:ext uri="{9D8B030D-6E8A-4147-A177-3AD203B41FA5}">
                      <a16:colId xmlns:a16="http://schemas.microsoft.com/office/drawing/2014/main" val="50289333"/>
                    </a:ext>
                  </a:extLst>
                </a:gridCol>
                <a:gridCol w="208280">
                  <a:extLst>
                    <a:ext uri="{9D8B030D-6E8A-4147-A177-3AD203B41FA5}">
                      <a16:colId xmlns:a16="http://schemas.microsoft.com/office/drawing/2014/main" val="2845781665"/>
                    </a:ext>
                  </a:extLst>
                </a:gridCol>
                <a:gridCol w="2433170">
                  <a:extLst>
                    <a:ext uri="{9D8B030D-6E8A-4147-A177-3AD203B41FA5}">
                      <a16:colId xmlns:a16="http://schemas.microsoft.com/office/drawing/2014/main" val="1092478414"/>
                    </a:ext>
                  </a:extLst>
                </a:gridCol>
              </a:tblGrid>
              <a:tr h="370840">
                <a:tc>
                  <a:txBody>
                    <a:bodyPr/>
                    <a:lstStyle/>
                    <a:p>
                      <a:endParaRPr lang="en-US"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r>
                        <a:rPr lang="en-US" dirty="0"/>
                        <a:t>Unilateral Injection</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Bilateral Injection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50260892"/>
                  </a:ext>
                </a:extLst>
              </a:tr>
              <a:tr h="370840">
                <a:tc>
                  <a:txBody>
                    <a:bodyPr/>
                    <a:lstStyle/>
                    <a:p>
                      <a:endParaRPr lang="en-US" b="1">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solidFill>
                            <a:schemeClr val="bg1"/>
                          </a:solidFill>
                        </a:rPr>
                        <a:t>Injected Eye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dirty="0">
                          <a:solidFill>
                            <a:schemeClr val="bg1"/>
                          </a:solidFill>
                        </a:rPr>
                        <a:t>Un-injected Eye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740283304"/>
                  </a:ext>
                </a:extLst>
              </a:tr>
              <a:tr h="370840">
                <a:tc rowSpan="2">
                  <a:txBody>
                    <a:bodyPr/>
                    <a:lstStyle/>
                    <a:p>
                      <a:pPr algn="ctr"/>
                      <a:r>
                        <a:rPr lang="en-US" b="1" dirty="0">
                          <a:solidFill>
                            <a:schemeClr val="bg1"/>
                          </a:solidFill>
                        </a:rPr>
                        <a:t>Tears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dirty="0">
                          <a:solidFill>
                            <a:srgbClr val="000000"/>
                          </a:solidFill>
                        </a:rPr>
                        <a:t>45% of Subjects: low, transient levels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r>
                        <a:rPr lang="en-US" dirty="0">
                          <a:solidFill>
                            <a:srgbClr val="000000"/>
                          </a:solidFill>
                        </a:rPr>
                        <a:t>7% of Subjects: positive until Day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endParaRPr lang="en-US"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rgbClr val="000000"/>
                          </a:solidFill>
                        </a:rPr>
                        <a:t>45% of Subjects: vector detected Day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2272476180"/>
                  </a:ext>
                </a:extLst>
              </a:tr>
              <a:tr h="589000">
                <a:tc vMerge="1">
                  <a:txBody>
                    <a:bodyPr/>
                    <a:lstStyle/>
                    <a:p>
                      <a:endParaRPr lang="en-US" b="1">
                        <a:solidFill>
                          <a:schemeClr val="bg1"/>
                        </a:solidFill>
                      </a:endParaRPr>
                    </a:p>
                  </a:txBody>
                  <a:tcPr>
                    <a:solidFill>
                      <a:schemeClr val="accent1"/>
                    </a:solidFill>
                  </a:tcPr>
                </a:tc>
                <a:tc>
                  <a:txBody>
                    <a:bodyPr/>
                    <a:lstStyle/>
                    <a:p>
                      <a:endParaRPr lang="en-US">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endParaRPr lang="en-US"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endParaRPr lang="en-US"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rgbClr val="000000"/>
                          </a:solidFill>
                        </a:rPr>
                        <a:t>Majority had no detectable DNA by Day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2612655759"/>
                  </a:ext>
                </a:extLst>
              </a:tr>
              <a:tr h="120189">
                <a:tc>
                  <a:txBody>
                    <a:bodyPr/>
                    <a:lstStyle/>
                    <a:p>
                      <a:pPr algn="ctr"/>
                      <a:endParaRPr lang="en-US" sz="200" b="1">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2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200"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200"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2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96520374"/>
                  </a:ext>
                </a:extLst>
              </a:tr>
              <a:tr h="370840">
                <a:tc>
                  <a:txBody>
                    <a:bodyPr/>
                    <a:lstStyle/>
                    <a:p>
                      <a:pPr algn="ctr"/>
                      <a:r>
                        <a:rPr lang="en-US" b="1" dirty="0">
                          <a:solidFill>
                            <a:schemeClr val="bg1"/>
                          </a:solidFill>
                        </a:rPr>
                        <a:t>Serum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en-US"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40000"/>
                        <a:lumOff val="60000"/>
                      </a:schemeClr>
                    </a:solidFill>
                  </a:tcPr>
                </a:tc>
                <a:tc>
                  <a:txBody>
                    <a:bodyPr/>
                    <a:lstStyle/>
                    <a:p>
                      <a:endParaRPr lang="en-US"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40000"/>
                        <a:lumOff val="60000"/>
                      </a:schemeClr>
                    </a:solidFill>
                  </a:tcPr>
                </a:tc>
                <a:tc>
                  <a:txBody>
                    <a:bodyPr/>
                    <a:lstStyle/>
                    <a:p>
                      <a:endParaRPr lang="en-US"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rgbClr val="000000"/>
                          </a:solidFill>
                        </a:rPr>
                        <a:t>10% of Subjects: positive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40000"/>
                        <a:lumOff val="60000"/>
                      </a:schemeClr>
                    </a:solidFill>
                  </a:tcPr>
                </a:tc>
                <a:extLst>
                  <a:ext uri="{0D108BD9-81ED-4DB2-BD59-A6C34878D82A}">
                    <a16:rowId xmlns:a16="http://schemas.microsoft.com/office/drawing/2014/main" val="952980300"/>
                  </a:ext>
                </a:extLst>
              </a:tr>
            </a:tbl>
          </a:graphicData>
        </a:graphic>
      </p:graphicFrame>
    </p:spTree>
    <p:extLst>
      <p:ext uri="{BB962C8B-B14F-4D97-AF65-F5344CB8AC3E}">
        <p14:creationId xmlns:p14="http://schemas.microsoft.com/office/powerpoint/2010/main" val="337662830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E3590-634F-A448-CE47-8D0BEB228B99}"/>
              </a:ext>
            </a:extLst>
          </p:cNvPr>
          <p:cNvSpPr>
            <a:spLocks noGrp="1"/>
          </p:cNvSpPr>
          <p:nvPr>
            <p:ph type="title"/>
          </p:nvPr>
        </p:nvSpPr>
        <p:spPr>
          <a:xfrm>
            <a:off x="838200" y="83185"/>
            <a:ext cx="11017391" cy="675005"/>
          </a:xfrm>
        </p:spPr>
        <p:txBody>
          <a:bodyPr/>
          <a:lstStyle/>
          <a:p>
            <a:r>
              <a:rPr lang="en-US" dirty="0">
                <a:solidFill>
                  <a:srgbClr val="000000"/>
                </a:solidFill>
              </a:rPr>
              <a:t>qPCR or </a:t>
            </a:r>
            <a:r>
              <a:rPr lang="en-US" dirty="0" err="1">
                <a:solidFill>
                  <a:srgbClr val="000000"/>
                </a:solidFill>
              </a:rPr>
              <a:t>dPCR</a:t>
            </a:r>
            <a:r>
              <a:rPr lang="en-US" dirty="0">
                <a:solidFill>
                  <a:srgbClr val="000000"/>
                </a:solidFill>
              </a:rPr>
              <a:t>? Benefits and Challenges</a:t>
            </a:r>
          </a:p>
        </p:txBody>
      </p:sp>
      <p:graphicFrame>
        <p:nvGraphicFramePr>
          <p:cNvPr id="10" name="Content Placeholder 9">
            <a:extLst>
              <a:ext uri="{FF2B5EF4-FFF2-40B4-BE49-F238E27FC236}">
                <a16:creationId xmlns:a16="http://schemas.microsoft.com/office/drawing/2014/main" id="{5C9F42D2-04E3-F7C9-D93F-EF3CF840E76D}"/>
              </a:ext>
            </a:extLst>
          </p:cNvPr>
          <p:cNvGraphicFramePr>
            <a:graphicFrameLocks noGrp="1"/>
          </p:cNvGraphicFramePr>
          <p:nvPr>
            <p:ph idx="1"/>
            <p:extLst>
              <p:ext uri="{D42A27DB-BD31-4B8C-83A1-F6EECF244321}">
                <p14:modId xmlns:p14="http://schemas.microsoft.com/office/powerpoint/2010/main" val="304709039"/>
              </p:ext>
            </p:extLst>
          </p:nvPr>
        </p:nvGraphicFramePr>
        <p:xfrm>
          <a:off x="923925" y="1686534"/>
          <a:ext cx="11017248" cy="4325098"/>
        </p:xfrm>
        <a:graphic>
          <a:graphicData uri="http://schemas.openxmlformats.org/drawingml/2006/table">
            <a:tbl>
              <a:tblPr firstRow="1" bandRow="1">
                <a:tableStyleId>{D7AC3CCA-C797-4891-BE02-D94E43425B78}</a:tableStyleId>
              </a:tblPr>
              <a:tblGrid>
                <a:gridCol w="6108246">
                  <a:extLst>
                    <a:ext uri="{9D8B030D-6E8A-4147-A177-3AD203B41FA5}">
                      <a16:colId xmlns:a16="http://schemas.microsoft.com/office/drawing/2014/main" val="1923068181"/>
                    </a:ext>
                  </a:extLst>
                </a:gridCol>
                <a:gridCol w="2405743">
                  <a:extLst>
                    <a:ext uri="{9D8B030D-6E8A-4147-A177-3AD203B41FA5}">
                      <a16:colId xmlns:a16="http://schemas.microsoft.com/office/drawing/2014/main" val="2478713968"/>
                    </a:ext>
                  </a:extLst>
                </a:gridCol>
                <a:gridCol w="2503259">
                  <a:extLst>
                    <a:ext uri="{9D8B030D-6E8A-4147-A177-3AD203B41FA5}">
                      <a16:colId xmlns:a16="http://schemas.microsoft.com/office/drawing/2014/main" val="724038218"/>
                    </a:ext>
                  </a:extLst>
                </a:gridCol>
              </a:tblGrid>
              <a:tr h="343752">
                <a:tc>
                  <a:txBody>
                    <a:bodyPr/>
                    <a:lstStyle/>
                    <a:p>
                      <a:r>
                        <a:rPr lang="en-US" sz="1400" b="1">
                          <a:solidFill>
                            <a:srgbClr val="000000"/>
                          </a:solidFill>
                        </a:rPr>
                        <a:t>Dynamic Range</a:t>
                      </a:r>
                    </a:p>
                  </a:txBody>
                  <a:tcPr/>
                </a:tc>
                <a:tc>
                  <a:txBody>
                    <a:bodyPr/>
                    <a:lstStyle/>
                    <a:p>
                      <a:r>
                        <a:rPr lang="en-US" sz="1400" b="1">
                          <a:solidFill>
                            <a:srgbClr val="000000"/>
                          </a:solidFill>
                        </a:rPr>
                        <a:t>8+ Log</a:t>
                      </a:r>
                      <a:r>
                        <a:rPr lang="en-US" sz="1400" b="1" baseline="-25000">
                          <a:solidFill>
                            <a:srgbClr val="000000"/>
                          </a:solidFill>
                        </a:rPr>
                        <a:t>10</a:t>
                      </a:r>
                    </a:p>
                  </a:txBody>
                  <a:tcPr/>
                </a:tc>
                <a:tc>
                  <a:txBody>
                    <a:bodyPr/>
                    <a:lstStyle/>
                    <a:p>
                      <a:r>
                        <a:rPr lang="en-US" sz="1400" b="1">
                          <a:solidFill>
                            <a:srgbClr val="000000"/>
                          </a:solidFill>
                        </a:rPr>
                        <a:t>4 Log</a:t>
                      </a:r>
                      <a:r>
                        <a:rPr lang="en-US" sz="1400" b="1" baseline="-25000">
                          <a:solidFill>
                            <a:srgbClr val="000000"/>
                          </a:solidFill>
                        </a:rPr>
                        <a:t>10</a:t>
                      </a:r>
                      <a:r>
                        <a:rPr lang="en-US" sz="1400" b="1">
                          <a:solidFill>
                            <a:srgbClr val="000000"/>
                          </a:solidFill>
                        </a:rPr>
                        <a:t>; lower ULOQ</a:t>
                      </a:r>
                    </a:p>
                  </a:txBody>
                  <a:tcPr/>
                </a:tc>
                <a:extLst>
                  <a:ext uri="{0D108BD9-81ED-4DB2-BD59-A6C34878D82A}">
                    <a16:rowId xmlns:a16="http://schemas.microsoft.com/office/drawing/2014/main" val="1441349630"/>
                  </a:ext>
                </a:extLst>
              </a:tr>
              <a:tr h="343752">
                <a:tc>
                  <a:txBody>
                    <a:bodyPr/>
                    <a:lstStyle/>
                    <a:p>
                      <a:r>
                        <a:rPr lang="en-US" sz="1400" b="1">
                          <a:solidFill>
                            <a:srgbClr val="000000"/>
                          </a:solidFill>
                        </a:rPr>
                        <a:t>Sensitivity/rare event quantitation</a:t>
                      </a:r>
                    </a:p>
                  </a:txBody>
                  <a:tcPr/>
                </a:tc>
                <a:tc>
                  <a:txBody>
                    <a:bodyPr/>
                    <a:lstStyle/>
                    <a:p>
                      <a:r>
                        <a:rPr lang="en-US" sz="1400" b="1">
                          <a:solidFill>
                            <a:srgbClr val="000000"/>
                          </a:solidFill>
                        </a:rPr>
                        <a:t>High</a:t>
                      </a:r>
                    </a:p>
                  </a:txBody>
                  <a:tcPr/>
                </a:tc>
                <a:tc>
                  <a:txBody>
                    <a:bodyPr/>
                    <a:lstStyle/>
                    <a:p>
                      <a:r>
                        <a:rPr lang="en-US" sz="1400" b="1">
                          <a:solidFill>
                            <a:srgbClr val="000000"/>
                          </a:solidFill>
                        </a:rPr>
                        <a:t>Very High</a:t>
                      </a:r>
                    </a:p>
                  </a:txBody>
                  <a:tcPr/>
                </a:tc>
                <a:extLst>
                  <a:ext uri="{0D108BD9-81ED-4DB2-BD59-A6C34878D82A}">
                    <a16:rowId xmlns:a16="http://schemas.microsoft.com/office/drawing/2014/main" val="3620891662"/>
                  </a:ext>
                </a:extLst>
              </a:tr>
              <a:tr h="543826">
                <a:tc>
                  <a:txBody>
                    <a:bodyPr/>
                    <a:lstStyle/>
                    <a:p>
                      <a:r>
                        <a:rPr lang="en-US" sz="1400" b="1">
                          <a:solidFill>
                            <a:srgbClr val="000000"/>
                          </a:solidFill>
                        </a:rPr>
                        <a:t>Quantitation</a:t>
                      </a:r>
                    </a:p>
                  </a:txBody>
                  <a:tcPr/>
                </a:tc>
                <a:tc>
                  <a:txBody>
                    <a:bodyPr/>
                    <a:lstStyle/>
                    <a:p>
                      <a:r>
                        <a:rPr lang="en-US" sz="1400" b="1">
                          <a:solidFill>
                            <a:srgbClr val="000000"/>
                          </a:solidFill>
                        </a:rPr>
                        <a:t>Std Curve Interpolation (R</a:t>
                      </a:r>
                      <a:r>
                        <a:rPr lang="en-US" sz="1400" b="1" baseline="30000">
                          <a:solidFill>
                            <a:srgbClr val="000000"/>
                          </a:solidFill>
                        </a:rPr>
                        <a:t>2</a:t>
                      </a:r>
                      <a:r>
                        <a:rPr lang="en-US" sz="1400" b="1">
                          <a:solidFill>
                            <a:srgbClr val="000000"/>
                          </a:solidFill>
                        </a:rPr>
                        <a:t> and Slope criteria)</a:t>
                      </a:r>
                    </a:p>
                  </a:txBody>
                  <a:tcPr/>
                </a:tc>
                <a:tc>
                  <a:txBody>
                    <a:bodyPr/>
                    <a:lstStyle/>
                    <a:p>
                      <a:r>
                        <a:rPr lang="en-US" sz="1400" b="1">
                          <a:solidFill>
                            <a:srgbClr val="000000"/>
                          </a:solidFill>
                        </a:rPr>
                        <a:t>Absolute (droplet count with Poisson statistics)</a:t>
                      </a:r>
                    </a:p>
                  </a:txBody>
                  <a:tcPr/>
                </a:tc>
                <a:extLst>
                  <a:ext uri="{0D108BD9-81ED-4DB2-BD59-A6C34878D82A}">
                    <a16:rowId xmlns:a16="http://schemas.microsoft.com/office/drawing/2014/main" val="1952327609"/>
                  </a:ext>
                </a:extLst>
              </a:tr>
              <a:tr h="343752">
                <a:tc>
                  <a:txBody>
                    <a:bodyPr/>
                    <a:lstStyle/>
                    <a:p>
                      <a:r>
                        <a:rPr lang="en-US" sz="1400">
                          <a:solidFill>
                            <a:srgbClr val="000000"/>
                          </a:solidFill>
                        </a:rPr>
                        <a:t>Plate format</a:t>
                      </a:r>
                    </a:p>
                  </a:txBody>
                  <a:tcPr/>
                </a:tc>
                <a:tc>
                  <a:txBody>
                    <a:bodyPr/>
                    <a:lstStyle/>
                    <a:p>
                      <a:r>
                        <a:rPr lang="en-US" sz="1400">
                          <a:solidFill>
                            <a:srgbClr val="000000"/>
                          </a:solidFill>
                        </a:rPr>
                        <a:t>384</a:t>
                      </a:r>
                    </a:p>
                  </a:txBody>
                  <a:tcPr/>
                </a:tc>
                <a:tc>
                  <a:txBody>
                    <a:bodyPr/>
                    <a:lstStyle/>
                    <a:p>
                      <a:r>
                        <a:rPr lang="en-US" sz="1400">
                          <a:solidFill>
                            <a:srgbClr val="000000"/>
                          </a:solidFill>
                        </a:rPr>
                        <a:t>24 up to 96*4</a:t>
                      </a:r>
                    </a:p>
                  </a:txBody>
                  <a:tcPr/>
                </a:tc>
                <a:extLst>
                  <a:ext uri="{0D108BD9-81ED-4DB2-BD59-A6C34878D82A}">
                    <a16:rowId xmlns:a16="http://schemas.microsoft.com/office/drawing/2014/main" val="2024664087"/>
                  </a:ext>
                </a:extLst>
              </a:tr>
              <a:tr h="343752">
                <a:tc>
                  <a:txBody>
                    <a:bodyPr/>
                    <a:lstStyle/>
                    <a:p>
                      <a:r>
                        <a:rPr lang="en-US" sz="1400">
                          <a:solidFill>
                            <a:srgbClr val="000000"/>
                          </a:solidFill>
                        </a:rPr>
                        <a:t>Detectable Foldchange</a:t>
                      </a:r>
                    </a:p>
                  </a:txBody>
                  <a:tcPr/>
                </a:tc>
                <a:tc>
                  <a:txBody>
                    <a:bodyPr/>
                    <a:lstStyle/>
                    <a:p>
                      <a:r>
                        <a:rPr lang="en-US" sz="1400">
                          <a:solidFill>
                            <a:srgbClr val="000000"/>
                          </a:solidFill>
                        </a:rPr>
                        <a:t>1.25-1.50x</a:t>
                      </a:r>
                    </a:p>
                  </a:txBody>
                  <a:tcPr/>
                </a:tc>
                <a:tc>
                  <a:txBody>
                    <a:bodyPr/>
                    <a:lstStyle/>
                    <a:p>
                      <a:r>
                        <a:rPr lang="en-US" sz="1400">
                          <a:solidFill>
                            <a:srgbClr val="000000"/>
                          </a:solidFill>
                        </a:rPr>
                        <a:t>1.2x</a:t>
                      </a:r>
                    </a:p>
                  </a:txBody>
                  <a:tcPr/>
                </a:tc>
                <a:extLst>
                  <a:ext uri="{0D108BD9-81ED-4DB2-BD59-A6C34878D82A}">
                    <a16:rowId xmlns:a16="http://schemas.microsoft.com/office/drawing/2014/main" val="1254254207"/>
                  </a:ext>
                </a:extLst>
              </a:tr>
              <a:tr h="343752">
                <a:tc>
                  <a:txBody>
                    <a:bodyPr/>
                    <a:lstStyle/>
                    <a:p>
                      <a:r>
                        <a:rPr lang="en-US" sz="1400">
                          <a:solidFill>
                            <a:srgbClr val="000000"/>
                          </a:solidFill>
                        </a:rPr>
                        <a:t>Susceptible to PCR inhibition</a:t>
                      </a:r>
                    </a:p>
                  </a:txBody>
                  <a:tcPr/>
                </a:tc>
                <a:tc>
                  <a:txBody>
                    <a:bodyPr/>
                    <a:lstStyle/>
                    <a:p>
                      <a:r>
                        <a:rPr lang="en-US" sz="1400">
                          <a:solidFill>
                            <a:srgbClr val="000000"/>
                          </a:solidFill>
                        </a:rPr>
                        <a:t>Higher</a:t>
                      </a:r>
                    </a:p>
                  </a:txBody>
                  <a:tcPr/>
                </a:tc>
                <a:tc>
                  <a:txBody>
                    <a:bodyPr/>
                    <a:lstStyle/>
                    <a:p>
                      <a:r>
                        <a:rPr lang="en-US" sz="1400">
                          <a:solidFill>
                            <a:srgbClr val="000000"/>
                          </a:solidFill>
                        </a:rPr>
                        <a:t>Lower</a:t>
                      </a:r>
                    </a:p>
                  </a:txBody>
                  <a:tcPr/>
                </a:tc>
                <a:extLst>
                  <a:ext uri="{0D108BD9-81ED-4DB2-BD59-A6C34878D82A}">
                    <a16:rowId xmlns:a16="http://schemas.microsoft.com/office/drawing/2014/main" val="4288452056"/>
                  </a:ext>
                </a:extLst>
              </a:tr>
              <a:tr h="343752">
                <a:tc>
                  <a:txBody>
                    <a:bodyPr/>
                    <a:lstStyle/>
                    <a:p>
                      <a:r>
                        <a:rPr lang="en-US" sz="1400">
                          <a:solidFill>
                            <a:srgbClr val="000000"/>
                          </a:solidFill>
                        </a:rPr>
                        <a:t>Amplification Reliance</a:t>
                      </a:r>
                    </a:p>
                  </a:txBody>
                  <a:tcPr/>
                </a:tc>
                <a:tc>
                  <a:txBody>
                    <a:bodyPr/>
                    <a:lstStyle/>
                    <a:p>
                      <a:r>
                        <a:rPr lang="en-US" sz="1400">
                          <a:solidFill>
                            <a:srgbClr val="000000"/>
                          </a:solidFill>
                        </a:rPr>
                        <a:t>Higher</a:t>
                      </a:r>
                    </a:p>
                  </a:txBody>
                  <a:tcPr/>
                </a:tc>
                <a:tc>
                  <a:txBody>
                    <a:bodyPr/>
                    <a:lstStyle/>
                    <a:p>
                      <a:r>
                        <a:rPr lang="en-US" sz="1400">
                          <a:solidFill>
                            <a:srgbClr val="000000"/>
                          </a:solidFill>
                        </a:rPr>
                        <a:t>Lower</a:t>
                      </a:r>
                    </a:p>
                  </a:txBody>
                  <a:tcPr/>
                </a:tc>
                <a:extLst>
                  <a:ext uri="{0D108BD9-81ED-4DB2-BD59-A6C34878D82A}">
                    <a16:rowId xmlns:a16="http://schemas.microsoft.com/office/drawing/2014/main" val="2416329591"/>
                  </a:ext>
                </a:extLst>
              </a:tr>
              <a:tr h="343752">
                <a:tc>
                  <a:txBody>
                    <a:bodyPr/>
                    <a:lstStyle/>
                    <a:p>
                      <a:r>
                        <a:rPr lang="en-US" sz="1400">
                          <a:solidFill>
                            <a:srgbClr val="000000"/>
                          </a:solidFill>
                        </a:rPr>
                        <a:t>Precision</a:t>
                      </a:r>
                    </a:p>
                  </a:txBody>
                  <a:tcPr/>
                </a:tc>
                <a:tc>
                  <a:txBody>
                    <a:bodyPr/>
                    <a:lstStyle/>
                    <a:p>
                      <a:r>
                        <a:rPr lang="en-US" sz="1400">
                          <a:solidFill>
                            <a:srgbClr val="000000"/>
                          </a:solidFill>
                        </a:rPr>
                        <a:t>High</a:t>
                      </a:r>
                    </a:p>
                  </a:txBody>
                  <a:tcPr/>
                </a:tc>
                <a:tc>
                  <a:txBody>
                    <a:bodyPr/>
                    <a:lstStyle/>
                    <a:p>
                      <a:r>
                        <a:rPr lang="en-US" sz="1400">
                          <a:solidFill>
                            <a:srgbClr val="000000"/>
                          </a:solidFill>
                        </a:rPr>
                        <a:t>Very high</a:t>
                      </a:r>
                    </a:p>
                  </a:txBody>
                  <a:tcPr/>
                </a:tc>
                <a:extLst>
                  <a:ext uri="{0D108BD9-81ED-4DB2-BD59-A6C34878D82A}">
                    <a16:rowId xmlns:a16="http://schemas.microsoft.com/office/drawing/2014/main" val="862775020"/>
                  </a:ext>
                </a:extLst>
              </a:tr>
              <a:tr h="343752">
                <a:tc>
                  <a:txBody>
                    <a:bodyPr/>
                    <a:lstStyle/>
                    <a:p>
                      <a:r>
                        <a:rPr lang="en-US" sz="1400">
                          <a:solidFill>
                            <a:srgbClr val="000000"/>
                          </a:solidFill>
                        </a:rPr>
                        <a:t>Dilution Linearity</a:t>
                      </a:r>
                    </a:p>
                  </a:txBody>
                  <a:tcPr/>
                </a:tc>
                <a:tc>
                  <a:txBody>
                    <a:bodyPr/>
                    <a:lstStyle/>
                    <a:p>
                      <a:r>
                        <a:rPr lang="en-US" sz="1400">
                          <a:solidFill>
                            <a:srgbClr val="000000"/>
                          </a:solidFill>
                        </a:rPr>
                        <a:t>Good</a:t>
                      </a:r>
                    </a:p>
                  </a:txBody>
                  <a:tcPr/>
                </a:tc>
                <a:tc>
                  <a:txBody>
                    <a:bodyPr/>
                    <a:lstStyle/>
                    <a:p>
                      <a:r>
                        <a:rPr lang="en-US" sz="1400">
                          <a:solidFill>
                            <a:srgbClr val="000000"/>
                          </a:solidFill>
                        </a:rPr>
                        <a:t>Very good</a:t>
                      </a:r>
                    </a:p>
                  </a:txBody>
                  <a:tcPr/>
                </a:tc>
                <a:extLst>
                  <a:ext uri="{0D108BD9-81ED-4DB2-BD59-A6C34878D82A}">
                    <a16:rowId xmlns:a16="http://schemas.microsoft.com/office/drawing/2014/main" val="3389654453"/>
                  </a:ext>
                </a:extLst>
              </a:tr>
              <a:tr h="343752">
                <a:tc>
                  <a:txBody>
                    <a:bodyPr/>
                    <a:lstStyle/>
                    <a:p>
                      <a:r>
                        <a:rPr lang="en-US" sz="1400">
                          <a:solidFill>
                            <a:srgbClr val="000000"/>
                          </a:solidFill>
                        </a:rPr>
                        <a:t>Industry Comfort for Validated Assays</a:t>
                      </a:r>
                    </a:p>
                  </a:txBody>
                  <a:tcPr/>
                </a:tc>
                <a:tc>
                  <a:txBody>
                    <a:bodyPr/>
                    <a:lstStyle/>
                    <a:p>
                      <a:r>
                        <a:rPr lang="en-US" sz="1400">
                          <a:solidFill>
                            <a:srgbClr val="000000"/>
                          </a:solidFill>
                        </a:rPr>
                        <a:t>High</a:t>
                      </a:r>
                    </a:p>
                  </a:txBody>
                  <a:tcPr/>
                </a:tc>
                <a:tc>
                  <a:txBody>
                    <a:bodyPr/>
                    <a:lstStyle/>
                    <a:p>
                      <a:r>
                        <a:rPr lang="en-US" sz="1400">
                          <a:solidFill>
                            <a:srgbClr val="000000"/>
                          </a:solidFill>
                        </a:rPr>
                        <a:t>Good, growing</a:t>
                      </a:r>
                    </a:p>
                  </a:txBody>
                  <a:tcPr/>
                </a:tc>
                <a:extLst>
                  <a:ext uri="{0D108BD9-81ED-4DB2-BD59-A6C34878D82A}">
                    <a16:rowId xmlns:a16="http://schemas.microsoft.com/office/drawing/2014/main" val="4170438454"/>
                  </a:ext>
                </a:extLst>
              </a:tr>
              <a:tr h="343752">
                <a:tc>
                  <a:txBody>
                    <a:bodyPr/>
                    <a:lstStyle/>
                    <a:p>
                      <a:r>
                        <a:rPr lang="en-US" sz="1400">
                          <a:solidFill>
                            <a:srgbClr val="000000"/>
                          </a:solidFill>
                        </a:rPr>
                        <a:t>Robustness</a:t>
                      </a:r>
                    </a:p>
                  </a:txBody>
                  <a:tcPr/>
                </a:tc>
                <a:tc>
                  <a:txBody>
                    <a:bodyPr/>
                    <a:lstStyle/>
                    <a:p>
                      <a:r>
                        <a:rPr lang="en-US" sz="1400">
                          <a:solidFill>
                            <a:srgbClr val="000000"/>
                          </a:solidFill>
                        </a:rPr>
                        <a:t>High</a:t>
                      </a:r>
                    </a:p>
                  </a:txBody>
                  <a:tcPr/>
                </a:tc>
                <a:tc>
                  <a:txBody>
                    <a:bodyPr/>
                    <a:lstStyle/>
                    <a:p>
                      <a:r>
                        <a:rPr lang="en-US" sz="1400">
                          <a:solidFill>
                            <a:srgbClr val="000000"/>
                          </a:solidFill>
                        </a:rPr>
                        <a:t>Good</a:t>
                      </a:r>
                    </a:p>
                  </a:txBody>
                  <a:tcPr/>
                </a:tc>
                <a:extLst>
                  <a:ext uri="{0D108BD9-81ED-4DB2-BD59-A6C34878D82A}">
                    <a16:rowId xmlns:a16="http://schemas.microsoft.com/office/drawing/2014/main" val="3751285820"/>
                  </a:ext>
                </a:extLst>
              </a:tr>
              <a:tr h="343752">
                <a:tc>
                  <a:txBody>
                    <a:bodyPr/>
                    <a:lstStyle/>
                    <a:p>
                      <a:r>
                        <a:rPr lang="en-US" sz="1400">
                          <a:solidFill>
                            <a:srgbClr val="000000"/>
                          </a:solidFill>
                        </a:rPr>
                        <a:t>Instrument Validation Comfort</a:t>
                      </a:r>
                    </a:p>
                  </a:txBody>
                  <a:tcPr/>
                </a:tc>
                <a:tc>
                  <a:txBody>
                    <a:bodyPr/>
                    <a:lstStyle/>
                    <a:p>
                      <a:r>
                        <a:rPr lang="en-US" sz="1400">
                          <a:solidFill>
                            <a:srgbClr val="000000"/>
                          </a:solidFill>
                        </a:rPr>
                        <a:t>High</a:t>
                      </a:r>
                    </a:p>
                  </a:txBody>
                  <a:tcPr/>
                </a:tc>
                <a:tc>
                  <a:txBody>
                    <a:bodyPr/>
                    <a:lstStyle/>
                    <a:p>
                      <a:r>
                        <a:rPr lang="en-US" sz="1400">
                          <a:solidFill>
                            <a:srgbClr val="000000"/>
                          </a:solidFill>
                        </a:rPr>
                        <a:t>Good, growing</a:t>
                      </a:r>
                    </a:p>
                  </a:txBody>
                  <a:tcPr/>
                </a:tc>
                <a:extLst>
                  <a:ext uri="{0D108BD9-81ED-4DB2-BD59-A6C34878D82A}">
                    <a16:rowId xmlns:a16="http://schemas.microsoft.com/office/drawing/2014/main" val="3211286994"/>
                  </a:ext>
                </a:extLst>
              </a:tr>
            </a:tbl>
          </a:graphicData>
        </a:graphic>
      </p:graphicFrame>
      <p:grpSp>
        <p:nvGrpSpPr>
          <p:cNvPr id="4" name="Group 3">
            <a:extLst>
              <a:ext uri="{FF2B5EF4-FFF2-40B4-BE49-F238E27FC236}">
                <a16:creationId xmlns:a16="http://schemas.microsoft.com/office/drawing/2014/main" id="{B66852C0-D65D-98C2-D646-7C29A288D14C}"/>
              </a:ext>
            </a:extLst>
          </p:cNvPr>
          <p:cNvGrpSpPr/>
          <p:nvPr/>
        </p:nvGrpSpPr>
        <p:grpSpPr>
          <a:xfrm>
            <a:off x="7225288" y="735540"/>
            <a:ext cx="2036792" cy="892318"/>
            <a:chOff x="11834" y="669238"/>
            <a:chExt cx="3546177" cy="892318"/>
          </a:xfrm>
          <a:solidFill>
            <a:schemeClr val="accent2"/>
          </a:solidFill>
        </p:grpSpPr>
        <p:sp>
          <p:nvSpPr>
            <p:cNvPr id="5" name="Rectangle: Rounded Corners 4">
              <a:extLst>
                <a:ext uri="{FF2B5EF4-FFF2-40B4-BE49-F238E27FC236}">
                  <a16:creationId xmlns:a16="http://schemas.microsoft.com/office/drawing/2014/main" id="{4BDA581E-5029-26EA-392D-0B6D68C7DA40}"/>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800"/>
            </a:p>
          </p:txBody>
        </p:sp>
        <p:sp>
          <p:nvSpPr>
            <p:cNvPr id="6" name="Rectangle: Rounded Corners 4">
              <a:extLst>
                <a:ext uri="{FF2B5EF4-FFF2-40B4-BE49-F238E27FC236}">
                  <a16:creationId xmlns:a16="http://schemas.microsoft.com/office/drawing/2014/main" id="{C3D1281C-F353-BF8A-C618-1522589F4BB7}"/>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400" kern="1200"/>
                <a:t>qPCR</a:t>
              </a:r>
            </a:p>
          </p:txBody>
        </p:sp>
      </p:grpSp>
      <p:grpSp>
        <p:nvGrpSpPr>
          <p:cNvPr id="7" name="Group 6">
            <a:extLst>
              <a:ext uri="{FF2B5EF4-FFF2-40B4-BE49-F238E27FC236}">
                <a16:creationId xmlns:a16="http://schemas.microsoft.com/office/drawing/2014/main" id="{43A073AE-85EE-0679-1960-2B8DC1E46E66}"/>
              </a:ext>
            </a:extLst>
          </p:cNvPr>
          <p:cNvGrpSpPr/>
          <p:nvPr/>
        </p:nvGrpSpPr>
        <p:grpSpPr>
          <a:xfrm>
            <a:off x="9656874" y="735540"/>
            <a:ext cx="2036792" cy="892318"/>
            <a:chOff x="11834" y="669238"/>
            <a:chExt cx="3546177" cy="892318"/>
          </a:xfrm>
          <a:solidFill>
            <a:schemeClr val="accent2"/>
          </a:solidFill>
        </p:grpSpPr>
        <p:sp>
          <p:nvSpPr>
            <p:cNvPr id="8" name="Rectangle: Rounded Corners 7">
              <a:extLst>
                <a:ext uri="{FF2B5EF4-FFF2-40B4-BE49-F238E27FC236}">
                  <a16:creationId xmlns:a16="http://schemas.microsoft.com/office/drawing/2014/main" id="{5FA1C49E-677F-00E5-E587-F0F85DC7044E}"/>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800"/>
            </a:p>
          </p:txBody>
        </p:sp>
        <p:sp>
          <p:nvSpPr>
            <p:cNvPr id="9" name="Rectangle: Rounded Corners 4">
              <a:extLst>
                <a:ext uri="{FF2B5EF4-FFF2-40B4-BE49-F238E27FC236}">
                  <a16:creationId xmlns:a16="http://schemas.microsoft.com/office/drawing/2014/main" id="{5269E0EA-9410-00A6-2D46-9EBC259B8CD6}"/>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400" kern="1200" dirty="0" err="1"/>
                <a:t>dPCR</a:t>
              </a:r>
              <a:endParaRPr lang="en-US" sz="2400" kern="1200" dirty="0"/>
            </a:p>
          </p:txBody>
        </p:sp>
      </p:grpSp>
      <p:sp>
        <p:nvSpPr>
          <p:cNvPr id="11" name="TextBox 10">
            <a:extLst>
              <a:ext uri="{FF2B5EF4-FFF2-40B4-BE49-F238E27FC236}">
                <a16:creationId xmlns:a16="http://schemas.microsoft.com/office/drawing/2014/main" id="{5AB32CE0-73E9-087D-991A-222658394E98}"/>
              </a:ext>
            </a:extLst>
          </p:cNvPr>
          <p:cNvSpPr txBox="1"/>
          <p:nvPr/>
        </p:nvSpPr>
        <p:spPr>
          <a:xfrm>
            <a:off x="701467" y="6244716"/>
            <a:ext cx="4274570" cy="304003"/>
          </a:xfrm>
          <a:prstGeom prst="rect">
            <a:avLst/>
          </a:prstGeom>
          <a:noFill/>
        </p:spPr>
        <p:txBody>
          <a:bodyPr wrap="square" lIns="0" rtlCol="0">
            <a:noAutofit/>
          </a:bodyPr>
          <a:lstStyle/>
          <a:p>
            <a:pPr algn="l"/>
            <a:r>
              <a:rPr lang="en-US" sz="900"/>
              <a:t>Hays </a:t>
            </a:r>
            <a:r>
              <a:rPr lang="en-US" sz="900" i="1"/>
              <a:t>et al. The AAPS Journal</a:t>
            </a:r>
            <a:r>
              <a:rPr lang="en-US" sz="900"/>
              <a:t> </a:t>
            </a:r>
            <a:r>
              <a:rPr lang="en-US" sz="900" b="1"/>
              <a:t>26</a:t>
            </a:r>
            <a:r>
              <a:rPr lang="en-US" sz="900"/>
              <a:t>(24):1-31 (2024); Corsaro </a:t>
            </a:r>
            <a:r>
              <a:rPr lang="en-US" sz="900" i="1"/>
              <a:t>et al. Bioanalysis</a:t>
            </a:r>
            <a:r>
              <a:rPr lang="en-US" sz="900"/>
              <a:t> </a:t>
            </a:r>
            <a:r>
              <a:rPr lang="en-US" sz="900" b="1"/>
              <a:t>13</a:t>
            </a:r>
            <a:r>
              <a:rPr lang="en-US" sz="900"/>
              <a:t>(6): 415-463 (2021); Pan </a:t>
            </a:r>
            <a:r>
              <a:rPr lang="en-US" sz="900" i="1"/>
              <a:t>et al. Bioanalysis </a:t>
            </a:r>
            <a:r>
              <a:rPr lang="en-US" sz="900" b="1"/>
              <a:t>15</a:t>
            </a:r>
            <a:r>
              <a:rPr lang="en-US" sz="900"/>
              <a:t>(14): 773-814 (2023); Loo </a:t>
            </a:r>
            <a:r>
              <a:rPr lang="en-US" sz="900" i="1"/>
              <a:t>et al. Bioanalysis</a:t>
            </a:r>
            <a:r>
              <a:rPr lang="en-US" sz="900"/>
              <a:t> </a:t>
            </a:r>
            <a:r>
              <a:rPr lang="en-US" sz="900" b="1"/>
              <a:t>14</a:t>
            </a:r>
            <a:r>
              <a:rPr lang="en-US" sz="900"/>
              <a:t>(11): 737-793 (2022); </a:t>
            </a:r>
            <a:r>
              <a:rPr lang="en-US" sz="900" err="1"/>
              <a:t>Wissel</a:t>
            </a:r>
            <a:r>
              <a:rPr lang="en-US" sz="900"/>
              <a:t> </a:t>
            </a:r>
            <a:r>
              <a:rPr lang="en-US" sz="900" i="1"/>
              <a:t>et al. Bioanalysis</a:t>
            </a:r>
            <a:r>
              <a:rPr lang="en-US" sz="900"/>
              <a:t> </a:t>
            </a:r>
            <a:r>
              <a:rPr lang="en-US" sz="900" b="1"/>
              <a:t>14</a:t>
            </a:r>
            <a:r>
              <a:rPr lang="en-US" sz="900"/>
              <a:t>(12): 853-863 (2022); Huggett </a:t>
            </a:r>
            <a:r>
              <a:rPr lang="en-US" sz="900" i="1"/>
              <a:t>et al. Clinical Chemistry</a:t>
            </a:r>
            <a:r>
              <a:rPr lang="en-US" sz="900"/>
              <a:t> </a:t>
            </a:r>
            <a:r>
              <a:rPr lang="en-US" sz="900" b="1"/>
              <a:t>59</a:t>
            </a:r>
            <a:r>
              <a:rPr lang="en-US" sz="900">
                <a:sym typeface="Wingdings" panose="05000000000000000000" pitchFamily="2" charset="2"/>
              </a:rPr>
              <a:t>(</a:t>
            </a:r>
            <a:r>
              <a:rPr lang="en-US" sz="900"/>
              <a:t>6): 892–902 (2013)</a:t>
            </a:r>
          </a:p>
        </p:txBody>
      </p:sp>
    </p:spTree>
    <p:extLst>
      <p:ext uri="{BB962C8B-B14F-4D97-AF65-F5344CB8AC3E}">
        <p14:creationId xmlns:p14="http://schemas.microsoft.com/office/powerpoint/2010/main" val="228139589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E3590-634F-A448-CE47-8D0BEB228B99}"/>
              </a:ext>
            </a:extLst>
          </p:cNvPr>
          <p:cNvSpPr>
            <a:spLocks noGrp="1"/>
          </p:cNvSpPr>
          <p:nvPr>
            <p:ph type="title"/>
          </p:nvPr>
        </p:nvSpPr>
        <p:spPr/>
        <p:txBody>
          <a:bodyPr/>
          <a:lstStyle/>
          <a:p>
            <a:r>
              <a:rPr lang="en-US" dirty="0">
                <a:solidFill>
                  <a:srgbClr val="000000"/>
                </a:solidFill>
              </a:rPr>
              <a:t>Overarching PCR Themes</a:t>
            </a:r>
            <a:br>
              <a:rPr lang="en-US" dirty="0">
                <a:solidFill>
                  <a:srgbClr val="000000"/>
                </a:solidFill>
              </a:rPr>
            </a:br>
            <a:r>
              <a:rPr lang="en-US" dirty="0">
                <a:solidFill>
                  <a:srgbClr val="000000"/>
                </a:solidFill>
              </a:rPr>
              <a:t>qPCR and </a:t>
            </a:r>
            <a:r>
              <a:rPr lang="en-US" dirty="0" err="1">
                <a:solidFill>
                  <a:srgbClr val="000000"/>
                </a:solidFill>
              </a:rPr>
              <a:t>dPCR</a:t>
            </a:r>
            <a:r>
              <a:rPr lang="en-US" dirty="0">
                <a:solidFill>
                  <a:srgbClr val="000000"/>
                </a:solidFill>
              </a:rPr>
              <a:t> Considerations</a:t>
            </a:r>
          </a:p>
        </p:txBody>
      </p:sp>
      <p:graphicFrame>
        <p:nvGraphicFramePr>
          <p:cNvPr id="10" name="Content Placeholder 9">
            <a:extLst>
              <a:ext uri="{FF2B5EF4-FFF2-40B4-BE49-F238E27FC236}">
                <a16:creationId xmlns:a16="http://schemas.microsoft.com/office/drawing/2014/main" id="{5C9F42D2-04E3-F7C9-D93F-EF3CF840E76D}"/>
              </a:ext>
            </a:extLst>
          </p:cNvPr>
          <p:cNvGraphicFramePr>
            <a:graphicFrameLocks noGrp="1"/>
          </p:cNvGraphicFramePr>
          <p:nvPr>
            <p:ph idx="1"/>
            <p:extLst>
              <p:ext uri="{D42A27DB-BD31-4B8C-83A1-F6EECF244321}">
                <p14:modId xmlns:p14="http://schemas.microsoft.com/office/powerpoint/2010/main" val="3460533805"/>
              </p:ext>
            </p:extLst>
          </p:nvPr>
        </p:nvGraphicFramePr>
        <p:xfrm>
          <a:off x="923925" y="1828052"/>
          <a:ext cx="10992230" cy="3416662"/>
        </p:xfrm>
        <a:graphic>
          <a:graphicData uri="http://schemas.openxmlformats.org/drawingml/2006/table">
            <a:tbl>
              <a:tblPr firstRow="1" bandRow="1">
                <a:tableStyleId>{D7AC3CCA-C797-4891-BE02-D94E43425B78}</a:tableStyleId>
              </a:tblPr>
              <a:tblGrid>
                <a:gridCol w="10992230">
                  <a:extLst>
                    <a:ext uri="{9D8B030D-6E8A-4147-A177-3AD203B41FA5}">
                      <a16:colId xmlns:a16="http://schemas.microsoft.com/office/drawing/2014/main" val="1923068181"/>
                    </a:ext>
                  </a:extLst>
                </a:gridCol>
              </a:tblGrid>
              <a:tr h="343752">
                <a:tc>
                  <a:txBody>
                    <a:bodyPr/>
                    <a:lstStyle/>
                    <a:p>
                      <a:r>
                        <a:rPr lang="en-US" sz="1400" b="1">
                          <a:solidFill>
                            <a:srgbClr val="000000"/>
                          </a:solidFill>
                        </a:rPr>
                        <a:t>QCs (High, Mid, Low) and NTC</a:t>
                      </a:r>
                    </a:p>
                  </a:txBody>
                  <a:tcPr/>
                </a:tc>
                <a:extLst>
                  <a:ext uri="{0D108BD9-81ED-4DB2-BD59-A6C34878D82A}">
                    <a16:rowId xmlns:a16="http://schemas.microsoft.com/office/drawing/2014/main" val="1441349630"/>
                  </a:ext>
                </a:extLst>
              </a:tr>
              <a:tr h="343752">
                <a:tc>
                  <a:txBody>
                    <a:bodyPr/>
                    <a:lstStyle/>
                    <a:p>
                      <a:r>
                        <a:rPr lang="en-US" sz="1400" b="1" dirty="0">
                          <a:solidFill>
                            <a:srgbClr val="000000"/>
                          </a:solidFill>
                        </a:rPr>
                        <a:t>Reverse-transcription workflows available </a:t>
                      </a:r>
                    </a:p>
                  </a:txBody>
                  <a:tcPr/>
                </a:tc>
                <a:extLst>
                  <a:ext uri="{0D108BD9-81ED-4DB2-BD59-A6C34878D82A}">
                    <a16:rowId xmlns:a16="http://schemas.microsoft.com/office/drawing/2014/main" val="3620891662"/>
                  </a:ext>
                </a:extLst>
              </a:tr>
              <a:tr h="322894">
                <a:tc>
                  <a:txBody>
                    <a:bodyPr/>
                    <a:lstStyle/>
                    <a:p>
                      <a:r>
                        <a:rPr lang="en-US" sz="1400" b="1" dirty="0">
                          <a:solidFill>
                            <a:srgbClr val="000000"/>
                          </a:solidFill>
                        </a:rPr>
                        <a:t>Primers and probes are critical reagents and should be purified and nuclease free</a:t>
                      </a:r>
                    </a:p>
                  </a:txBody>
                  <a:tcPr/>
                </a:tc>
                <a:extLst>
                  <a:ext uri="{0D108BD9-81ED-4DB2-BD59-A6C34878D82A}">
                    <a16:rowId xmlns:a16="http://schemas.microsoft.com/office/drawing/2014/main" val="1952327609"/>
                  </a:ext>
                </a:extLst>
              </a:tr>
              <a:tr h="343752">
                <a:tc>
                  <a:txBody>
                    <a:bodyPr/>
                    <a:lstStyle/>
                    <a:p>
                      <a:r>
                        <a:rPr lang="en-US" sz="1400">
                          <a:solidFill>
                            <a:srgbClr val="000000"/>
                          </a:solidFill>
                        </a:rPr>
                        <a:t>LLOQ &lt;50 copies/ug gDNA</a:t>
                      </a:r>
                    </a:p>
                  </a:txBody>
                  <a:tcPr/>
                </a:tc>
                <a:extLst>
                  <a:ext uri="{0D108BD9-81ED-4DB2-BD59-A6C34878D82A}">
                    <a16:rowId xmlns:a16="http://schemas.microsoft.com/office/drawing/2014/main" val="2024664087"/>
                  </a:ext>
                </a:extLst>
              </a:tr>
              <a:tr h="343752">
                <a:tc>
                  <a:txBody>
                    <a:bodyPr/>
                    <a:lstStyle/>
                    <a:p>
                      <a:r>
                        <a:rPr lang="en-US" sz="1400">
                          <a:solidFill>
                            <a:srgbClr val="000000"/>
                          </a:solidFill>
                        </a:rPr>
                        <a:t>Copy No./ug nucleic acid reported generally; but copy/volume matrix could be used with justification (copy/µL blood for cell kinetics)</a:t>
                      </a:r>
                    </a:p>
                  </a:txBody>
                  <a:tcPr/>
                </a:tc>
                <a:extLst>
                  <a:ext uri="{0D108BD9-81ED-4DB2-BD59-A6C34878D82A}">
                    <a16:rowId xmlns:a16="http://schemas.microsoft.com/office/drawing/2014/main" val="3141653496"/>
                  </a:ext>
                </a:extLst>
              </a:tr>
              <a:tr h="343752">
                <a:tc>
                  <a:txBody>
                    <a:bodyPr/>
                    <a:lstStyle/>
                    <a:p>
                      <a:r>
                        <a:rPr lang="en-US" sz="1400">
                          <a:solidFill>
                            <a:srgbClr val="000000"/>
                          </a:solidFill>
                        </a:rPr>
                        <a:t>NTC (water wells) and blank matrix/background DNA/RNA should be tested</a:t>
                      </a:r>
                    </a:p>
                  </a:txBody>
                  <a:tcPr/>
                </a:tc>
                <a:extLst>
                  <a:ext uri="{0D108BD9-81ED-4DB2-BD59-A6C34878D82A}">
                    <a16:rowId xmlns:a16="http://schemas.microsoft.com/office/drawing/2014/main" val="1369171833"/>
                  </a:ext>
                </a:extLst>
              </a:tr>
              <a:tr h="343752">
                <a:tc>
                  <a:txBody>
                    <a:bodyPr/>
                    <a:lstStyle/>
                    <a:p>
                      <a:r>
                        <a:rPr lang="en-US" sz="1400" dirty="0">
                          <a:solidFill>
                            <a:srgbClr val="000000"/>
                          </a:solidFill>
                        </a:rPr>
                        <a:t>Interference with multiplexing possible, define variability separately</a:t>
                      </a:r>
                    </a:p>
                  </a:txBody>
                  <a:tcPr/>
                </a:tc>
                <a:extLst>
                  <a:ext uri="{0D108BD9-81ED-4DB2-BD59-A6C34878D82A}">
                    <a16:rowId xmlns:a16="http://schemas.microsoft.com/office/drawing/2014/main" val="3518967851"/>
                  </a:ext>
                </a:extLst>
              </a:tr>
              <a:tr h="343752">
                <a:tc>
                  <a:txBody>
                    <a:bodyPr/>
                    <a:lstStyle/>
                    <a:p>
                      <a:r>
                        <a:rPr lang="en-US" sz="1400">
                          <a:solidFill>
                            <a:srgbClr val="000000"/>
                          </a:solidFill>
                        </a:rPr>
                        <a:t>Restriction enzymes may improve quantitation</a:t>
                      </a:r>
                    </a:p>
                  </a:txBody>
                  <a:tcPr/>
                </a:tc>
                <a:extLst>
                  <a:ext uri="{0D108BD9-81ED-4DB2-BD59-A6C34878D82A}">
                    <a16:rowId xmlns:a16="http://schemas.microsoft.com/office/drawing/2014/main" val="2518564235"/>
                  </a:ext>
                </a:extLst>
              </a:tr>
              <a:tr h="3437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0000"/>
                          </a:solidFill>
                        </a:rPr>
                        <a:t>Sample preparation similar for tissue homogenization/cell lysis/DNA extraction</a:t>
                      </a:r>
                    </a:p>
                  </a:txBody>
                  <a:tcPr/>
                </a:tc>
                <a:extLst>
                  <a:ext uri="{0D108BD9-81ED-4DB2-BD59-A6C34878D82A}">
                    <a16:rowId xmlns:a16="http://schemas.microsoft.com/office/drawing/2014/main" val="1045053710"/>
                  </a:ext>
                </a:extLst>
              </a:tr>
              <a:tr h="343752">
                <a:tc>
                  <a:txBody>
                    <a:bodyPr/>
                    <a:lstStyle/>
                    <a:p>
                      <a:r>
                        <a:rPr lang="en-US" sz="1400" dirty="0">
                          <a:solidFill>
                            <a:srgbClr val="000000"/>
                          </a:solidFill>
                        </a:rPr>
                        <a:t>Similar validation plans, but criteria will be platform dependent</a:t>
                      </a:r>
                    </a:p>
                  </a:txBody>
                  <a:tcPr/>
                </a:tc>
                <a:extLst>
                  <a:ext uri="{0D108BD9-81ED-4DB2-BD59-A6C34878D82A}">
                    <a16:rowId xmlns:a16="http://schemas.microsoft.com/office/drawing/2014/main" val="1769643458"/>
                  </a:ext>
                </a:extLst>
              </a:tr>
            </a:tbl>
          </a:graphicData>
        </a:graphic>
      </p:graphicFrame>
      <p:grpSp>
        <p:nvGrpSpPr>
          <p:cNvPr id="15" name="Group 14">
            <a:extLst>
              <a:ext uri="{FF2B5EF4-FFF2-40B4-BE49-F238E27FC236}">
                <a16:creationId xmlns:a16="http://schemas.microsoft.com/office/drawing/2014/main" id="{60A38A0D-43A0-4C87-26A7-A2281F57E622}"/>
              </a:ext>
            </a:extLst>
          </p:cNvPr>
          <p:cNvGrpSpPr/>
          <p:nvPr/>
        </p:nvGrpSpPr>
        <p:grpSpPr>
          <a:xfrm>
            <a:off x="7016897" y="834390"/>
            <a:ext cx="2036792" cy="892318"/>
            <a:chOff x="11834" y="669238"/>
            <a:chExt cx="3546177" cy="892318"/>
          </a:xfrm>
          <a:solidFill>
            <a:schemeClr val="accent2"/>
          </a:solidFill>
        </p:grpSpPr>
        <p:sp>
          <p:nvSpPr>
            <p:cNvPr id="16" name="Rectangle: Rounded Corners 15">
              <a:extLst>
                <a:ext uri="{FF2B5EF4-FFF2-40B4-BE49-F238E27FC236}">
                  <a16:creationId xmlns:a16="http://schemas.microsoft.com/office/drawing/2014/main" id="{4C091674-208E-5914-BF36-E7A6F2AC5115}"/>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800"/>
            </a:p>
          </p:txBody>
        </p:sp>
        <p:sp>
          <p:nvSpPr>
            <p:cNvPr id="17" name="Rectangle: Rounded Corners 4">
              <a:extLst>
                <a:ext uri="{FF2B5EF4-FFF2-40B4-BE49-F238E27FC236}">
                  <a16:creationId xmlns:a16="http://schemas.microsoft.com/office/drawing/2014/main" id="{F511727A-08AF-07FA-332B-6C6ED34C5A10}"/>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400" kern="1200"/>
                <a:t>qPCR</a:t>
              </a:r>
            </a:p>
          </p:txBody>
        </p:sp>
      </p:grpSp>
      <p:grpSp>
        <p:nvGrpSpPr>
          <p:cNvPr id="18" name="Group 17">
            <a:extLst>
              <a:ext uri="{FF2B5EF4-FFF2-40B4-BE49-F238E27FC236}">
                <a16:creationId xmlns:a16="http://schemas.microsoft.com/office/drawing/2014/main" id="{A22ED17D-A4DB-939C-5A69-8D015EF97D85}"/>
              </a:ext>
            </a:extLst>
          </p:cNvPr>
          <p:cNvGrpSpPr/>
          <p:nvPr/>
        </p:nvGrpSpPr>
        <p:grpSpPr>
          <a:xfrm>
            <a:off x="9818799" y="834390"/>
            <a:ext cx="2036792" cy="892318"/>
            <a:chOff x="11834" y="669238"/>
            <a:chExt cx="3546177" cy="892318"/>
          </a:xfrm>
          <a:solidFill>
            <a:schemeClr val="accent2"/>
          </a:solidFill>
        </p:grpSpPr>
        <p:sp>
          <p:nvSpPr>
            <p:cNvPr id="19" name="Rectangle: Rounded Corners 18">
              <a:extLst>
                <a:ext uri="{FF2B5EF4-FFF2-40B4-BE49-F238E27FC236}">
                  <a16:creationId xmlns:a16="http://schemas.microsoft.com/office/drawing/2014/main" id="{DBACBB2B-D0F1-276E-FE0C-1FC543C8F21C}"/>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800"/>
            </a:p>
          </p:txBody>
        </p:sp>
        <p:sp>
          <p:nvSpPr>
            <p:cNvPr id="20" name="Rectangle: Rounded Corners 4">
              <a:extLst>
                <a:ext uri="{FF2B5EF4-FFF2-40B4-BE49-F238E27FC236}">
                  <a16:creationId xmlns:a16="http://schemas.microsoft.com/office/drawing/2014/main" id="{1C760C92-547A-B187-A92F-AA9241B1D500}"/>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400" kern="1200" dirty="0" err="1"/>
                <a:t>dPCR</a:t>
              </a:r>
              <a:endParaRPr lang="en-US" sz="2400" kern="1200" dirty="0"/>
            </a:p>
          </p:txBody>
        </p:sp>
      </p:grpSp>
      <p:sp>
        <p:nvSpPr>
          <p:cNvPr id="3" name="TextBox 2">
            <a:extLst>
              <a:ext uri="{FF2B5EF4-FFF2-40B4-BE49-F238E27FC236}">
                <a16:creationId xmlns:a16="http://schemas.microsoft.com/office/drawing/2014/main" id="{D86E2A58-0774-494E-9E5D-67DAAB6564DD}"/>
              </a:ext>
            </a:extLst>
          </p:cNvPr>
          <p:cNvSpPr txBox="1"/>
          <p:nvPr/>
        </p:nvSpPr>
        <p:spPr>
          <a:xfrm>
            <a:off x="587022" y="6238376"/>
            <a:ext cx="4274570" cy="304003"/>
          </a:xfrm>
          <a:prstGeom prst="rect">
            <a:avLst/>
          </a:prstGeom>
          <a:noFill/>
        </p:spPr>
        <p:txBody>
          <a:bodyPr wrap="square" lIns="0" rtlCol="0">
            <a:noAutofit/>
          </a:bodyPr>
          <a:lstStyle/>
          <a:p>
            <a:pPr algn="l"/>
            <a:r>
              <a:rPr lang="en-US" sz="900"/>
              <a:t>Hays </a:t>
            </a:r>
            <a:r>
              <a:rPr lang="en-US" sz="900" i="1"/>
              <a:t>et al. The AAPS Journal</a:t>
            </a:r>
            <a:r>
              <a:rPr lang="en-US" sz="900"/>
              <a:t> </a:t>
            </a:r>
            <a:r>
              <a:rPr lang="en-US" sz="900" b="1"/>
              <a:t>26</a:t>
            </a:r>
            <a:r>
              <a:rPr lang="en-US" sz="900"/>
              <a:t>(24):1-31 (2024); Corsaro </a:t>
            </a:r>
            <a:r>
              <a:rPr lang="en-US" sz="900" i="1"/>
              <a:t>et al. Bioanalysis</a:t>
            </a:r>
            <a:r>
              <a:rPr lang="en-US" sz="900"/>
              <a:t> </a:t>
            </a:r>
            <a:r>
              <a:rPr lang="en-US" sz="900" b="1"/>
              <a:t>13</a:t>
            </a:r>
            <a:r>
              <a:rPr lang="en-US" sz="900"/>
              <a:t>(6): 415-463 (2021); Pan </a:t>
            </a:r>
            <a:r>
              <a:rPr lang="en-US" sz="900" i="1"/>
              <a:t>et al. Bioanalysis </a:t>
            </a:r>
            <a:r>
              <a:rPr lang="en-US" sz="900" b="1"/>
              <a:t>15</a:t>
            </a:r>
            <a:r>
              <a:rPr lang="en-US" sz="900"/>
              <a:t>(14): 773-814 (2023); </a:t>
            </a:r>
            <a:r>
              <a:rPr lang="en-US" sz="900" err="1"/>
              <a:t>Wissel</a:t>
            </a:r>
            <a:r>
              <a:rPr lang="en-US" sz="900"/>
              <a:t> </a:t>
            </a:r>
            <a:r>
              <a:rPr lang="en-US" sz="900" i="1"/>
              <a:t>et al. Bioanalysis</a:t>
            </a:r>
            <a:r>
              <a:rPr lang="en-US" sz="900"/>
              <a:t> </a:t>
            </a:r>
            <a:r>
              <a:rPr lang="en-US" sz="900" b="1"/>
              <a:t>14</a:t>
            </a:r>
            <a:r>
              <a:rPr lang="en-US" sz="900"/>
              <a:t>(12): 853-863 (2022); Huggett </a:t>
            </a:r>
            <a:r>
              <a:rPr lang="en-US" sz="900" i="1"/>
              <a:t>et al. Clinical Chemistry</a:t>
            </a:r>
            <a:r>
              <a:rPr lang="en-US" sz="900"/>
              <a:t> </a:t>
            </a:r>
            <a:r>
              <a:rPr lang="en-US" sz="900" b="1"/>
              <a:t>59</a:t>
            </a:r>
            <a:r>
              <a:rPr lang="en-US" sz="900">
                <a:sym typeface="Wingdings" panose="05000000000000000000" pitchFamily="2" charset="2"/>
              </a:rPr>
              <a:t>(</a:t>
            </a:r>
            <a:r>
              <a:rPr lang="en-US" sz="900"/>
              <a:t>6): 892–902 (2013); Sun </a:t>
            </a:r>
            <a:r>
              <a:rPr lang="en-US" sz="900" i="1"/>
              <a:t>et al. Bioanalysis</a:t>
            </a:r>
            <a:r>
              <a:rPr lang="en-US" sz="900"/>
              <a:t> </a:t>
            </a:r>
            <a:r>
              <a:rPr lang="en-US" sz="900" b="1"/>
              <a:t>15</a:t>
            </a:r>
            <a:r>
              <a:rPr lang="en-US" sz="900"/>
              <a:t>(17):1069-1081 (2023)</a:t>
            </a:r>
          </a:p>
        </p:txBody>
      </p:sp>
      <p:sp>
        <p:nvSpPr>
          <p:cNvPr id="4" name="TextBox 3">
            <a:extLst>
              <a:ext uri="{FF2B5EF4-FFF2-40B4-BE49-F238E27FC236}">
                <a16:creationId xmlns:a16="http://schemas.microsoft.com/office/drawing/2014/main" id="{E0A935E6-9644-18B3-4150-212A685BAC0C}"/>
              </a:ext>
            </a:extLst>
          </p:cNvPr>
          <p:cNvSpPr txBox="1"/>
          <p:nvPr/>
        </p:nvSpPr>
        <p:spPr>
          <a:xfrm>
            <a:off x="9220056" y="834390"/>
            <a:ext cx="815148" cy="1094405"/>
          </a:xfrm>
          <a:prstGeom prst="rect">
            <a:avLst/>
          </a:prstGeom>
          <a:noFill/>
        </p:spPr>
        <p:txBody>
          <a:bodyPr wrap="square" lIns="0" rtlCol="0">
            <a:noAutofit/>
          </a:bodyPr>
          <a:lstStyle/>
          <a:p>
            <a:pPr algn="l"/>
            <a:r>
              <a:rPr lang="en-US" sz="4800"/>
              <a:t>&amp;</a:t>
            </a:r>
          </a:p>
        </p:txBody>
      </p:sp>
    </p:spTree>
    <p:extLst>
      <p:ext uri="{BB962C8B-B14F-4D97-AF65-F5344CB8AC3E}">
        <p14:creationId xmlns:p14="http://schemas.microsoft.com/office/powerpoint/2010/main" val="207585688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B8F9C-1AF5-087D-4E79-6C9AEB73C175}"/>
              </a:ext>
            </a:extLst>
          </p:cNvPr>
          <p:cNvSpPr>
            <a:spLocks noGrp="1"/>
          </p:cNvSpPr>
          <p:nvPr>
            <p:ph type="title"/>
          </p:nvPr>
        </p:nvSpPr>
        <p:spPr/>
        <p:txBody>
          <a:bodyPr/>
          <a:lstStyle/>
          <a:p>
            <a:r>
              <a:rPr lang="en-US">
                <a:solidFill>
                  <a:srgbClr val="000000"/>
                </a:solidFill>
              </a:rPr>
              <a:t>Chromatographic Separation and Analysis</a:t>
            </a:r>
          </a:p>
        </p:txBody>
      </p:sp>
      <p:grpSp>
        <p:nvGrpSpPr>
          <p:cNvPr id="9" name="Group 8">
            <a:extLst>
              <a:ext uri="{FF2B5EF4-FFF2-40B4-BE49-F238E27FC236}">
                <a16:creationId xmlns:a16="http://schemas.microsoft.com/office/drawing/2014/main" id="{A2AC2B2F-D8A5-7CF0-F177-F74E98E6590D}"/>
              </a:ext>
            </a:extLst>
          </p:cNvPr>
          <p:cNvGrpSpPr/>
          <p:nvPr/>
        </p:nvGrpSpPr>
        <p:grpSpPr>
          <a:xfrm>
            <a:off x="324030" y="1638844"/>
            <a:ext cx="2106616" cy="892318"/>
            <a:chOff x="11834" y="669238"/>
            <a:chExt cx="3546177" cy="892318"/>
          </a:xfrm>
          <a:solidFill>
            <a:schemeClr val="accent5"/>
          </a:solidFill>
        </p:grpSpPr>
        <p:sp>
          <p:nvSpPr>
            <p:cNvPr id="10" name="Rectangle: Rounded Corners 9">
              <a:extLst>
                <a:ext uri="{FF2B5EF4-FFF2-40B4-BE49-F238E27FC236}">
                  <a16:creationId xmlns:a16="http://schemas.microsoft.com/office/drawing/2014/main" id="{C800FD1C-5BA6-7D4E-B469-1590F0287C62}"/>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400"/>
            </a:p>
          </p:txBody>
        </p:sp>
        <p:sp>
          <p:nvSpPr>
            <p:cNvPr id="11" name="Rectangle: Rounded Corners 4">
              <a:extLst>
                <a:ext uri="{FF2B5EF4-FFF2-40B4-BE49-F238E27FC236}">
                  <a16:creationId xmlns:a16="http://schemas.microsoft.com/office/drawing/2014/main" id="{C53B0128-4818-CE44-18CE-E6B9F2DD6B89}"/>
                </a:ext>
              </a:extLst>
            </p:cNvPr>
            <p:cNvSpPr txBox="1"/>
            <p:nvPr/>
          </p:nvSpPr>
          <p:spPr>
            <a:xfrm>
              <a:off x="55393" y="712797"/>
              <a:ext cx="3459059" cy="80520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000" kern="1200"/>
                <a:t>Chromatographic Fluorescence Detection</a:t>
              </a:r>
            </a:p>
          </p:txBody>
        </p:sp>
      </p:grpSp>
      <p:grpSp>
        <p:nvGrpSpPr>
          <p:cNvPr id="12" name="Group 11">
            <a:extLst>
              <a:ext uri="{FF2B5EF4-FFF2-40B4-BE49-F238E27FC236}">
                <a16:creationId xmlns:a16="http://schemas.microsoft.com/office/drawing/2014/main" id="{65281C04-6606-BB44-59A0-B350C1AE2098}"/>
              </a:ext>
            </a:extLst>
          </p:cNvPr>
          <p:cNvGrpSpPr/>
          <p:nvPr/>
        </p:nvGrpSpPr>
        <p:grpSpPr>
          <a:xfrm>
            <a:off x="358942" y="4072130"/>
            <a:ext cx="2036792" cy="892318"/>
            <a:chOff x="11834" y="669238"/>
            <a:chExt cx="3546177" cy="892318"/>
          </a:xfrm>
          <a:solidFill>
            <a:schemeClr val="accent5"/>
          </a:solidFill>
        </p:grpSpPr>
        <p:sp>
          <p:nvSpPr>
            <p:cNvPr id="13" name="Rectangle: Rounded Corners 12">
              <a:extLst>
                <a:ext uri="{FF2B5EF4-FFF2-40B4-BE49-F238E27FC236}">
                  <a16:creationId xmlns:a16="http://schemas.microsoft.com/office/drawing/2014/main" id="{F927FA34-87AD-FF3B-6F6F-F9ED15AFC2EB}"/>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400"/>
            </a:p>
          </p:txBody>
        </p:sp>
        <p:sp>
          <p:nvSpPr>
            <p:cNvPr id="14" name="Rectangle: Rounded Corners 4">
              <a:extLst>
                <a:ext uri="{FF2B5EF4-FFF2-40B4-BE49-F238E27FC236}">
                  <a16:creationId xmlns:a16="http://schemas.microsoft.com/office/drawing/2014/main" id="{5E06396B-FA8A-CB77-BBDD-CDA6B768CCAA}"/>
                </a:ext>
              </a:extLst>
            </p:cNvPr>
            <p:cNvSpPr txBox="1"/>
            <p:nvPr/>
          </p:nvSpPr>
          <p:spPr>
            <a:xfrm>
              <a:off x="55394" y="712797"/>
              <a:ext cx="3459060" cy="80520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000"/>
                <a:t>LC-MS</a:t>
              </a:r>
              <a:endParaRPr lang="en-US" sz="2000" kern="1200"/>
            </a:p>
          </p:txBody>
        </p:sp>
      </p:grpSp>
      <p:grpSp>
        <p:nvGrpSpPr>
          <p:cNvPr id="35" name="Group 34">
            <a:extLst>
              <a:ext uri="{FF2B5EF4-FFF2-40B4-BE49-F238E27FC236}">
                <a16:creationId xmlns:a16="http://schemas.microsoft.com/office/drawing/2014/main" id="{1D995EBC-186B-3022-1C21-1588C29FA216}"/>
              </a:ext>
            </a:extLst>
          </p:cNvPr>
          <p:cNvGrpSpPr/>
          <p:nvPr/>
        </p:nvGrpSpPr>
        <p:grpSpPr>
          <a:xfrm>
            <a:off x="9856838" y="1638844"/>
            <a:ext cx="2036792" cy="892318"/>
            <a:chOff x="11834" y="669238"/>
            <a:chExt cx="3546177" cy="892318"/>
          </a:xfrm>
          <a:solidFill>
            <a:schemeClr val="accent5"/>
          </a:solidFill>
        </p:grpSpPr>
        <p:sp>
          <p:nvSpPr>
            <p:cNvPr id="36" name="Rectangle: Rounded Corners 35">
              <a:extLst>
                <a:ext uri="{FF2B5EF4-FFF2-40B4-BE49-F238E27FC236}">
                  <a16:creationId xmlns:a16="http://schemas.microsoft.com/office/drawing/2014/main" id="{84ACFFC2-D89C-8423-A01A-0E4884981B59}"/>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800"/>
            </a:p>
          </p:txBody>
        </p:sp>
        <p:sp>
          <p:nvSpPr>
            <p:cNvPr id="37" name="Rectangle: Rounded Corners 4">
              <a:extLst>
                <a:ext uri="{FF2B5EF4-FFF2-40B4-BE49-F238E27FC236}">
                  <a16:creationId xmlns:a16="http://schemas.microsoft.com/office/drawing/2014/main" id="{5DF6D6CF-0A5C-3A2E-B2A9-914E943C9CFB}"/>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600"/>
                <a:t>Quantitation: Interpolation from standard curve</a:t>
              </a:r>
              <a:endParaRPr lang="en-US" sz="1600" kern="1200"/>
            </a:p>
          </p:txBody>
        </p:sp>
      </p:grpSp>
      <p:grpSp>
        <p:nvGrpSpPr>
          <p:cNvPr id="38" name="Group 37">
            <a:extLst>
              <a:ext uri="{FF2B5EF4-FFF2-40B4-BE49-F238E27FC236}">
                <a16:creationId xmlns:a16="http://schemas.microsoft.com/office/drawing/2014/main" id="{D5AADB01-F7ED-A54A-DE18-674AF8245EC3}"/>
              </a:ext>
            </a:extLst>
          </p:cNvPr>
          <p:cNvGrpSpPr/>
          <p:nvPr/>
        </p:nvGrpSpPr>
        <p:grpSpPr>
          <a:xfrm>
            <a:off x="9856838" y="4072130"/>
            <a:ext cx="2036792" cy="892318"/>
            <a:chOff x="11834" y="669238"/>
            <a:chExt cx="3546177" cy="892318"/>
          </a:xfrm>
          <a:solidFill>
            <a:schemeClr val="accent5"/>
          </a:solidFill>
        </p:grpSpPr>
        <p:sp>
          <p:nvSpPr>
            <p:cNvPr id="39" name="Rectangle: Rounded Corners 38">
              <a:extLst>
                <a:ext uri="{FF2B5EF4-FFF2-40B4-BE49-F238E27FC236}">
                  <a16:creationId xmlns:a16="http://schemas.microsoft.com/office/drawing/2014/main" id="{3377E37D-D6F3-387F-23CE-FB4B13814E12}"/>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800"/>
            </a:p>
          </p:txBody>
        </p:sp>
        <p:sp>
          <p:nvSpPr>
            <p:cNvPr id="40" name="Rectangle: Rounded Corners 4">
              <a:extLst>
                <a:ext uri="{FF2B5EF4-FFF2-40B4-BE49-F238E27FC236}">
                  <a16:creationId xmlns:a16="http://schemas.microsoft.com/office/drawing/2014/main" id="{6EFA2E7A-DB2D-3E78-B57E-8A70B210A211}"/>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600" dirty="0"/>
                <a:t>Quantitation: Interpolation from standard curve; IS correction</a:t>
              </a:r>
              <a:endParaRPr lang="en-US" sz="1600" kern="1200" dirty="0"/>
            </a:p>
          </p:txBody>
        </p:sp>
      </p:grpSp>
      <p:pic>
        <p:nvPicPr>
          <p:cNvPr id="15" name="Picture 14">
            <a:extLst>
              <a:ext uri="{FF2B5EF4-FFF2-40B4-BE49-F238E27FC236}">
                <a16:creationId xmlns:a16="http://schemas.microsoft.com/office/drawing/2014/main" id="{45D7A365-150B-ACD6-02C4-C3E85F42419C}"/>
              </a:ext>
            </a:extLst>
          </p:cNvPr>
          <p:cNvPicPr>
            <a:picLocks noChangeAspect="1"/>
          </p:cNvPicPr>
          <p:nvPr/>
        </p:nvPicPr>
        <p:blipFill rotWithShape="1">
          <a:blip r:embed="rId3"/>
          <a:srcRect l="1934" t="61489" r="87812" b="17853"/>
          <a:stretch/>
        </p:blipFill>
        <p:spPr>
          <a:xfrm>
            <a:off x="2643246" y="1708064"/>
            <a:ext cx="693956" cy="791902"/>
          </a:xfrm>
          <a:prstGeom prst="rect">
            <a:avLst/>
          </a:prstGeom>
        </p:spPr>
      </p:pic>
      <p:sp>
        <p:nvSpPr>
          <p:cNvPr id="21" name="TextBox 20">
            <a:extLst>
              <a:ext uri="{FF2B5EF4-FFF2-40B4-BE49-F238E27FC236}">
                <a16:creationId xmlns:a16="http://schemas.microsoft.com/office/drawing/2014/main" id="{3BCF19E4-14C6-BFCD-259B-F664C663870C}"/>
              </a:ext>
            </a:extLst>
          </p:cNvPr>
          <p:cNvSpPr txBox="1"/>
          <p:nvPr/>
        </p:nvSpPr>
        <p:spPr>
          <a:xfrm>
            <a:off x="2318813" y="2812072"/>
            <a:ext cx="1444422" cy="523220"/>
          </a:xfrm>
          <a:prstGeom prst="rect">
            <a:avLst/>
          </a:prstGeom>
          <a:noFill/>
        </p:spPr>
        <p:txBody>
          <a:bodyPr wrap="square">
            <a:spAutoFit/>
          </a:bodyPr>
          <a:lstStyle/>
          <a:p>
            <a:pPr algn="ctr"/>
            <a:r>
              <a:rPr lang="en-US" sz="1400">
                <a:solidFill>
                  <a:srgbClr val="000000"/>
                </a:solidFill>
              </a:rPr>
              <a:t>Sample </a:t>
            </a:r>
          </a:p>
          <a:p>
            <a:pPr algn="ctr"/>
            <a:r>
              <a:rPr lang="en-US" sz="1400">
                <a:solidFill>
                  <a:srgbClr val="000000"/>
                </a:solidFill>
              </a:rPr>
              <a:t>Preparation</a:t>
            </a:r>
          </a:p>
        </p:txBody>
      </p:sp>
      <p:pic>
        <p:nvPicPr>
          <p:cNvPr id="22" name="Picture 21">
            <a:extLst>
              <a:ext uri="{FF2B5EF4-FFF2-40B4-BE49-F238E27FC236}">
                <a16:creationId xmlns:a16="http://schemas.microsoft.com/office/drawing/2014/main" id="{7A29A2BB-433B-6DFB-B912-7AFD6FEEAC1A}"/>
              </a:ext>
            </a:extLst>
          </p:cNvPr>
          <p:cNvPicPr>
            <a:picLocks noChangeAspect="1"/>
          </p:cNvPicPr>
          <p:nvPr/>
        </p:nvPicPr>
        <p:blipFill rotWithShape="1">
          <a:blip r:embed="rId3"/>
          <a:srcRect l="11671" t="70320" r="81945" b="25332"/>
          <a:stretch/>
        </p:blipFill>
        <p:spPr>
          <a:xfrm>
            <a:off x="3369002" y="2084205"/>
            <a:ext cx="432000" cy="166678"/>
          </a:xfrm>
          <a:prstGeom prst="rect">
            <a:avLst/>
          </a:prstGeom>
        </p:spPr>
      </p:pic>
      <p:grpSp>
        <p:nvGrpSpPr>
          <p:cNvPr id="43" name="Group 42">
            <a:extLst>
              <a:ext uri="{FF2B5EF4-FFF2-40B4-BE49-F238E27FC236}">
                <a16:creationId xmlns:a16="http://schemas.microsoft.com/office/drawing/2014/main" id="{90FC5347-6B67-7A4D-2C3A-0691BE62C9B1}"/>
              </a:ext>
            </a:extLst>
          </p:cNvPr>
          <p:cNvGrpSpPr/>
          <p:nvPr/>
        </p:nvGrpSpPr>
        <p:grpSpPr>
          <a:xfrm>
            <a:off x="3749897" y="1640308"/>
            <a:ext cx="1099544" cy="937496"/>
            <a:chOff x="3584797" y="1670788"/>
            <a:chExt cx="1099544" cy="937496"/>
          </a:xfrm>
        </p:grpSpPr>
        <p:cxnSp>
          <p:nvCxnSpPr>
            <p:cNvPr id="6" name="Connector: Curved 5">
              <a:extLst>
                <a:ext uri="{FF2B5EF4-FFF2-40B4-BE49-F238E27FC236}">
                  <a16:creationId xmlns:a16="http://schemas.microsoft.com/office/drawing/2014/main" id="{216AC1D6-675E-09F8-7731-EE481AA18E35}"/>
                </a:ext>
              </a:extLst>
            </p:cNvPr>
            <p:cNvCxnSpPr/>
            <p:nvPr/>
          </p:nvCxnSpPr>
          <p:spPr>
            <a:xfrm rot="16200000" flipH="1">
              <a:off x="3979963" y="1826144"/>
              <a:ext cx="714801" cy="693955"/>
            </a:xfrm>
            <a:prstGeom prst="curvedConnector3">
              <a:avLst/>
            </a:prstGeom>
            <a:ln w="38100"/>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3038625E-CE39-0190-2211-D99F891E7879}"/>
                </a:ext>
              </a:extLst>
            </p:cNvPr>
            <p:cNvCxnSpPr/>
            <p:nvPr/>
          </p:nvCxnSpPr>
          <p:spPr>
            <a:xfrm rot="16200000" flipH="1">
              <a:off x="3837723" y="1903906"/>
              <a:ext cx="714801" cy="693955"/>
            </a:xfrm>
            <a:prstGeom prst="curvedConnector3">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Star: 7 Points 40">
              <a:extLst>
                <a:ext uri="{FF2B5EF4-FFF2-40B4-BE49-F238E27FC236}">
                  <a16:creationId xmlns:a16="http://schemas.microsoft.com/office/drawing/2014/main" id="{7027553B-8245-C1C7-DECF-15B69CE67E7F}"/>
                </a:ext>
              </a:extLst>
            </p:cNvPr>
            <p:cNvSpPr/>
            <p:nvPr/>
          </p:nvSpPr>
          <p:spPr>
            <a:xfrm>
              <a:off x="3584797" y="1670788"/>
              <a:ext cx="334469" cy="282652"/>
            </a:xfrm>
            <a:prstGeom prst="star7">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TextBox 41">
            <a:extLst>
              <a:ext uri="{FF2B5EF4-FFF2-40B4-BE49-F238E27FC236}">
                <a16:creationId xmlns:a16="http://schemas.microsoft.com/office/drawing/2014/main" id="{270F1548-4720-A2C0-F36B-EFCD9FFAB610}"/>
              </a:ext>
            </a:extLst>
          </p:cNvPr>
          <p:cNvSpPr txBox="1"/>
          <p:nvPr/>
        </p:nvSpPr>
        <p:spPr>
          <a:xfrm>
            <a:off x="6368830" y="2812072"/>
            <a:ext cx="2958395" cy="307777"/>
          </a:xfrm>
          <a:prstGeom prst="rect">
            <a:avLst/>
          </a:prstGeom>
          <a:noFill/>
        </p:spPr>
        <p:txBody>
          <a:bodyPr wrap="square" lIns="91440" tIns="45720" rIns="91440" bIns="45720" anchor="t">
            <a:spAutoFit/>
          </a:bodyPr>
          <a:lstStyle/>
          <a:p>
            <a:pPr algn="ctr"/>
            <a:r>
              <a:rPr lang="en-US" sz="1400">
                <a:solidFill>
                  <a:srgbClr val="000000"/>
                </a:solidFill>
              </a:rPr>
              <a:t>LC-Fluorescence</a:t>
            </a:r>
          </a:p>
        </p:txBody>
      </p:sp>
      <p:pic>
        <p:nvPicPr>
          <p:cNvPr id="44" name="Picture 43">
            <a:extLst>
              <a:ext uri="{FF2B5EF4-FFF2-40B4-BE49-F238E27FC236}">
                <a16:creationId xmlns:a16="http://schemas.microsoft.com/office/drawing/2014/main" id="{91F30909-2E50-A767-6A3E-4B6E410AD432}"/>
              </a:ext>
            </a:extLst>
          </p:cNvPr>
          <p:cNvPicPr>
            <a:picLocks noChangeAspect="1"/>
          </p:cNvPicPr>
          <p:nvPr/>
        </p:nvPicPr>
        <p:blipFill rotWithShape="1">
          <a:blip r:embed="rId3"/>
          <a:srcRect l="11671" t="70320" r="81945" b="25332"/>
          <a:stretch/>
        </p:blipFill>
        <p:spPr>
          <a:xfrm>
            <a:off x="4956185" y="2110911"/>
            <a:ext cx="432000" cy="166678"/>
          </a:xfrm>
          <a:prstGeom prst="rect">
            <a:avLst/>
          </a:prstGeom>
        </p:spPr>
      </p:pic>
      <p:sp>
        <p:nvSpPr>
          <p:cNvPr id="58" name="TextBox 57">
            <a:extLst>
              <a:ext uri="{FF2B5EF4-FFF2-40B4-BE49-F238E27FC236}">
                <a16:creationId xmlns:a16="http://schemas.microsoft.com/office/drawing/2014/main" id="{1AC11350-EB77-8AFA-4117-9B2A88E10CFE}"/>
              </a:ext>
            </a:extLst>
          </p:cNvPr>
          <p:cNvSpPr txBox="1"/>
          <p:nvPr/>
        </p:nvSpPr>
        <p:spPr>
          <a:xfrm>
            <a:off x="3688092" y="2812072"/>
            <a:ext cx="1444422" cy="307777"/>
          </a:xfrm>
          <a:prstGeom prst="rect">
            <a:avLst/>
          </a:prstGeom>
          <a:noFill/>
        </p:spPr>
        <p:txBody>
          <a:bodyPr wrap="square">
            <a:spAutoFit/>
          </a:bodyPr>
          <a:lstStyle/>
          <a:p>
            <a:pPr algn="ctr"/>
            <a:r>
              <a:rPr lang="en-US" sz="1400">
                <a:solidFill>
                  <a:srgbClr val="000000"/>
                </a:solidFill>
              </a:rPr>
              <a:t>Probe Binding</a:t>
            </a:r>
          </a:p>
        </p:txBody>
      </p:sp>
      <p:pic>
        <p:nvPicPr>
          <p:cNvPr id="59" name="Picture 58">
            <a:extLst>
              <a:ext uri="{FF2B5EF4-FFF2-40B4-BE49-F238E27FC236}">
                <a16:creationId xmlns:a16="http://schemas.microsoft.com/office/drawing/2014/main" id="{BAC51C62-56E1-8698-0DDF-60D7F279638D}"/>
              </a:ext>
            </a:extLst>
          </p:cNvPr>
          <p:cNvPicPr>
            <a:picLocks noChangeAspect="1"/>
          </p:cNvPicPr>
          <p:nvPr/>
        </p:nvPicPr>
        <p:blipFill rotWithShape="1">
          <a:blip r:embed="rId4"/>
          <a:srcRect l="2557" t="63372" r="3931" b="9744"/>
          <a:stretch/>
        </p:blipFill>
        <p:spPr>
          <a:xfrm>
            <a:off x="5391107" y="1512648"/>
            <a:ext cx="4506252" cy="1371600"/>
          </a:xfrm>
          <a:prstGeom prst="rect">
            <a:avLst/>
          </a:prstGeom>
        </p:spPr>
      </p:pic>
      <p:sp>
        <p:nvSpPr>
          <p:cNvPr id="61" name="TextBox 60">
            <a:extLst>
              <a:ext uri="{FF2B5EF4-FFF2-40B4-BE49-F238E27FC236}">
                <a16:creationId xmlns:a16="http://schemas.microsoft.com/office/drawing/2014/main" id="{22B8FEC9-F512-C5E4-7130-7FBDE979852C}"/>
              </a:ext>
            </a:extLst>
          </p:cNvPr>
          <p:cNvSpPr txBox="1"/>
          <p:nvPr/>
        </p:nvSpPr>
        <p:spPr>
          <a:xfrm>
            <a:off x="558033" y="6120760"/>
            <a:ext cx="6101080" cy="646331"/>
          </a:xfrm>
          <a:prstGeom prst="rect">
            <a:avLst/>
          </a:prstGeom>
          <a:noFill/>
        </p:spPr>
        <p:txBody>
          <a:bodyPr wrap="square">
            <a:spAutoFit/>
          </a:bodyPr>
          <a:lstStyle/>
          <a:p>
            <a:r>
              <a:rPr lang="en-US" sz="900">
                <a:latin typeface="+mj-lt"/>
              </a:rPr>
              <a:t>Ramanathan and </a:t>
            </a:r>
            <a:r>
              <a:rPr lang="en-US" sz="900" err="1">
                <a:latin typeface="+mj-lt"/>
              </a:rPr>
              <a:t>shen</a:t>
            </a:r>
            <a:r>
              <a:rPr lang="en-US" sz="900">
                <a:latin typeface="+mj-lt"/>
              </a:rPr>
              <a:t>. </a:t>
            </a:r>
            <a:r>
              <a:rPr lang="en-US" sz="900" i="1">
                <a:latin typeface="+mj-lt"/>
              </a:rPr>
              <a:t>Bioanalysis</a:t>
            </a:r>
            <a:r>
              <a:rPr lang="en-US" sz="900">
                <a:latin typeface="+mj-lt"/>
              </a:rPr>
              <a:t> </a:t>
            </a:r>
            <a:r>
              <a:rPr lang="en-US" sz="900" b="1">
                <a:latin typeface="+mj-lt"/>
              </a:rPr>
              <a:t>11</a:t>
            </a:r>
            <a:r>
              <a:rPr lang="en-US" sz="900">
                <a:latin typeface="+mj-lt"/>
              </a:rPr>
              <a:t>(21): 1983–1992 (2019);</a:t>
            </a:r>
          </a:p>
          <a:p>
            <a:r>
              <a:rPr lang="en-US" sz="900">
                <a:latin typeface="+mj-lt"/>
              </a:rPr>
              <a:t>Wuxi </a:t>
            </a:r>
            <a:r>
              <a:rPr lang="en-US" sz="900" err="1">
                <a:latin typeface="+mj-lt"/>
              </a:rPr>
              <a:t>Apptec</a:t>
            </a:r>
            <a:r>
              <a:rPr lang="en-US" sz="900">
                <a:latin typeface="+mj-lt"/>
              </a:rPr>
              <a:t>. Application of Liquid Chromatography-Fluorescence (LC-FL) Detection Methods for DMPK Quantitative Bioanalysis of Oligonucleotides. 2023. https://dmpkservice.wuxiapptec.com/articles/21-application-of-liquid-chromatography-fluorescence-lc-fl-detection-methods-for-dmpk-quantitative-bioanalysis-of-oligonucleotides/</a:t>
            </a:r>
          </a:p>
        </p:txBody>
      </p:sp>
      <p:sp>
        <p:nvSpPr>
          <p:cNvPr id="63" name="TextBox 62">
            <a:extLst>
              <a:ext uri="{FF2B5EF4-FFF2-40B4-BE49-F238E27FC236}">
                <a16:creationId xmlns:a16="http://schemas.microsoft.com/office/drawing/2014/main" id="{015F90D7-6832-D48D-93CD-889E65A1400C}"/>
              </a:ext>
            </a:extLst>
          </p:cNvPr>
          <p:cNvSpPr txBox="1"/>
          <p:nvPr/>
        </p:nvSpPr>
        <p:spPr>
          <a:xfrm>
            <a:off x="2261713" y="5459961"/>
            <a:ext cx="1444422" cy="523220"/>
          </a:xfrm>
          <a:prstGeom prst="rect">
            <a:avLst/>
          </a:prstGeom>
          <a:noFill/>
        </p:spPr>
        <p:txBody>
          <a:bodyPr wrap="square">
            <a:spAutoFit/>
          </a:bodyPr>
          <a:lstStyle/>
          <a:p>
            <a:pPr algn="ctr"/>
            <a:r>
              <a:rPr lang="en-US" sz="1400">
                <a:solidFill>
                  <a:srgbClr val="000000"/>
                </a:solidFill>
              </a:rPr>
              <a:t>Sample </a:t>
            </a:r>
          </a:p>
          <a:p>
            <a:pPr algn="ctr"/>
            <a:r>
              <a:rPr lang="en-US" sz="1400">
                <a:solidFill>
                  <a:srgbClr val="000000"/>
                </a:solidFill>
              </a:rPr>
              <a:t>Preparation</a:t>
            </a:r>
          </a:p>
        </p:txBody>
      </p:sp>
      <p:pic>
        <p:nvPicPr>
          <p:cNvPr id="66" name="Picture 65">
            <a:extLst>
              <a:ext uri="{FF2B5EF4-FFF2-40B4-BE49-F238E27FC236}">
                <a16:creationId xmlns:a16="http://schemas.microsoft.com/office/drawing/2014/main" id="{3AD913EE-767D-0B58-87BD-073BD8BC2EEC}"/>
              </a:ext>
            </a:extLst>
          </p:cNvPr>
          <p:cNvPicPr>
            <a:picLocks noChangeAspect="1"/>
          </p:cNvPicPr>
          <p:nvPr/>
        </p:nvPicPr>
        <p:blipFill>
          <a:blip r:embed="rId5"/>
          <a:stretch>
            <a:fillRect/>
          </a:stretch>
        </p:blipFill>
        <p:spPr>
          <a:xfrm>
            <a:off x="2937858" y="1938068"/>
            <a:ext cx="193072" cy="189854"/>
          </a:xfrm>
          <a:prstGeom prst="rect">
            <a:avLst/>
          </a:prstGeom>
        </p:spPr>
      </p:pic>
      <p:pic>
        <p:nvPicPr>
          <p:cNvPr id="67" name="Picture 66">
            <a:extLst>
              <a:ext uri="{FF2B5EF4-FFF2-40B4-BE49-F238E27FC236}">
                <a16:creationId xmlns:a16="http://schemas.microsoft.com/office/drawing/2014/main" id="{B6BE96A9-671B-821C-EB5A-52FB2E0B8EC9}"/>
              </a:ext>
            </a:extLst>
          </p:cNvPr>
          <p:cNvPicPr>
            <a:picLocks noChangeAspect="1"/>
          </p:cNvPicPr>
          <p:nvPr/>
        </p:nvPicPr>
        <p:blipFill>
          <a:blip r:embed="rId5"/>
          <a:stretch>
            <a:fillRect/>
          </a:stretch>
        </p:blipFill>
        <p:spPr>
          <a:xfrm>
            <a:off x="2908022" y="2019408"/>
            <a:ext cx="193072" cy="189854"/>
          </a:xfrm>
          <a:prstGeom prst="rect">
            <a:avLst/>
          </a:prstGeom>
        </p:spPr>
      </p:pic>
      <p:pic>
        <p:nvPicPr>
          <p:cNvPr id="68" name="Picture 67">
            <a:extLst>
              <a:ext uri="{FF2B5EF4-FFF2-40B4-BE49-F238E27FC236}">
                <a16:creationId xmlns:a16="http://schemas.microsoft.com/office/drawing/2014/main" id="{BDCCE513-BB2A-1E21-8F66-A5CAE7677565}"/>
              </a:ext>
            </a:extLst>
          </p:cNvPr>
          <p:cNvPicPr>
            <a:picLocks noChangeAspect="1"/>
          </p:cNvPicPr>
          <p:nvPr/>
        </p:nvPicPr>
        <p:blipFill>
          <a:blip r:embed="rId5"/>
          <a:stretch>
            <a:fillRect/>
          </a:stretch>
        </p:blipFill>
        <p:spPr>
          <a:xfrm rot="3376101">
            <a:off x="2908022" y="2130670"/>
            <a:ext cx="193072" cy="189854"/>
          </a:xfrm>
          <a:prstGeom prst="rect">
            <a:avLst/>
          </a:prstGeom>
        </p:spPr>
      </p:pic>
      <p:pic>
        <p:nvPicPr>
          <p:cNvPr id="69" name="Picture 68">
            <a:extLst>
              <a:ext uri="{FF2B5EF4-FFF2-40B4-BE49-F238E27FC236}">
                <a16:creationId xmlns:a16="http://schemas.microsoft.com/office/drawing/2014/main" id="{B1E97D21-AD7A-1954-B4E5-4A7F46D737D8}"/>
              </a:ext>
            </a:extLst>
          </p:cNvPr>
          <p:cNvPicPr>
            <a:picLocks noChangeAspect="1"/>
          </p:cNvPicPr>
          <p:nvPr/>
        </p:nvPicPr>
        <p:blipFill>
          <a:blip r:embed="rId5"/>
          <a:stretch>
            <a:fillRect/>
          </a:stretch>
        </p:blipFill>
        <p:spPr>
          <a:xfrm rot="3376101">
            <a:off x="2978202" y="2028194"/>
            <a:ext cx="193072" cy="189854"/>
          </a:xfrm>
          <a:prstGeom prst="rect">
            <a:avLst/>
          </a:prstGeom>
        </p:spPr>
      </p:pic>
      <p:pic>
        <p:nvPicPr>
          <p:cNvPr id="72" name="Picture 71">
            <a:extLst>
              <a:ext uri="{FF2B5EF4-FFF2-40B4-BE49-F238E27FC236}">
                <a16:creationId xmlns:a16="http://schemas.microsoft.com/office/drawing/2014/main" id="{8D345412-FD16-EB97-3813-3B4AF93445F1}"/>
              </a:ext>
            </a:extLst>
          </p:cNvPr>
          <p:cNvPicPr>
            <a:picLocks noChangeAspect="1"/>
          </p:cNvPicPr>
          <p:nvPr/>
        </p:nvPicPr>
        <p:blipFill rotWithShape="1">
          <a:blip r:embed="rId3"/>
          <a:srcRect l="11671" t="70320" r="81945" b="25332"/>
          <a:stretch/>
        </p:blipFill>
        <p:spPr>
          <a:xfrm>
            <a:off x="3627924" y="4470729"/>
            <a:ext cx="432000" cy="166678"/>
          </a:xfrm>
          <a:prstGeom prst="rect">
            <a:avLst/>
          </a:prstGeom>
        </p:spPr>
      </p:pic>
      <p:pic>
        <p:nvPicPr>
          <p:cNvPr id="73" name="Picture 72">
            <a:extLst>
              <a:ext uri="{FF2B5EF4-FFF2-40B4-BE49-F238E27FC236}">
                <a16:creationId xmlns:a16="http://schemas.microsoft.com/office/drawing/2014/main" id="{C35A27CF-19EC-70AA-48A4-5317401C10C9}"/>
              </a:ext>
            </a:extLst>
          </p:cNvPr>
          <p:cNvPicPr>
            <a:picLocks noChangeAspect="1"/>
          </p:cNvPicPr>
          <p:nvPr/>
        </p:nvPicPr>
        <p:blipFill rotWithShape="1">
          <a:blip r:embed="rId3"/>
          <a:srcRect l="1934" t="61489" r="87812" b="17853"/>
          <a:stretch/>
        </p:blipFill>
        <p:spPr>
          <a:xfrm>
            <a:off x="2628495" y="4112335"/>
            <a:ext cx="693956" cy="791902"/>
          </a:xfrm>
          <a:prstGeom prst="rect">
            <a:avLst/>
          </a:prstGeom>
        </p:spPr>
      </p:pic>
      <p:pic>
        <p:nvPicPr>
          <p:cNvPr id="74" name="Picture 73">
            <a:extLst>
              <a:ext uri="{FF2B5EF4-FFF2-40B4-BE49-F238E27FC236}">
                <a16:creationId xmlns:a16="http://schemas.microsoft.com/office/drawing/2014/main" id="{FEFBD538-A817-1895-95A1-E487A41D9D23}"/>
              </a:ext>
            </a:extLst>
          </p:cNvPr>
          <p:cNvPicPr>
            <a:picLocks noChangeAspect="1"/>
          </p:cNvPicPr>
          <p:nvPr/>
        </p:nvPicPr>
        <p:blipFill>
          <a:blip r:embed="rId5"/>
          <a:stretch>
            <a:fillRect/>
          </a:stretch>
        </p:blipFill>
        <p:spPr>
          <a:xfrm>
            <a:off x="2923107" y="4342339"/>
            <a:ext cx="193072" cy="189854"/>
          </a:xfrm>
          <a:prstGeom prst="rect">
            <a:avLst/>
          </a:prstGeom>
        </p:spPr>
      </p:pic>
      <p:pic>
        <p:nvPicPr>
          <p:cNvPr id="75" name="Picture 74">
            <a:extLst>
              <a:ext uri="{FF2B5EF4-FFF2-40B4-BE49-F238E27FC236}">
                <a16:creationId xmlns:a16="http://schemas.microsoft.com/office/drawing/2014/main" id="{5D81C637-216E-2D29-7038-A4F83B38E7DE}"/>
              </a:ext>
            </a:extLst>
          </p:cNvPr>
          <p:cNvPicPr>
            <a:picLocks noChangeAspect="1"/>
          </p:cNvPicPr>
          <p:nvPr/>
        </p:nvPicPr>
        <p:blipFill>
          <a:blip r:embed="rId5"/>
          <a:stretch>
            <a:fillRect/>
          </a:stretch>
        </p:blipFill>
        <p:spPr>
          <a:xfrm>
            <a:off x="2893271" y="4423679"/>
            <a:ext cx="193072" cy="189854"/>
          </a:xfrm>
          <a:prstGeom prst="rect">
            <a:avLst/>
          </a:prstGeom>
        </p:spPr>
      </p:pic>
      <p:pic>
        <p:nvPicPr>
          <p:cNvPr id="76" name="Picture 75">
            <a:extLst>
              <a:ext uri="{FF2B5EF4-FFF2-40B4-BE49-F238E27FC236}">
                <a16:creationId xmlns:a16="http://schemas.microsoft.com/office/drawing/2014/main" id="{0548F953-972C-FB3E-B0DD-70476877AA0F}"/>
              </a:ext>
            </a:extLst>
          </p:cNvPr>
          <p:cNvPicPr>
            <a:picLocks noChangeAspect="1"/>
          </p:cNvPicPr>
          <p:nvPr/>
        </p:nvPicPr>
        <p:blipFill>
          <a:blip r:embed="rId5"/>
          <a:stretch>
            <a:fillRect/>
          </a:stretch>
        </p:blipFill>
        <p:spPr>
          <a:xfrm rot="3376101">
            <a:off x="2893271" y="4534941"/>
            <a:ext cx="193072" cy="189854"/>
          </a:xfrm>
          <a:prstGeom prst="rect">
            <a:avLst/>
          </a:prstGeom>
        </p:spPr>
      </p:pic>
      <p:pic>
        <p:nvPicPr>
          <p:cNvPr id="77" name="Picture 76">
            <a:extLst>
              <a:ext uri="{FF2B5EF4-FFF2-40B4-BE49-F238E27FC236}">
                <a16:creationId xmlns:a16="http://schemas.microsoft.com/office/drawing/2014/main" id="{790C859A-CD06-585F-9452-8F4A0F1EA8B2}"/>
              </a:ext>
            </a:extLst>
          </p:cNvPr>
          <p:cNvPicPr>
            <a:picLocks noChangeAspect="1"/>
          </p:cNvPicPr>
          <p:nvPr/>
        </p:nvPicPr>
        <p:blipFill>
          <a:blip r:embed="rId5"/>
          <a:stretch>
            <a:fillRect/>
          </a:stretch>
        </p:blipFill>
        <p:spPr>
          <a:xfrm rot="3376101">
            <a:off x="2963451" y="4432465"/>
            <a:ext cx="193072" cy="189854"/>
          </a:xfrm>
          <a:prstGeom prst="rect">
            <a:avLst/>
          </a:prstGeom>
        </p:spPr>
      </p:pic>
      <p:cxnSp>
        <p:nvCxnSpPr>
          <p:cNvPr id="79" name="Connector: Curved 78">
            <a:extLst>
              <a:ext uri="{FF2B5EF4-FFF2-40B4-BE49-F238E27FC236}">
                <a16:creationId xmlns:a16="http://schemas.microsoft.com/office/drawing/2014/main" id="{50207210-7CA3-0FB0-59CD-024A54322EAA}"/>
              </a:ext>
            </a:extLst>
          </p:cNvPr>
          <p:cNvCxnSpPr/>
          <p:nvPr/>
        </p:nvCxnSpPr>
        <p:spPr>
          <a:xfrm rot="16200000" flipH="1">
            <a:off x="4845037" y="4207756"/>
            <a:ext cx="714801" cy="693955"/>
          </a:xfrm>
          <a:prstGeom prst="curvedConnector3">
            <a:avLst/>
          </a:prstGeom>
          <a:ln w="38100"/>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3E1C375B-2D07-3B69-6A79-61E87532CC9F}"/>
              </a:ext>
            </a:extLst>
          </p:cNvPr>
          <p:cNvSpPr txBox="1"/>
          <p:nvPr/>
        </p:nvSpPr>
        <p:spPr>
          <a:xfrm>
            <a:off x="4355869" y="5459961"/>
            <a:ext cx="1444422" cy="738664"/>
          </a:xfrm>
          <a:prstGeom prst="rect">
            <a:avLst/>
          </a:prstGeom>
          <a:noFill/>
        </p:spPr>
        <p:txBody>
          <a:bodyPr wrap="square">
            <a:spAutoFit/>
          </a:bodyPr>
          <a:lstStyle/>
          <a:p>
            <a:pPr algn="ctr"/>
            <a:r>
              <a:rPr lang="en-US" sz="1400">
                <a:solidFill>
                  <a:srgbClr val="000000"/>
                </a:solidFill>
              </a:rPr>
              <a:t>IS Addition and Oligonucleotide Extraction</a:t>
            </a:r>
          </a:p>
        </p:txBody>
      </p:sp>
      <p:pic>
        <p:nvPicPr>
          <p:cNvPr id="88" name="Picture 87">
            <a:extLst>
              <a:ext uri="{FF2B5EF4-FFF2-40B4-BE49-F238E27FC236}">
                <a16:creationId xmlns:a16="http://schemas.microsoft.com/office/drawing/2014/main" id="{80AC270A-E762-E376-93EF-5BD3F78B4656}"/>
              </a:ext>
            </a:extLst>
          </p:cNvPr>
          <p:cNvPicPr>
            <a:picLocks noChangeAspect="1"/>
          </p:cNvPicPr>
          <p:nvPr/>
        </p:nvPicPr>
        <p:blipFill>
          <a:blip r:embed="rId6"/>
          <a:stretch>
            <a:fillRect/>
          </a:stretch>
        </p:blipFill>
        <p:spPr>
          <a:xfrm rot="2583663">
            <a:off x="4340283" y="4124802"/>
            <a:ext cx="731583" cy="719390"/>
          </a:xfrm>
          <a:prstGeom prst="rect">
            <a:avLst/>
          </a:prstGeom>
        </p:spPr>
      </p:pic>
      <p:pic>
        <p:nvPicPr>
          <p:cNvPr id="89" name="Picture 88">
            <a:extLst>
              <a:ext uri="{FF2B5EF4-FFF2-40B4-BE49-F238E27FC236}">
                <a16:creationId xmlns:a16="http://schemas.microsoft.com/office/drawing/2014/main" id="{BC9CA97D-C70C-1038-6669-67F8A8ED1070}"/>
              </a:ext>
            </a:extLst>
          </p:cNvPr>
          <p:cNvPicPr>
            <a:picLocks noChangeAspect="1"/>
          </p:cNvPicPr>
          <p:nvPr/>
        </p:nvPicPr>
        <p:blipFill rotWithShape="1">
          <a:blip r:embed="rId3"/>
          <a:srcRect l="11671" t="70320" r="81945" b="25332"/>
          <a:stretch/>
        </p:blipFill>
        <p:spPr>
          <a:xfrm>
            <a:off x="5888477" y="4500417"/>
            <a:ext cx="432000" cy="166678"/>
          </a:xfrm>
          <a:prstGeom prst="rect">
            <a:avLst/>
          </a:prstGeom>
        </p:spPr>
      </p:pic>
      <p:sp>
        <p:nvSpPr>
          <p:cNvPr id="90" name="TextBox 89">
            <a:extLst>
              <a:ext uri="{FF2B5EF4-FFF2-40B4-BE49-F238E27FC236}">
                <a16:creationId xmlns:a16="http://schemas.microsoft.com/office/drawing/2014/main" id="{C91B2220-B5FA-A941-138A-60DBA4DCA03D}"/>
              </a:ext>
            </a:extLst>
          </p:cNvPr>
          <p:cNvSpPr txBox="1"/>
          <p:nvPr/>
        </p:nvSpPr>
        <p:spPr>
          <a:xfrm>
            <a:off x="6960382" y="5459961"/>
            <a:ext cx="2366843" cy="307777"/>
          </a:xfrm>
          <a:prstGeom prst="rect">
            <a:avLst/>
          </a:prstGeom>
          <a:noFill/>
        </p:spPr>
        <p:txBody>
          <a:bodyPr wrap="square" lIns="91440" tIns="45720" rIns="91440" bIns="45720" anchor="t">
            <a:spAutoFit/>
          </a:bodyPr>
          <a:lstStyle/>
          <a:p>
            <a:pPr algn="ctr"/>
            <a:r>
              <a:rPr lang="en-US" sz="1400">
                <a:solidFill>
                  <a:srgbClr val="000000"/>
                </a:solidFill>
              </a:rPr>
              <a:t>LC-MS (High Res)</a:t>
            </a:r>
          </a:p>
        </p:txBody>
      </p:sp>
      <p:pic>
        <p:nvPicPr>
          <p:cNvPr id="5" name="Picture 4">
            <a:extLst>
              <a:ext uri="{FF2B5EF4-FFF2-40B4-BE49-F238E27FC236}">
                <a16:creationId xmlns:a16="http://schemas.microsoft.com/office/drawing/2014/main" id="{D692FD86-8E7C-6BDF-2EFE-D95B5FE8DD37}"/>
              </a:ext>
            </a:extLst>
          </p:cNvPr>
          <p:cNvPicPr>
            <a:picLocks noChangeAspect="1"/>
          </p:cNvPicPr>
          <p:nvPr/>
        </p:nvPicPr>
        <p:blipFill rotWithShape="1">
          <a:blip r:embed="rId7"/>
          <a:srcRect l="49529" t="8972" r="26956" b="23417"/>
          <a:stretch/>
        </p:blipFill>
        <p:spPr>
          <a:xfrm>
            <a:off x="8297041" y="3861079"/>
            <a:ext cx="1131271" cy="1537571"/>
          </a:xfrm>
          <a:prstGeom prst="rect">
            <a:avLst/>
          </a:prstGeom>
        </p:spPr>
      </p:pic>
      <p:pic>
        <p:nvPicPr>
          <p:cNvPr id="8" name="Picture 7">
            <a:extLst>
              <a:ext uri="{FF2B5EF4-FFF2-40B4-BE49-F238E27FC236}">
                <a16:creationId xmlns:a16="http://schemas.microsoft.com/office/drawing/2014/main" id="{C6E3287D-94DB-CC72-C880-7A4DC629D6E3}"/>
              </a:ext>
            </a:extLst>
          </p:cNvPr>
          <p:cNvPicPr>
            <a:picLocks noChangeAspect="1"/>
          </p:cNvPicPr>
          <p:nvPr/>
        </p:nvPicPr>
        <p:blipFill rotWithShape="1">
          <a:blip r:embed="rId7"/>
          <a:srcRect l="4838" t="8972" r="72754" b="23417"/>
          <a:stretch/>
        </p:blipFill>
        <p:spPr>
          <a:xfrm>
            <a:off x="6832222" y="3861078"/>
            <a:ext cx="1077998" cy="1537571"/>
          </a:xfrm>
          <a:prstGeom prst="rect">
            <a:avLst/>
          </a:prstGeom>
        </p:spPr>
      </p:pic>
      <p:sp>
        <p:nvSpPr>
          <p:cNvPr id="16" name="TextBox 15">
            <a:extLst>
              <a:ext uri="{FF2B5EF4-FFF2-40B4-BE49-F238E27FC236}">
                <a16:creationId xmlns:a16="http://schemas.microsoft.com/office/drawing/2014/main" id="{92454B08-33A8-1F06-21F0-46C950BFC7C2}"/>
              </a:ext>
            </a:extLst>
          </p:cNvPr>
          <p:cNvSpPr txBox="1"/>
          <p:nvPr/>
        </p:nvSpPr>
        <p:spPr>
          <a:xfrm>
            <a:off x="6894413" y="3579430"/>
            <a:ext cx="953616" cy="307777"/>
          </a:xfrm>
          <a:prstGeom prst="rect">
            <a:avLst/>
          </a:prstGeom>
          <a:noFill/>
        </p:spPr>
        <p:txBody>
          <a:bodyPr wrap="square" lIns="0" rtlCol="0">
            <a:noAutofit/>
          </a:bodyPr>
          <a:lstStyle/>
          <a:p>
            <a:pPr algn="ctr"/>
            <a:r>
              <a:rPr lang="en-US" sz="1400">
                <a:solidFill>
                  <a:srgbClr val="000000"/>
                </a:solidFill>
              </a:rPr>
              <a:t>Analyte</a:t>
            </a:r>
          </a:p>
        </p:txBody>
      </p:sp>
      <p:sp>
        <p:nvSpPr>
          <p:cNvPr id="17" name="TextBox 16">
            <a:extLst>
              <a:ext uri="{FF2B5EF4-FFF2-40B4-BE49-F238E27FC236}">
                <a16:creationId xmlns:a16="http://schemas.microsoft.com/office/drawing/2014/main" id="{DFDFC2B4-6F15-A279-0037-84FE2CBBDD0C}"/>
              </a:ext>
            </a:extLst>
          </p:cNvPr>
          <p:cNvSpPr txBox="1"/>
          <p:nvPr/>
        </p:nvSpPr>
        <p:spPr>
          <a:xfrm>
            <a:off x="8111119" y="3576901"/>
            <a:ext cx="1591893" cy="307777"/>
          </a:xfrm>
          <a:prstGeom prst="rect">
            <a:avLst/>
          </a:prstGeom>
          <a:noFill/>
        </p:spPr>
        <p:txBody>
          <a:bodyPr wrap="square" lIns="0" rtlCol="0">
            <a:noAutofit/>
          </a:bodyPr>
          <a:lstStyle/>
          <a:p>
            <a:pPr algn="ctr"/>
            <a:r>
              <a:rPr lang="en-US" sz="1400" dirty="0">
                <a:solidFill>
                  <a:srgbClr val="000000"/>
                </a:solidFill>
              </a:rPr>
              <a:t>Internal Standard</a:t>
            </a:r>
          </a:p>
        </p:txBody>
      </p:sp>
      <p:sp>
        <p:nvSpPr>
          <p:cNvPr id="3" name="TextBox 2">
            <a:extLst>
              <a:ext uri="{FF2B5EF4-FFF2-40B4-BE49-F238E27FC236}">
                <a16:creationId xmlns:a16="http://schemas.microsoft.com/office/drawing/2014/main" id="{4223B752-A862-5D9D-D1FF-E05A654DBD3E}"/>
              </a:ext>
            </a:extLst>
          </p:cNvPr>
          <p:cNvSpPr txBox="1"/>
          <p:nvPr/>
        </p:nvSpPr>
        <p:spPr>
          <a:xfrm>
            <a:off x="5694317" y="1048205"/>
            <a:ext cx="4307423" cy="523220"/>
          </a:xfrm>
          <a:prstGeom prst="rect">
            <a:avLst/>
          </a:prstGeom>
          <a:noFill/>
        </p:spPr>
        <p:txBody>
          <a:bodyPr wrap="square" lIns="91440" tIns="45720" rIns="91440" bIns="45720" anchor="t">
            <a:spAutoFit/>
          </a:bodyPr>
          <a:lstStyle/>
          <a:p>
            <a:pPr algn="ctr"/>
            <a:r>
              <a:rPr lang="en-US" sz="1400">
                <a:solidFill>
                  <a:srgbClr val="000000"/>
                </a:solidFill>
              </a:rPr>
              <a:t>Fluorescence Signal with chromatographic separation from metabolites (n-1, n-2)</a:t>
            </a:r>
          </a:p>
        </p:txBody>
      </p:sp>
    </p:spTree>
    <p:extLst>
      <p:ext uri="{BB962C8B-B14F-4D97-AF65-F5344CB8AC3E}">
        <p14:creationId xmlns:p14="http://schemas.microsoft.com/office/powerpoint/2010/main" val="6637291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E3A18-F4BB-74A7-5CCB-FF159230DB2D}"/>
              </a:ext>
            </a:extLst>
          </p:cNvPr>
          <p:cNvSpPr>
            <a:spLocks noGrp="1"/>
          </p:cNvSpPr>
          <p:nvPr>
            <p:ph type="title"/>
          </p:nvPr>
        </p:nvSpPr>
        <p:spPr/>
        <p:txBody>
          <a:bodyPr/>
          <a:lstStyle/>
          <a:p>
            <a:r>
              <a:rPr lang="en-US">
                <a:solidFill>
                  <a:srgbClr val="000000"/>
                </a:solidFill>
              </a:rPr>
              <a:t>Pharmacokinetics by ATTO-probe/</a:t>
            </a:r>
            <a:br>
              <a:rPr lang="en-US">
                <a:solidFill>
                  <a:srgbClr val="000000"/>
                </a:solidFill>
              </a:rPr>
            </a:br>
            <a:r>
              <a:rPr lang="en-US">
                <a:solidFill>
                  <a:srgbClr val="000000"/>
                </a:solidFill>
              </a:rPr>
              <a:t>HPLC-Fluorescence Detection</a:t>
            </a:r>
          </a:p>
        </p:txBody>
      </p:sp>
      <p:sp>
        <p:nvSpPr>
          <p:cNvPr id="3" name="Content Placeholder 2">
            <a:extLst>
              <a:ext uri="{FF2B5EF4-FFF2-40B4-BE49-F238E27FC236}">
                <a16:creationId xmlns:a16="http://schemas.microsoft.com/office/drawing/2014/main" id="{CBE4EB40-1E8D-3208-11B8-7891958B4174}"/>
              </a:ext>
            </a:extLst>
          </p:cNvPr>
          <p:cNvSpPr>
            <a:spLocks noGrp="1"/>
          </p:cNvSpPr>
          <p:nvPr>
            <p:ph idx="1"/>
          </p:nvPr>
        </p:nvSpPr>
        <p:spPr>
          <a:xfrm>
            <a:off x="838200" y="1584120"/>
            <a:ext cx="11017392" cy="4886046"/>
          </a:xfrm>
        </p:spPr>
        <p:txBody>
          <a:bodyPr vert="horz" lIns="0" tIns="45720" rIns="0" bIns="45720" rtlCol="0" anchor="t">
            <a:noAutofit/>
          </a:bodyPr>
          <a:lstStyle/>
          <a:p>
            <a:r>
              <a:rPr lang="en-US" sz="2400" dirty="0">
                <a:solidFill>
                  <a:srgbClr val="000000"/>
                </a:solidFill>
                <a:latin typeface="Arial"/>
                <a:cs typeface="Arial"/>
              </a:rPr>
              <a:t>ONPATTRO® (</a:t>
            </a:r>
            <a:r>
              <a:rPr lang="en-US" sz="2400" dirty="0" err="1">
                <a:solidFill>
                  <a:srgbClr val="000000"/>
                </a:solidFill>
                <a:latin typeface="Arial"/>
                <a:cs typeface="Arial"/>
              </a:rPr>
              <a:t>patisiran</a:t>
            </a:r>
            <a:r>
              <a:rPr lang="en-US" sz="2400" dirty="0">
                <a:solidFill>
                  <a:srgbClr val="000000"/>
                </a:solidFill>
                <a:latin typeface="Arial"/>
                <a:cs typeface="Arial"/>
              </a:rPr>
              <a:t>) is a lipid complex injection, for intravenous use </a:t>
            </a:r>
          </a:p>
          <a:p>
            <a:pPr lvl="1"/>
            <a:r>
              <a:rPr lang="en-US" sz="2000" dirty="0">
                <a:solidFill>
                  <a:srgbClr val="000000"/>
                </a:solidFill>
                <a:latin typeface="Arial"/>
                <a:cs typeface="Arial"/>
              </a:rPr>
              <a:t>Approved for adults with ATTR-PN</a:t>
            </a:r>
          </a:p>
          <a:p>
            <a:pPr lvl="1"/>
            <a:r>
              <a:rPr lang="en-US" sz="2000" dirty="0">
                <a:solidFill>
                  <a:srgbClr val="000000"/>
                </a:solidFill>
                <a:latin typeface="Arial"/>
                <a:cs typeface="Arial"/>
              </a:rPr>
              <a:t>Small interfering RNA Drug Substance (ALN-18328)</a:t>
            </a:r>
          </a:p>
          <a:p>
            <a:pPr lvl="1"/>
            <a:r>
              <a:rPr lang="en-US" sz="2000" dirty="0">
                <a:solidFill>
                  <a:srgbClr val="000000"/>
                </a:solidFill>
                <a:latin typeface="Arial"/>
                <a:cs typeface="Arial"/>
              </a:rPr>
              <a:t>Dose: 0.3 mg/kg up to 30 mg; every 3 weeks by intravenous infusion</a:t>
            </a:r>
          </a:p>
          <a:p>
            <a:pPr marL="0" indent="0">
              <a:buNone/>
            </a:pPr>
            <a:endParaRPr lang="en-US" sz="2400" dirty="0">
              <a:solidFill>
                <a:srgbClr val="000000"/>
              </a:solidFill>
            </a:endParaRPr>
          </a:p>
          <a:p>
            <a:r>
              <a:rPr lang="en-US" sz="2400" dirty="0">
                <a:solidFill>
                  <a:srgbClr val="000000"/>
                </a:solidFill>
                <a:latin typeface="Arial"/>
                <a:cs typeface="Arial"/>
              </a:rPr>
              <a:t>PK by Fluorescence Detection</a:t>
            </a:r>
          </a:p>
          <a:p>
            <a:pPr lvl="1"/>
            <a:r>
              <a:rPr lang="en-US" dirty="0">
                <a:solidFill>
                  <a:srgbClr val="000000"/>
                </a:solidFill>
                <a:latin typeface="Arial"/>
                <a:cs typeface="Arial"/>
              </a:rPr>
              <a:t>Limit of quantification (LLOQ): 1 ng/mL </a:t>
            </a:r>
          </a:p>
          <a:p>
            <a:pPr lvl="1"/>
            <a:r>
              <a:rPr lang="en-US" dirty="0">
                <a:solidFill>
                  <a:srgbClr val="000000"/>
                </a:solidFill>
                <a:latin typeface="Arial"/>
                <a:cs typeface="Arial"/>
              </a:rPr>
              <a:t>Precision (CV%): 9.1%</a:t>
            </a:r>
          </a:p>
          <a:p>
            <a:pPr lvl="1"/>
            <a:r>
              <a:rPr lang="en-US" dirty="0">
                <a:solidFill>
                  <a:srgbClr val="000000"/>
                </a:solidFill>
                <a:latin typeface="Arial"/>
                <a:cs typeface="Arial"/>
              </a:rPr>
              <a:t>Accuracy Range: -2.7%-2.5%</a:t>
            </a:r>
          </a:p>
          <a:p>
            <a:endParaRPr lang="en-US" sz="2400" dirty="0">
              <a:solidFill>
                <a:srgbClr val="000000"/>
              </a:solidFill>
            </a:endParaRPr>
          </a:p>
        </p:txBody>
      </p:sp>
      <p:sp>
        <p:nvSpPr>
          <p:cNvPr id="5" name="TextBox 4">
            <a:extLst>
              <a:ext uri="{FF2B5EF4-FFF2-40B4-BE49-F238E27FC236}">
                <a16:creationId xmlns:a16="http://schemas.microsoft.com/office/drawing/2014/main" id="{EE8D27DE-5499-2CB6-D51A-E3D69353C099}"/>
              </a:ext>
            </a:extLst>
          </p:cNvPr>
          <p:cNvSpPr txBox="1"/>
          <p:nvPr/>
        </p:nvSpPr>
        <p:spPr>
          <a:xfrm>
            <a:off x="610688" y="6421616"/>
            <a:ext cx="6101080" cy="369332"/>
          </a:xfrm>
          <a:prstGeom prst="rect">
            <a:avLst/>
          </a:prstGeom>
          <a:noFill/>
        </p:spPr>
        <p:txBody>
          <a:bodyPr wrap="square">
            <a:spAutoFit/>
          </a:bodyPr>
          <a:lstStyle/>
          <a:p>
            <a:r>
              <a:rPr lang="en-US" sz="900"/>
              <a:t>U.S. Food and Drug Administration. Label </a:t>
            </a:r>
            <a:r>
              <a:rPr lang="en-US" sz="900" err="1"/>
              <a:t>Onpattro</a:t>
            </a:r>
            <a:r>
              <a:rPr lang="en-US" sz="900"/>
              <a:t>. Alnylam Pharmaceuticals, Inc. 2018. https://www.accessdata.fda.gov/drugsatfda_docs/label/2018/210922s000lbl.pdf</a:t>
            </a:r>
          </a:p>
        </p:txBody>
      </p:sp>
      <p:grpSp>
        <p:nvGrpSpPr>
          <p:cNvPr id="9" name="Group 8">
            <a:extLst>
              <a:ext uri="{FF2B5EF4-FFF2-40B4-BE49-F238E27FC236}">
                <a16:creationId xmlns:a16="http://schemas.microsoft.com/office/drawing/2014/main" id="{72F410A6-E156-4522-D77A-179EC2E5096F}"/>
              </a:ext>
            </a:extLst>
          </p:cNvPr>
          <p:cNvGrpSpPr/>
          <p:nvPr/>
        </p:nvGrpSpPr>
        <p:grpSpPr>
          <a:xfrm>
            <a:off x="9692640" y="159384"/>
            <a:ext cx="2330100" cy="1094649"/>
            <a:chOff x="11834" y="669238"/>
            <a:chExt cx="3546177" cy="892318"/>
          </a:xfrm>
          <a:solidFill>
            <a:schemeClr val="accent5"/>
          </a:solidFill>
        </p:grpSpPr>
        <p:sp>
          <p:nvSpPr>
            <p:cNvPr id="10" name="Rectangle: Rounded Corners 9">
              <a:extLst>
                <a:ext uri="{FF2B5EF4-FFF2-40B4-BE49-F238E27FC236}">
                  <a16:creationId xmlns:a16="http://schemas.microsoft.com/office/drawing/2014/main" id="{20526492-D511-6D20-37CA-C11FAB51EA2C}"/>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400"/>
            </a:p>
          </p:txBody>
        </p:sp>
        <p:sp>
          <p:nvSpPr>
            <p:cNvPr id="11" name="Rectangle: Rounded Corners 4">
              <a:extLst>
                <a:ext uri="{FF2B5EF4-FFF2-40B4-BE49-F238E27FC236}">
                  <a16:creationId xmlns:a16="http://schemas.microsoft.com/office/drawing/2014/main" id="{F1C5FBE5-CB30-6A99-3A7A-2D7B66172F50}"/>
                </a:ext>
              </a:extLst>
            </p:cNvPr>
            <p:cNvSpPr txBox="1"/>
            <p:nvPr/>
          </p:nvSpPr>
          <p:spPr>
            <a:xfrm>
              <a:off x="55393" y="712797"/>
              <a:ext cx="3459059" cy="80520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000" kern="1200"/>
                <a:t>Chromatographic Fluorescence Detection</a:t>
              </a:r>
            </a:p>
          </p:txBody>
        </p:sp>
      </p:grpSp>
    </p:spTree>
    <p:extLst>
      <p:ext uri="{BB962C8B-B14F-4D97-AF65-F5344CB8AC3E}">
        <p14:creationId xmlns:p14="http://schemas.microsoft.com/office/powerpoint/2010/main" val="145110072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4BA9C-48B1-DA06-5A73-DB10EDF8EB64}"/>
              </a:ext>
            </a:extLst>
          </p:cNvPr>
          <p:cNvSpPr>
            <a:spLocks noGrp="1"/>
          </p:cNvSpPr>
          <p:nvPr>
            <p:ph type="title"/>
          </p:nvPr>
        </p:nvSpPr>
        <p:spPr>
          <a:xfrm>
            <a:off x="838200" y="214274"/>
            <a:ext cx="11017391" cy="675005"/>
          </a:xfrm>
        </p:spPr>
        <p:txBody>
          <a:bodyPr/>
          <a:lstStyle/>
          <a:p>
            <a:r>
              <a:rPr lang="en-US" sz="2800">
                <a:solidFill>
                  <a:srgbClr val="000000"/>
                </a:solidFill>
              </a:rPr>
              <a:t>Fluorescence Methodology</a:t>
            </a:r>
            <a:endParaRPr lang="en-US" sz="2800">
              <a:solidFill>
                <a:srgbClr val="000000"/>
              </a:solidFill>
              <a:latin typeface="+mj-lt"/>
              <a:cs typeface="Times New Roman" panose="02020603050405020304" pitchFamily="18" charset="0"/>
            </a:endParaRPr>
          </a:p>
        </p:txBody>
      </p:sp>
      <p:graphicFrame>
        <p:nvGraphicFramePr>
          <p:cNvPr id="3" name="Diagram 2">
            <a:extLst>
              <a:ext uri="{FF2B5EF4-FFF2-40B4-BE49-F238E27FC236}">
                <a16:creationId xmlns:a16="http://schemas.microsoft.com/office/drawing/2014/main" id="{6E08D764-5E95-679C-B811-61802241D253}"/>
              </a:ext>
            </a:extLst>
          </p:cNvPr>
          <p:cNvGraphicFramePr/>
          <p:nvPr>
            <p:extLst>
              <p:ext uri="{D42A27DB-BD31-4B8C-83A1-F6EECF244321}">
                <p14:modId xmlns:p14="http://schemas.microsoft.com/office/powerpoint/2010/main" val="125903700"/>
              </p:ext>
            </p:extLst>
          </p:nvPr>
        </p:nvGraphicFramePr>
        <p:xfrm>
          <a:off x="887519" y="889279"/>
          <a:ext cx="10416962" cy="46733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9E207203-5EDD-D57B-B2AC-635C1D40F59B}"/>
              </a:ext>
            </a:extLst>
          </p:cNvPr>
          <p:cNvGrpSpPr/>
          <p:nvPr/>
        </p:nvGrpSpPr>
        <p:grpSpPr>
          <a:xfrm>
            <a:off x="9692640" y="159384"/>
            <a:ext cx="2330100" cy="1094649"/>
            <a:chOff x="11834" y="669238"/>
            <a:chExt cx="3546177" cy="892318"/>
          </a:xfrm>
          <a:solidFill>
            <a:schemeClr val="accent5"/>
          </a:solidFill>
        </p:grpSpPr>
        <p:sp>
          <p:nvSpPr>
            <p:cNvPr id="6" name="Rectangle: Rounded Corners 5">
              <a:extLst>
                <a:ext uri="{FF2B5EF4-FFF2-40B4-BE49-F238E27FC236}">
                  <a16:creationId xmlns:a16="http://schemas.microsoft.com/office/drawing/2014/main" id="{BC84F7AE-C1AB-CA4F-AE88-CC99854EC686}"/>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400"/>
            </a:p>
          </p:txBody>
        </p:sp>
        <p:sp>
          <p:nvSpPr>
            <p:cNvPr id="7" name="Rectangle: Rounded Corners 4">
              <a:extLst>
                <a:ext uri="{FF2B5EF4-FFF2-40B4-BE49-F238E27FC236}">
                  <a16:creationId xmlns:a16="http://schemas.microsoft.com/office/drawing/2014/main" id="{E3551718-86E7-ED91-99B8-6BCD97B724D0}"/>
                </a:ext>
              </a:extLst>
            </p:cNvPr>
            <p:cNvSpPr txBox="1"/>
            <p:nvPr/>
          </p:nvSpPr>
          <p:spPr>
            <a:xfrm>
              <a:off x="55393" y="712797"/>
              <a:ext cx="3459059" cy="80520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000" kern="1200"/>
                <a:t>Chromatographic Fluorescence Detection</a:t>
              </a:r>
            </a:p>
          </p:txBody>
        </p:sp>
      </p:grpSp>
      <p:sp>
        <p:nvSpPr>
          <p:cNvPr id="9" name="TextBox 8">
            <a:extLst>
              <a:ext uri="{FF2B5EF4-FFF2-40B4-BE49-F238E27FC236}">
                <a16:creationId xmlns:a16="http://schemas.microsoft.com/office/drawing/2014/main" id="{7D089A38-0CAD-FD72-C14F-110634B0B3E0}"/>
              </a:ext>
            </a:extLst>
          </p:cNvPr>
          <p:cNvSpPr txBox="1"/>
          <p:nvPr/>
        </p:nvSpPr>
        <p:spPr>
          <a:xfrm>
            <a:off x="547734" y="6463072"/>
            <a:ext cx="3935776" cy="338554"/>
          </a:xfrm>
          <a:prstGeom prst="rect">
            <a:avLst/>
          </a:prstGeom>
          <a:noFill/>
        </p:spPr>
        <p:txBody>
          <a:bodyPr wrap="square">
            <a:spAutoFit/>
          </a:bodyPr>
          <a:lstStyle/>
          <a:p>
            <a:pPr algn="l"/>
            <a:r>
              <a:rPr lang="en-US" sz="800" b="0" i="0" u="none" strike="noStrike" baseline="0">
                <a:latin typeface="GillSansStd"/>
              </a:rPr>
              <a:t>Zhang </a:t>
            </a:r>
            <a:r>
              <a:rPr lang="en-US" sz="800" b="0" i="1" u="none" strike="noStrike" baseline="0">
                <a:latin typeface="GillSansStd"/>
              </a:rPr>
              <a:t>et al. The Journal of Clinical Pharmacology</a:t>
            </a:r>
            <a:r>
              <a:rPr lang="en-US" sz="800">
                <a:latin typeface="GillSansStd"/>
              </a:rPr>
              <a:t>.</a:t>
            </a:r>
            <a:r>
              <a:rPr lang="en-US" sz="800" b="0" i="0" u="none" strike="noStrike" baseline="0">
                <a:latin typeface="GillSansStd"/>
              </a:rPr>
              <a:t>,</a:t>
            </a:r>
            <a:r>
              <a:rPr lang="en-US" sz="800" b="1" i="0" u="none" strike="noStrike" baseline="0">
                <a:latin typeface="GillSansStd"/>
              </a:rPr>
              <a:t> 60</a:t>
            </a:r>
            <a:r>
              <a:rPr lang="en-US" sz="800" b="0" i="0" u="none" strike="noStrike" baseline="0">
                <a:latin typeface="GillSansStd"/>
              </a:rPr>
              <a:t>(1) 37–49 (2020); Coelho </a:t>
            </a:r>
            <a:r>
              <a:rPr lang="en-US" sz="800" b="0" i="1" u="none" strike="noStrike" baseline="0">
                <a:latin typeface="GillSansStd"/>
              </a:rPr>
              <a:t>et al. New England Journal of Medicine</a:t>
            </a:r>
            <a:r>
              <a:rPr lang="en-US" sz="800" b="0" i="0" u="none" strike="noStrike" baseline="0">
                <a:latin typeface="GillSansStd"/>
              </a:rPr>
              <a:t>. </a:t>
            </a:r>
            <a:r>
              <a:rPr lang="en-US" sz="800" b="1" i="0" u="none" strike="noStrike" baseline="0">
                <a:latin typeface="GillSansStd"/>
              </a:rPr>
              <a:t>369</a:t>
            </a:r>
            <a:r>
              <a:rPr lang="en-US" sz="800" i="0" u="none" strike="noStrike" baseline="0">
                <a:latin typeface="GillSansStd"/>
              </a:rPr>
              <a:t>(9):819-829 (2013).</a:t>
            </a:r>
            <a:endParaRPr lang="en-US" sz="800" b="0" i="0" u="none" strike="noStrike" baseline="0">
              <a:latin typeface="GillSansStd"/>
            </a:endParaRPr>
          </a:p>
        </p:txBody>
      </p:sp>
    </p:spTree>
    <p:extLst>
      <p:ext uri="{BB962C8B-B14F-4D97-AF65-F5344CB8AC3E}">
        <p14:creationId xmlns:p14="http://schemas.microsoft.com/office/powerpoint/2010/main" val="25728009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4D1F64F5-E6B6-EDB2-82E9-79303C1B0CAA}"/>
              </a:ext>
            </a:extLst>
          </p:cNvPr>
          <p:cNvSpPr>
            <a:spLocks noGrp="1"/>
          </p:cNvSpPr>
          <p:nvPr>
            <p:ph idx="1"/>
          </p:nvPr>
        </p:nvSpPr>
        <p:spPr/>
        <p:txBody>
          <a:bodyPr/>
          <a:lstStyle/>
          <a:p>
            <a:endParaRPr lang="en-US" sz="1800" dirty="0">
              <a:solidFill>
                <a:srgbClr val="000000"/>
              </a:solidFill>
            </a:endParaRPr>
          </a:p>
          <a:p>
            <a:endParaRPr lang="en-US" sz="1800" dirty="0">
              <a:solidFill>
                <a:srgbClr val="000000"/>
              </a:solidFill>
            </a:endParaRPr>
          </a:p>
          <a:p>
            <a:endParaRPr lang="en-US" sz="1800" dirty="0">
              <a:solidFill>
                <a:srgbClr val="000000"/>
              </a:solidFill>
            </a:endParaRPr>
          </a:p>
          <a:p>
            <a:endParaRPr lang="en-US" sz="1800" dirty="0">
              <a:solidFill>
                <a:srgbClr val="000000"/>
              </a:solidFill>
            </a:endParaRPr>
          </a:p>
          <a:p>
            <a:endParaRPr lang="en-US" sz="1800" dirty="0">
              <a:solidFill>
                <a:srgbClr val="000000"/>
              </a:solidFill>
            </a:endParaRPr>
          </a:p>
          <a:p>
            <a:endParaRPr lang="en-US" sz="1800" dirty="0">
              <a:solidFill>
                <a:srgbClr val="000000"/>
              </a:solidFill>
            </a:endParaRPr>
          </a:p>
          <a:p>
            <a:pPr marL="0" indent="0">
              <a:buNone/>
            </a:pPr>
            <a:endParaRPr lang="en-US" sz="1800" dirty="0">
              <a:solidFill>
                <a:srgbClr val="000000"/>
              </a:solidFill>
            </a:endParaRPr>
          </a:p>
          <a:p>
            <a:endParaRPr lang="en-US" sz="1800" dirty="0">
              <a:solidFill>
                <a:srgbClr val="000000"/>
              </a:solidFill>
            </a:endParaRPr>
          </a:p>
          <a:p>
            <a:endParaRPr lang="en-US" sz="1800" dirty="0">
              <a:solidFill>
                <a:srgbClr val="000000"/>
              </a:solidFill>
            </a:endParaRPr>
          </a:p>
          <a:p>
            <a:endParaRPr lang="en-US" sz="1800" dirty="0">
              <a:solidFill>
                <a:srgbClr val="000000"/>
              </a:solidFill>
            </a:endParaRPr>
          </a:p>
          <a:p>
            <a:r>
              <a:rPr lang="en-US" dirty="0">
                <a:solidFill>
                  <a:srgbClr val="000000"/>
                </a:solidFill>
              </a:rPr>
              <a:t>Chromatographic separation allows for detection of the full-length oligonucleotide without n-1/  n-x metabolites</a:t>
            </a:r>
          </a:p>
          <a:p>
            <a:r>
              <a:rPr lang="en-US" dirty="0">
                <a:solidFill>
                  <a:srgbClr val="000000"/>
                </a:solidFill>
              </a:rPr>
              <a:t>Dynamic range covers peak (</a:t>
            </a:r>
            <a:r>
              <a:rPr lang="en-US" dirty="0" err="1">
                <a:solidFill>
                  <a:srgbClr val="000000"/>
                </a:solidFill>
              </a:rPr>
              <a:t>C</a:t>
            </a:r>
            <a:r>
              <a:rPr lang="en-US" baseline="-25000" dirty="0" err="1">
                <a:solidFill>
                  <a:srgbClr val="000000"/>
                </a:solidFill>
              </a:rPr>
              <a:t>max</a:t>
            </a:r>
            <a:r>
              <a:rPr lang="en-US" dirty="0">
                <a:solidFill>
                  <a:srgbClr val="000000"/>
                </a:solidFill>
              </a:rPr>
              <a:t>) and trough (</a:t>
            </a:r>
            <a:r>
              <a:rPr lang="en-US" dirty="0" err="1">
                <a:solidFill>
                  <a:srgbClr val="000000"/>
                </a:solidFill>
              </a:rPr>
              <a:t>C</a:t>
            </a:r>
            <a:r>
              <a:rPr lang="en-US" baseline="-25000" dirty="0" err="1">
                <a:solidFill>
                  <a:srgbClr val="000000"/>
                </a:solidFill>
              </a:rPr>
              <a:t>min</a:t>
            </a:r>
            <a:r>
              <a:rPr lang="en-US" dirty="0">
                <a:solidFill>
                  <a:srgbClr val="000000"/>
                </a:solidFill>
              </a:rPr>
              <a:t>/Predose) concentrations</a:t>
            </a:r>
          </a:p>
        </p:txBody>
      </p:sp>
      <p:sp>
        <p:nvSpPr>
          <p:cNvPr id="2" name="Title 1">
            <a:extLst>
              <a:ext uri="{FF2B5EF4-FFF2-40B4-BE49-F238E27FC236}">
                <a16:creationId xmlns:a16="http://schemas.microsoft.com/office/drawing/2014/main" id="{357CC3EC-046B-2EA4-14D2-8326B97EF6DA}"/>
              </a:ext>
            </a:extLst>
          </p:cNvPr>
          <p:cNvSpPr>
            <a:spLocks noGrp="1"/>
          </p:cNvSpPr>
          <p:nvPr>
            <p:ph type="title"/>
          </p:nvPr>
        </p:nvSpPr>
        <p:spPr/>
        <p:txBody>
          <a:bodyPr/>
          <a:lstStyle/>
          <a:p>
            <a:r>
              <a:rPr lang="en-US">
                <a:solidFill>
                  <a:srgbClr val="000000"/>
                </a:solidFill>
              </a:rPr>
              <a:t>Drug Substance Pharmacokinetics by Fluorescence </a:t>
            </a:r>
          </a:p>
        </p:txBody>
      </p:sp>
      <p:pic>
        <p:nvPicPr>
          <p:cNvPr id="5" name="Picture 4">
            <a:extLst>
              <a:ext uri="{FF2B5EF4-FFF2-40B4-BE49-F238E27FC236}">
                <a16:creationId xmlns:a16="http://schemas.microsoft.com/office/drawing/2014/main" id="{8082B33B-1BC7-82A3-CCAD-A7482BDD5910}"/>
              </a:ext>
            </a:extLst>
          </p:cNvPr>
          <p:cNvPicPr>
            <a:picLocks noChangeAspect="1"/>
          </p:cNvPicPr>
          <p:nvPr/>
        </p:nvPicPr>
        <p:blipFill rotWithShape="1">
          <a:blip r:embed="rId3"/>
          <a:srcRect t="11929"/>
          <a:stretch/>
        </p:blipFill>
        <p:spPr>
          <a:xfrm>
            <a:off x="2174261" y="1341540"/>
            <a:ext cx="5702593" cy="2992146"/>
          </a:xfrm>
          <a:prstGeom prst="rect">
            <a:avLst/>
          </a:prstGeom>
        </p:spPr>
      </p:pic>
      <p:pic>
        <p:nvPicPr>
          <p:cNvPr id="7" name="Picture 6">
            <a:extLst>
              <a:ext uri="{FF2B5EF4-FFF2-40B4-BE49-F238E27FC236}">
                <a16:creationId xmlns:a16="http://schemas.microsoft.com/office/drawing/2014/main" id="{C7DE3701-0B8B-6698-BF0F-59AB7BB47986}"/>
              </a:ext>
            </a:extLst>
          </p:cNvPr>
          <p:cNvPicPr>
            <a:picLocks noChangeAspect="1"/>
          </p:cNvPicPr>
          <p:nvPr/>
        </p:nvPicPr>
        <p:blipFill rotWithShape="1">
          <a:blip r:embed="rId4"/>
          <a:srcRect l="72137" t="18992"/>
          <a:stretch/>
        </p:blipFill>
        <p:spPr>
          <a:xfrm>
            <a:off x="7806394" y="2337900"/>
            <a:ext cx="822778" cy="329235"/>
          </a:xfrm>
          <a:prstGeom prst="rect">
            <a:avLst/>
          </a:prstGeom>
        </p:spPr>
      </p:pic>
      <p:sp>
        <p:nvSpPr>
          <p:cNvPr id="12" name="TextBox 11">
            <a:extLst>
              <a:ext uri="{FF2B5EF4-FFF2-40B4-BE49-F238E27FC236}">
                <a16:creationId xmlns:a16="http://schemas.microsoft.com/office/drawing/2014/main" id="{4CA9E00D-CA55-F012-3E77-D46E8C2D3284}"/>
              </a:ext>
            </a:extLst>
          </p:cNvPr>
          <p:cNvSpPr txBox="1"/>
          <p:nvPr/>
        </p:nvSpPr>
        <p:spPr>
          <a:xfrm>
            <a:off x="547734" y="6463072"/>
            <a:ext cx="3935776" cy="215444"/>
          </a:xfrm>
          <a:prstGeom prst="rect">
            <a:avLst/>
          </a:prstGeom>
          <a:noFill/>
        </p:spPr>
        <p:txBody>
          <a:bodyPr wrap="square">
            <a:spAutoFit/>
          </a:bodyPr>
          <a:lstStyle/>
          <a:p>
            <a:pPr algn="l"/>
            <a:r>
              <a:rPr lang="en-US" sz="800" b="0" i="0" u="none" strike="noStrike" baseline="0">
                <a:latin typeface="GillSansStd"/>
              </a:rPr>
              <a:t>Zhang </a:t>
            </a:r>
            <a:r>
              <a:rPr lang="en-US" sz="800" b="0" i="1" u="none" strike="noStrike" baseline="0">
                <a:latin typeface="GillSansStd"/>
              </a:rPr>
              <a:t>et al. The Journal of Clinical Pharmacology</a:t>
            </a:r>
            <a:r>
              <a:rPr lang="en-US" sz="800">
                <a:latin typeface="GillSansStd"/>
              </a:rPr>
              <a:t>.</a:t>
            </a:r>
            <a:r>
              <a:rPr lang="en-US" sz="800" b="0" i="0" u="none" strike="noStrike" baseline="0">
                <a:latin typeface="GillSansStd"/>
              </a:rPr>
              <a:t>,</a:t>
            </a:r>
            <a:r>
              <a:rPr lang="en-US" sz="800" b="1" i="0" u="none" strike="noStrike" baseline="0">
                <a:latin typeface="GillSansStd"/>
              </a:rPr>
              <a:t> 60</a:t>
            </a:r>
            <a:r>
              <a:rPr lang="en-US" sz="800" b="0" i="0" u="none" strike="noStrike" baseline="0">
                <a:latin typeface="GillSansStd"/>
              </a:rPr>
              <a:t>(1) 37–49 (2020)</a:t>
            </a:r>
          </a:p>
        </p:txBody>
      </p:sp>
      <p:pic>
        <p:nvPicPr>
          <p:cNvPr id="13" name="Picture 12">
            <a:extLst>
              <a:ext uri="{FF2B5EF4-FFF2-40B4-BE49-F238E27FC236}">
                <a16:creationId xmlns:a16="http://schemas.microsoft.com/office/drawing/2014/main" id="{91EA53E0-1A10-E662-3B84-99949AA6E296}"/>
              </a:ext>
            </a:extLst>
          </p:cNvPr>
          <p:cNvPicPr>
            <a:picLocks noChangeAspect="1"/>
          </p:cNvPicPr>
          <p:nvPr/>
        </p:nvPicPr>
        <p:blipFill rotWithShape="1">
          <a:blip r:embed="rId4"/>
          <a:srcRect l="32491" t="18992" r="27886"/>
          <a:stretch/>
        </p:blipFill>
        <p:spPr>
          <a:xfrm>
            <a:off x="7796563" y="1912877"/>
            <a:ext cx="1170039" cy="329235"/>
          </a:xfrm>
          <a:prstGeom prst="rect">
            <a:avLst/>
          </a:prstGeom>
        </p:spPr>
      </p:pic>
      <p:pic>
        <p:nvPicPr>
          <p:cNvPr id="14" name="Picture 13">
            <a:extLst>
              <a:ext uri="{FF2B5EF4-FFF2-40B4-BE49-F238E27FC236}">
                <a16:creationId xmlns:a16="http://schemas.microsoft.com/office/drawing/2014/main" id="{5E07314E-5B65-2830-48E8-3E072B698051}"/>
              </a:ext>
            </a:extLst>
          </p:cNvPr>
          <p:cNvPicPr>
            <a:picLocks noChangeAspect="1"/>
          </p:cNvPicPr>
          <p:nvPr/>
        </p:nvPicPr>
        <p:blipFill rotWithShape="1">
          <a:blip r:embed="rId4"/>
          <a:srcRect t="18992" r="67509"/>
          <a:stretch/>
        </p:blipFill>
        <p:spPr>
          <a:xfrm>
            <a:off x="7614319" y="1488650"/>
            <a:ext cx="959413" cy="329235"/>
          </a:xfrm>
          <a:prstGeom prst="rect">
            <a:avLst/>
          </a:prstGeom>
        </p:spPr>
      </p:pic>
      <p:sp>
        <p:nvSpPr>
          <p:cNvPr id="15" name="TextBox 14">
            <a:extLst>
              <a:ext uri="{FF2B5EF4-FFF2-40B4-BE49-F238E27FC236}">
                <a16:creationId xmlns:a16="http://schemas.microsoft.com/office/drawing/2014/main" id="{C60355E7-533A-9904-E9ED-0E1AA905A17B}"/>
              </a:ext>
            </a:extLst>
          </p:cNvPr>
          <p:cNvSpPr txBox="1"/>
          <p:nvPr/>
        </p:nvSpPr>
        <p:spPr>
          <a:xfrm>
            <a:off x="8898852" y="1429653"/>
            <a:ext cx="3136490" cy="1677337"/>
          </a:xfrm>
          <a:prstGeom prst="rect">
            <a:avLst/>
          </a:prstGeom>
          <a:noFill/>
        </p:spPr>
        <p:txBody>
          <a:bodyPr wrap="square" lIns="0" rtlCol="0">
            <a:noAutofit/>
          </a:bodyPr>
          <a:lstStyle/>
          <a:p>
            <a:pPr algn="l">
              <a:lnSpc>
                <a:spcPct val="150000"/>
              </a:lnSpc>
            </a:pPr>
            <a:r>
              <a:rPr lang="en-US">
                <a:solidFill>
                  <a:srgbClr val="000000"/>
                </a:solidFill>
              </a:rPr>
              <a:t>End of Infusion</a:t>
            </a:r>
          </a:p>
          <a:p>
            <a:pPr algn="l">
              <a:lnSpc>
                <a:spcPct val="150000"/>
              </a:lnSpc>
            </a:pPr>
            <a:r>
              <a:rPr lang="en-US">
                <a:solidFill>
                  <a:srgbClr val="000000"/>
                </a:solidFill>
              </a:rPr>
              <a:t>30-min post end of infusion</a:t>
            </a:r>
          </a:p>
          <a:p>
            <a:pPr algn="l">
              <a:lnSpc>
                <a:spcPct val="150000"/>
              </a:lnSpc>
            </a:pPr>
            <a:r>
              <a:rPr lang="en-US">
                <a:solidFill>
                  <a:srgbClr val="000000"/>
                </a:solidFill>
              </a:rPr>
              <a:t>Predose</a:t>
            </a:r>
          </a:p>
        </p:txBody>
      </p:sp>
      <p:grpSp>
        <p:nvGrpSpPr>
          <p:cNvPr id="3" name="Group 2">
            <a:extLst>
              <a:ext uri="{FF2B5EF4-FFF2-40B4-BE49-F238E27FC236}">
                <a16:creationId xmlns:a16="http://schemas.microsoft.com/office/drawing/2014/main" id="{07547DCA-1318-7EEF-536A-18D03D78D5C8}"/>
              </a:ext>
            </a:extLst>
          </p:cNvPr>
          <p:cNvGrpSpPr/>
          <p:nvPr/>
        </p:nvGrpSpPr>
        <p:grpSpPr>
          <a:xfrm>
            <a:off x="9692640" y="159384"/>
            <a:ext cx="2330100" cy="1094649"/>
            <a:chOff x="11834" y="669238"/>
            <a:chExt cx="3546177" cy="892318"/>
          </a:xfrm>
          <a:solidFill>
            <a:schemeClr val="accent5"/>
          </a:solidFill>
        </p:grpSpPr>
        <p:sp>
          <p:nvSpPr>
            <p:cNvPr id="4" name="Rectangle: Rounded Corners 3">
              <a:extLst>
                <a:ext uri="{FF2B5EF4-FFF2-40B4-BE49-F238E27FC236}">
                  <a16:creationId xmlns:a16="http://schemas.microsoft.com/office/drawing/2014/main" id="{E73E4971-2FE8-3827-7317-7EFA8089B5AC}"/>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400"/>
            </a:p>
          </p:txBody>
        </p:sp>
        <p:sp>
          <p:nvSpPr>
            <p:cNvPr id="6" name="Rectangle: Rounded Corners 4">
              <a:extLst>
                <a:ext uri="{FF2B5EF4-FFF2-40B4-BE49-F238E27FC236}">
                  <a16:creationId xmlns:a16="http://schemas.microsoft.com/office/drawing/2014/main" id="{BA49AC22-9404-81E5-6E51-CE44DA29E86E}"/>
                </a:ext>
              </a:extLst>
            </p:cNvPr>
            <p:cNvSpPr txBox="1"/>
            <p:nvPr/>
          </p:nvSpPr>
          <p:spPr>
            <a:xfrm>
              <a:off x="55393" y="712797"/>
              <a:ext cx="3459059" cy="80520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000" kern="1200"/>
                <a:t>Chromatographic Fluorescence Detection</a:t>
              </a:r>
            </a:p>
          </p:txBody>
        </p:sp>
      </p:grpSp>
      <p:sp>
        <p:nvSpPr>
          <p:cNvPr id="9" name="TextBox 8">
            <a:extLst>
              <a:ext uri="{FF2B5EF4-FFF2-40B4-BE49-F238E27FC236}">
                <a16:creationId xmlns:a16="http://schemas.microsoft.com/office/drawing/2014/main" id="{B6CE224C-3F83-15F7-8817-64AA8FA85586}"/>
              </a:ext>
            </a:extLst>
          </p:cNvPr>
          <p:cNvSpPr txBox="1"/>
          <p:nvPr/>
        </p:nvSpPr>
        <p:spPr>
          <a:xfrm>
            <a:off x="7812149" y="3757858"/>
            <a:ext cx="2927555" cy="307777"/>
          </a:xfrm>
          <a:prstGeom prst="rect">
            <a:avLst/>
          </a:prstGeom>
          <a:noFill/>
        </p:spPr>
        <p:txBody>
          <a:bodyPr wrap="square">
            <a:spAutoFit/>
          </a:bodyPr>
          <a:lstStyle/>
          <a:p>
            <a:r>
              <a:rPr lang="en-US" sz="1400" dirty="0">
                <a:solidFill>
                  <a:srgbClr val="000000"/>
                </a:solidFill>
              </a:rPr>
              <a:t>Phase 3: 148 Treated Participants</a:t>
            </a:r>
          </a:p>
        </p:txBody>
      </p:sp>
    </p:spTree>
    <p:extLst>
      <p:ext uri="{BB962C8B-B14F-4D97-AF65-F5344CB8AC3E}">
        <p14:creationId xmlns:p14="http://schemas.microsoft.com/office/powerpoint/2010/main" val="250578332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6" name="Group 16"/>
          <p:cNvGrpSpPr/>
          <p:nvPr/>
        </p:nvGrpSpPr>
        <p:grpSpPr>
          <a:xfrm>
            <a:off x="8044678" y="1325559"/>
            <a:ext cx="2106060" cy="5254096"/>
            <a:chOff x="0" y="0"/>
            <a:chExt cx="2106059" cy="5254095"/>
          </a:xfrm>
        </p:grpSpPr>
        <p:sp>
          <p:nvSpPr>
            <p:cNvPr id="444" name="Oval 134"/>
            <p:cNvSpPr/>
            <p:nvPr/>
          </p:nvSpPr>
          <p:spPr>
            <a:xfrm>
              <a:off x="-1" y="0"/>
              <a:ext cx="1488646" cy="596127"/>
            </a:xfrm>
            <a:prstGeom prst="ellipse">
              <a:avLst/>
            </a:prstGeom>
            <a:solidFill>
              <a:srgbClr val="FFFF00"/>
            </a:solidFill>
            <a:ln w="12700" cap="flat">
              <a:noFill/>
              <a:miter lim="400000"/>
            </a:ln>
            <a:effectLst/>
          </p:spPr>
          <p:txBody>
            <a:bodyPr wrap="square" lIns="45719" tIns="45719" rIns="45719" bIns="45719" numCol="1" anchor="ctr">
              <a:noAutofit/>
            </a:bodyPr>
            <a:lstStyle/>
            <a:p>
              <a:pPr algn="ctr">
                <a:defRPr>
                  <a:solidFill>
                    <a:srgbClr val="FFFFFF"/>
                  </a:solidFill>
                  <a:latin typeface="Calibri"/>
                  <a:ea typeface="Calibri"/>
                  <a:cs typeface="Calibri"/>
                  <a:sym typeface="Calibri"/>
                </a:defRPr>
              </a:pPr>
              <a:endParaRPr/>
            </a:p>
          </p:txBody>
        </p:sp>
        <p:sp>
          <p:nvSpPr>
            <p:cNvPr id="445" name="Oval 15"/>
            <p:cNvSpPr/>
            <p:nvPr/>
          </p:nvSpPr>
          <p:spPr>
            <a:xfrm>
              <a:off x="617415" y="4657969"/>
              <a:ext cx="1488645" cy="596127"/>
            </a:xfrm>
            <a:prstGeom prst="ellipse">
              <a:avLst/>
            </a:prstGeom>
            <a:solidFill>
              <a:srgbClr val="FFFF00"/>
            </a:solidFill>
            <a:ln w="12700" cap="flat">
              <a:noFill/>
              <a:miter lim="400000"/>
            </a:ln>
            <a:effectLst/>
          </p:spPr>
          <p:txBody>
            <a:bodyPr wrap="square" lIns="45719" tIns="45719" rIns="45719" bIns="45719" numCol="1" anchor="ctr">
              <a:noAutofit/>
            </a:bodyPr>
            <a:lstStyle/>
            <a:p>
              <a:pPr algn="ctr">
                <a:defRPr>
                  <a:solidFill>
                    <a:srgbClr val="FFFFFF"/>
                  </a:solidFill>
                  <a:latin typeface="Calibri"/>
                  <a:ea typeface="Calibri"/>
                  <a:cs typeface="Calibri"/>
                  <a:sym typeface="Calibri"/>
                </a:defRPr>
              </a:pPr>
              <a:endParaRPr/>
            </a:p>
          </p:txBody>
        </p:sp>
      </p:grpSp>
      <p:sp>
        <p:nvSpPr>
          <p:cNvPr id="447" name="Right Arrow 3"/>
          <p:cNvSpPr/>
          <p:nvPr/>
        </p:nvSpPr>
        <p:spPr>
          <a:xfrm>
            <a:off x="381000" y="3731259"/>
            <a:ext cx="11353800" cy="838201"/>
          </a:xfrm>
          <a:prstGeom prst="rightArrow">
            <a:avLst>
              <a:gd name="adj1" fmla="val 50000"/>
              <a:gd name="adj2" fmla="val 50000"/>
            </a:avLst>
          </a:prstGeom>
          <a:gradFill>
            <a:gsLst>
              <a:gs pos="0">
                <a:srgbClr val="FFB139"/>
              </a:gs>
              <a:gs pos="52999">
                <a:srgbClr val="FFE6C3"/>
              </a:gs>
              <a:gs pos="99000">
                <a:srgbClr val="FFF5E9"/>
              </a:gs>
            </a:gsLst>
            <a:lin ang="10800000"/>
          </a:gradFill>
          <a:ln w="12700">
            <a:miter lim="400000"/>
          </a:ln>
        </p:spPr>
        <p:txBody>
          <a:bodyPr lIns="45719" rIns="45719" anchor="ctr"/>
          <a:lstStyle/>
          <a:p>
            <a:pPr algn="ctr">
              <a:defRPr>
                <a:solidFill>
                  <a:srgbClr val="FFFFFF"/>
                </a:solidFill>
                <a:effectLst>
                  <a:outerShdw blurRad="50800" dist="38100" dir="2700000" rotWithShape="0">
                    <a:srgbClr val="000000">
                      <a:alpha val="40000"/>
                    </a:srgbClr>
                  </a:outerShdw>
                </a:effectLst>
                <a:latin typeface="Calibri"/>
                <a:ea typeface="Calibri"/>
                <a:cs typeface="Calibri"/>
                <a:sym typeface="Calibri"/>
              </a:defRPr>
            </a:pPr>
            <a:endParaRPr/>
          </a:p>
        </p:txBody>
      </p:sp>
      <p:sp>
        <p:nvSpPr>
          <p:cNvPr id="448" name="TextBox 4"/>
          <p:cNvSpPr txBox="1"/>
          <p:nvPr/>
        </p:nvSpPr>
        <p:spPr>
          <a:xfrm>
            <a:off x="426719" y="4011860"/>
            <a:ext cx="443172" cy="264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atin typeface="Arial"/>
                <a:ea typeface="Arial"/>
                <a:cs typeface="Arial"/>
                <a:sym typeface="Arial"/>
              </a:defRPr>
            </a:lvl1pPr>
          </a:lstStyle>
          <a:p>
            <a:r>
              <a:t>1961</a:t>
            </a:r>
          </a:p>
        </p:txBody>
      </p:sp>
      <p:sp>
        <p:nvSpPr>
          <p:cNvPr id="449" name="TextBox 5"/>
          <p:cNvSpPr txBox="1"/>
          <p:nvPr/>
        </p:nvSpPr>
        <p:spPr>
          <a:xfrm>
            <a:off x="1010931" y="4011860"/>
            <a:ext cx="443171" cy="264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atin typeface="Arial"/>
                <a:ea typeface="Arial"/>
                <a:cs typeface="Arial"/>
                <a:sym typeface="Arial"/>
              </a:defRPr>
            </a:lvl1pPr>
          </a:lstStyle>
          <a:p>
            <a:r>
              <a:t>1963</a:t>
            </a:r>
          </a:p>
        </p:txBody>
      </p:sp>
      <p:sp>
        <p:nvSpPr>
          <p:cNvPr id="450" name="TextBox 6"/>
          <p:cNvSpPr txBox="1"/>
          <p:nvPr/>
        </p:nvSpPr>
        <p:spPr>
          <a:xfrm>
            <a:off x="1595141" y="4011860"/>
            <a:ext cx="443172" cy="264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atin typeface="Arial"/>
                <a:ea typeface="Arial"/>
                <a:cs typeface="Arial"/>
                <a:sym typeface="Arial"/>
              </a:defRPr>
            </a:lvl1pPr>
          </a:lstStyle>
          <a:p>
            <a:r>
              <a:t>1965</a:t>
            </a:r>
          </a:p>
        </p:txBody>
      </p:sp>
      <p:sp>
        <p:nvSpPr>
          <p:cNvPr id="451" name="TextBox 7"/>
          <p:cNvSpPr txBox="1"/>
          <p:nvPr/>
        </p:nvSpPr>
        <p:spPr>
          <a:xfrm>
            <a:off x="2763564" y="4011860"/>
            <a:ext cx="443171" cy="264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atin typeface="Arial"/>
                <a:ea typeface="Arial"/>
                <a:cs typeface="Arial"/>
                <a:sym typeface="Arial"/>
              </a:defRPr>
            </a:lvl1pPr>
          </a:lstStyle>
          <a:p>
            <a:r>
              <a:t>1975</a:t>
            </a:r>
          </a:p>
        </p:txBody>
      </p:sp>
      <p:sp>
        <p:nvSpPr>
          <p:cNvPr id="452" name="TextBox 8"/>
          <p:cNvSpPr txBox="1"/>
          <p:nvPr/>
        </p:nvSpPr>
        <p:spPr>
          <a:xfrm>
            <a:off x="227565" y="3139033"/>
            <a:ext cx="866439" cy="4420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defRPr sz="1200">
                <a:solidFill>
                  <a:srgbClr val="FF0000"/>
                </a:solidFill>
                <a:latin typeface="Arial"/>
                <a:ea typeface="Arial"/>
                <a:cs typeface="Arial"/>
                <a:sym typeface="Arial"/>
              </a:defRPr>
            </a:pPr>
            <a:r>
              <a:t>mRNA is </a:t>
            </a:r>
          </a:p>
          <a:p>
            <a:pPr algn="ctr">
              <a:defRPr sz="1200">
                <a:solidFill>
                  <a:srgbClr val="FF0000"/>
                </a:solidFill>
                <a:latin typeface="Arial"/>
                <a:ea typeface="Arial"/>
                <a:cs typeface="Arial"/>
                <a:sym typeface="Arial"/>
              </a:defRPr>
            </a:pPr>
            <a:r>
              <a:t>Discovered</a:t>
            </a:r>
          </a:p>
        </p:txBody>
      </p:sp>
      <p:sp>
        <p:nvSpPr>
          <p:cNvPr id="453" name="TextBox 9"/>
          <p:cNvSpPr txBox="1"/>
          <p:nvPr/>
        </p:nvSpPr>
        <p:spPr>
          <a:xfrm>
            <a:off x="742140" y="4679529"/>
            <a:ext cx="968312" cy="6198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defRPr sz="1200">
                <a:latin typeface="Arial"/>
                <a:ea typeface="Arial"/>
                <a:cs typeface="Arial"/>
                <a:sym typeface="Arial"/>
              </a:defRPr>
            </a:pPr>
            <a:r>
              <a:t>Interferon</a:t>
            </a:r>
          </a:p>
          <a:p>
            <a:pPr algn="ctr">
              <a:defRPr sz="1200">
                <a:latin typeface="Arial"/>
                <a:ea typeface="Arial"/>
                <a:cs typeface="Arial"/>
                <a:sym typeface="Arial"/>
              </a:defRPr>
            </a:pPr>
            <a:r>
              <a:t>Induction by </a:t>
            </a:r>
          </a:p>
          <a:p>
            <a:pPr algn="ctr">
              <a:defRPr sz="1200">
                <a:latin typeface="Arial"/>
                <a:ea typeface="Arial"/>
                <a:cs typeface="Arial"/>
                <a:sym typeface="Arial"/>
              </a:defRPr>
            </a:pPr>
            <a:r>
              <a:t>mRNA</a:t>
            </a:r>
          </a:p>
        </p:txBody>
      </p:sp>
      <p:sp>
        <p:nvSpPr>
          <p:cNvPr id="454" name="TextBox 10"/>
          <p:cNvSpPr txBox="1"/>
          <p:nvPr/>
        </p:nvSpPr>
        <p:spPr>
          <a:xfrm>
            <a:off x="1449529" y="3120929"/>
            <a:ext cx="875293" cy="4420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defRPr sz="1200">
                <a:latin typeface="Arial"/>
                <a:ea typeface="Arial"/>
                <a:cs typeface="Arial"/>
                <a:sym typeface="Arial"/>
              </a:defRPr>
            </a:pPr>
            <a:r>
              <a:t>1</a:t>
            </a:r>
            <a:r>
              <a:rPr baseline="30000"/>
              <a:t>st</a:t>
            </a:r>
            <a:r>
              <a:t> tRNA is </a:t>
            </a:r>
          </a:p>
          <a:p>
            <a:pPr algn="ctr">
              <a:defRPr sz="1200">
                <a:latin typeface="Arial"/>
                <a:ea typeface="Arial"/>
                <a:cs typeface="Arial"/>
                <a:sym typeface="Arial"/>
              </a:defRPr>
            </a:pPr>
            <a:r>
              <a:t>Sequenced</a:t>
            </a:r>
          </a:p>
        </p:txBody>
      </p:sp>
      <p:sp>
        <p:nvSpPr>
          <p:cNvPr id="455" name="TextBox 11"/>
          <p:cNvSpPr txBox="1"/>
          <p:nvPr/>
        </p:nvSpPr>
        <p:spPr>
          <a:xfrm>
            <a:off x="2462868" y="3099690"/>
            <a:ext cx="1086704" cy="4420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defRPr sz="1200">
                <a:latin typeface="Arial"/>
                <a:ea typeface="Arial"/>
                <a:cs typeface="Arial"/>
                <a:sym typeface="Arial"/>
              </a:defRPr>
            </a:pPr>
            <a:r>
              <a:t>Cap Structure </a:t>
            </a:r>
          </a:p>
          <a:p>
            <a:pPr algn="ctr">
              <a:defRPr sz="1200">
                <a:latin typeface="Arial"/>
                <a:ea typeface="Arial"/>
                <a:cs typeface="Arial"/>
                <a:sym typeface="Arial"/>
              </a:defRPr>
            </a:pPr>
            <a:r>
              <a:t>is Discovered</a:t>
            </a:r>
          </a:p>
        </p:txBody>
      </p:sp>
      <p:sp>
        <p:nvSpPr>
          <p:cNvPr id="456" name="Rectangle 1"/>
          <p:cNvSpPr/>
          <p:nvPr/>
        </p:nvSpPr>
        <p:spPr>
          <a:xfrm>
            <a:off x="232795" y="3169976"/>
            <a:ext cx="861914" cy="383485"/>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457" name="Rectangle 12"/>
          <p:cNvSpPr/>
          <p:nvPr/>
        </p:nvSpPr>
        <p:spPr>
          <a:xfrm>
            <a:off x="1463097" y="3169484"/>
            <a:ext cx="903535" cy="383485"/>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458" name="Rectangle 13"/>
          <p:cNvSpPr/>
          <p:nvPr/>
        </p:nvSpPr>
        <p:spPr>
          <a:xfrm>
            <a:off x="777099" y="4728543"/>
            <a:ext cx="898392" cy="546416"/>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459" name="Rectangle 14"/>
          <p:cNvSpPr/>
          <p:nvPr/>
        </p:nvSpPr>
        <p:spPr>
          <a:xfrm>
            <a:off x="2470276" y="3148703"/>
            <a:ext cx="1071888" cy="412652"/>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460" name="TextBox 22"/>
          <p:cNvSpPr txBox="1"/>
          <p:nvPr/>
        </p:nvSpPr>
        <p:spPr>
          <a:xfrm>
            <a:off x="2179353" y="4011860"/>
            <a:ext cx="443171" cy="264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atin typeface="Arial"/>
                <a:ea typeface="Arial"/>
                <a:cs typeface="Arial"/>
                <a:sym typeface="Arial"/>
              </a:defRPr>
            </a:lvl1pPr>
          </a:lstStyle>
          <a:p>
            <a:r>
              <a:t>1969</a:t>
            </a:r>
          </a:p>
        </p:txBody>
      </p:sp>
      <p:sp>
        <p:nvSpPr>
          <p:cNvPr id="461" name="TextBox 24"/>
          <p:cNvSpPr txBox="1"/>
          <p:nvPr/>
        </p:nvSpPr>
        <p:spPr>
          <a:xfrm>
            <a:off x="1705130" y="4677976"/>
            <a:ext cx="1349312" cy="4420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defRPr sz="1200">
                <a:latin typeface="Arial"/>
                <a:ea typeface="Arial"/>
                <a:cs typeface="Arial"/>
                <a:sym typeface="Arial"/>
              </a:defRPr>
            </a:pPr>
            <a:r>
              <a:t>In vitro translation </a:t>
            </a:r>
          </a:p>
          <a:p>
            <a:pPr algn="ctr">
              <a:defRPr sz="1200">
                <a:latin typeface="Arial"/>
                <a:ea typeface="Arial"/>
                <a:cs typeface="Arial"/>
                <a:sym typeface="Arial"/>
              </a:defRPr>
            </a:pPr>
            <a:r>
              <a:t>of Isolated mRNA</a:t>
            </a:r>
          </a:p>
        </p:txBody>
      </p:sp>
      <p:sp>
        <p:nvSpPr>
          <p:cNvPr id="462" name="Rectangle 27"/>
          <p:cNvSpPr/>
          <p:nvPr/>
        </p:nvSpPr>
        <p:spPr>
          <a:xfrm>
            <a:off x="1718880" y="4728052"/>
            <a:ext cx="1332468" cy="408394"/>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463" name="TextBox 29"/>
          <p:cNvSpPr txBox="1"/>
          <p:nvPr/>
        </p:nvSpPr>
        <p:spPr>
          <a:xfrm>
            <a:off x="3347775" y="4011860"/>
            <a:ext cx="443171" cy="264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atin typeface="Arial"/>
                <a:ea typeface="Arial"/>
                <a:cs typeface="Arial"/>
                <a:sym typeface="Arial"/>
              </a:defRPr>
            </a:lvl1pPr>
          </a:lstStyle>
          <a:p>
            <a:r>
              <a:t>1978</a:t>
            </a:r>
          </a:p>
        </p:txBody>
      </p:sp>
      <p:sp>
        <p:nvSpPr>
          <p:cNvPr id="464" name="TextBox 30"/>
          <p:cNvSpPr txBox="1"/>
          <p:nvPr/>
        </p:nvSpPr>
        <p:spPr>
          <a:xfrm>
            <a:off x="5100408" y="4011860"/>
            <a:ext cx="443171" cy="264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atin typeface="Arial"/>
                <a:ea typeface="Arial"/>
                <a:cs typeface="Arial"/>
                <a:sym typeface="Arial"/>
              </a:defRPr>
            </a:lvl1pPr>
          </a:lstStyle>
          <a:p>
            <a:r>
              <a:t>1985</a:t>
            </a:r>
          </a:p>
        </p:txBody>
      </p:sp>
      <p:sp>
        <p:nvSpPr>
          <p:cNvPr id="465" name="TextBox 34"/>
          <p:cNvSpPr txBox="1"/>
          <p:nvPr/>
        </p:nvSpPr>
        <p:spPr>
          <a:xfrm>
            <a:off x="4010428" y="5219455"/>
            <a:ext cx="1010578" cy="4420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defRPr sz="1200">
                <a:latin typeface="Arial"/>
                <a:ea typeface="Arial"/>
                <a:cs typeface="Arial"/>
                <a:sym typeface="Arial"/>
              </a:defRPr>
            </a:pPr>
            <a:r>
              <a:t>Role of Cap </a:t>
            </a:r>
          </a:p>
          <a:p>
            <a:pPr algn="ctr">
              <a:defRPr sz="1200">
                <a:latin typeface="Arial"/>
                <a:ea typeface="Arial"/>
                <a:cs typeface="Arial"/>
                <a:sym typeface="Arial"/>
              </a:defRPr>
            </a:pPr>
            <a:r>
              <a:t>in Translation</a:t>
            </a:r>
          </a:p>
        </p:txBody>
      </p:sp>
      <p:sp>
        <p:nvSpPr>
          <p:cNvPr id="466" name="Rectangle 35"/>
          <p:cNvSpPr/>
          <p:nvPr/>
        </p:nvSpPr>
        <p:spPr>
          <a:xfrm>
            <a:off x="4025317" y="5251265"/>
            <a:ext cx="980801" cy="383485"/>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467" name="TextBox 36"/>
          <p:cNvSpPr txBox="1"/>
          <p:nvPr/>
        </p:nvSpPr>
        <p:spPr>
          <a:xfrm>
            <a:off x="5684618" y="4011860"/>
            <a:ext cx="443172" cy="264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atin typeface="Arial"/>
                <a:ea typeface="Arial"/>
                <a:cs typeface="Arial"/>
                <a:sym typeface="Arial"/>
              </a:defRPr>
            </a:lvl1pPr>
          </a:lstStyle>
          <a:p>
            <a:r>
              <a:t>1988</a:t>
            </a:r>
          </a:p>
        </p:txBody>
      </p:sp>
      <p:sp>
        <p:nvSpPr>
          <p:cNvPr id="468" name="TextBox 41"/>
          <p:cNvSpPr txBox="1"/>
          <p:nvPr/>
        </p:nvSpPr>
        <p:spPr>
          <a:xfrm>
            <a:off x="5413275" y="4679529"/>
            <a:ext cx="1018838" cy="4420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defRPr sz="1200">
                <a:latin typeface="Arial"/>
                <a:ea typeface="Arial"/>
                <a:cs typeface="Arial"/>
                <a:sym typeface="Arial"/>
              </a:defRPr>
            </a:pPr>
            <a:r>
              <a:t>IRES</a:t>
            </a:r>
          </a:p>
          <a:p>
            <a:pPr algn="ctr">
              <a:defRPr sz="1200">
                <a:latin typeface="Arial"/>
                <a:ea typeface="Arial"/>
                <a:cs typeface="Arial"/>
                <a:sym typeface="Arial"/>
              </a:defRPr>
            </a:pPr>
            <a:r>
              <a:t>is Discovered</a:t>
            </a:r>
          </a:p>
        </p:txBody>
      </p:sp>
      <p:sp>
        <p:nvSpPr>
          <p:cNvPr id="469" name="Rectangle 42"/>
          <p:cNvSpPr/>
          <p:nvPr/>
        </p:nvSpPr>
        <p:spPr>
          <a:xfrm>
            <a:off x="5386751" y="4728543"/>
            <a:ext cx="1071888" cy="412652"/>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470" name="TextBox 44"/>
          <p:cNvSpPr txBox="1"/>
          <p:nvPr/>
        </p:nvSpPr>
        <p:spPr>
          <a:xfrm>
            <a:off x="6268830" y="4011860"/>
            <a:ext cx="443171" cy="264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atin typeface="Arial"/>
                <a:ea typeface="Arial"/>
                <a:cs typeface="Arial"/>
                <a:sym typeface="Arial"/>
              </a:defRPr>
            </a:lvl1pPr>
          </a:lstStyle>
          <a:p>
            <a:r>
              <a:t>1989</a:t>
            </a:r>
          </a:p>
        </p:txBody>
      </p:sp>
      <p:sp>
        <p:nvSpPr>
          <p:cNvPr id="471" name="TextBox 45"/>
          <p:cNvSpPr txBox="1"/>
          <p:nvPr/>
        </p:nvSpPr>
        <p:spPr>
          <a:xfrm>
            <a:off x="6853040" y="4011860"/>
            <a:ext cx="443172" cy="264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atin typeface="Arial"/>
                <a:ea typeface="Arial"/>
                <a:cs typeface="Arial"/>
                <a:sym typeface="Arial"/>
              </a:defRPr>
            </a:lvl1pPr>
          </a:lstStyle>
          <a:p>
            <a:r>
              <a:t>1990</a:t>
            </a:r>
          </a:p>
        </p:txBody>
      </p:sp>
      <p:sp>
        <p:nvSpPr>
          <p:cNvPr id="472" name="TextBox 46"/>
          <p:cNvSpPr txBox="1"/>
          <p:nvPr/>
        </p:nvSpPr>
        <p:spPr>
          <a:xfrm>
            <a:off x="7437251" y="4011860"/>
            <a:ext cx="443171" cy="264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atin typeface="Arial"/>
                <a:ea typeface="Arial"/>
                <a:cs typeface="Arial"/>
                <a:sym typeface="Arial"/>
              </a:defRPr>
            </a:lvl1pPr>
          </a:lstStyle>
          <a:p>
            <a:r>
              <a:t>1997</a:t>
            </a:r>
          </a:p>
        </p:txBody>
      </p:sp>
      <p:sp>
        <p:nvSpPr>
          <p:cNvPr id="473" name="TextBox 48"/>
          <p:cNvSpPr txBox="1"/>
          <p:nvPr/>
        </p:nvSpPr>
        <p:spPr>
          <a:xfrm>
            <a:off x="7117468" y="2229941"/>
            <a:ext cx="1061180" cy="61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defRPr sz="1200">
                <a:latin typeface="Arial"/>
                <a:ea typeface="Arial"/>
                <a:cs typeface="Arial"/>
                <a:sym typeface="Arial"/>
              </a:defRPr>
            </a:pPr>
            <a:r>
              <a:t>Merix: 1</a:t>
            </a:r>
            <a:r>
              <a:rPr baseline="30000"/>
              <a:t>st</a:t>
            </a:r>
            <a:r>
              <a:t> </a:t>
            </a:r>
          </a:p>
          <a:p>
            <a:pPr algn="ctr">
              <a:defRPr sz="1200">
                <a:latin typeface="Arial"/>
                <a:ea typeface="Arial"/>
                <a:cs typeface="Arial"/>
                <a:sym typeface="Arial"/>
              </a:defRPr>
            </a:pPr>
            <a:r>
              <a:t>mRNA-based </a:t>
            </a:r>
          </a:p>
          <a:p>
            <a:pPr algn="ctr">
              <a:defRPr sz="1200">
                <a:latin typeface="Arial"/>
                <a:ea typeface="Arial"/>
                <a:cs typeface="Arial"/>
                <a:sym typeface="Arial"/>
              </a:defRPr>
            </a:pPr>
            <a:r>
              <a:t>Company</a:t>
            </a:r>
          </a:p>
        </p:txBody>
      </p:sp>
      <p:sp>
        <p:nvSpPr>
          <p:cNvPr id="474" name="Rectangle 49"/>
          <p:cNvSpPr/>
          <p:nvPr/>
        </p:nvSpPr>
        <p:spPr>
          <a:xfrm>
            <a:off x="7145708" y="2254843"/>
            <a:ext cx="980801" cy="614522"/>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475" name="Straight Arrow Connector 55"/>
          <p:cNvSpPr/>
          <p:nvPr/>
        </p:nvSpPr>
        <p:spPr>
          <a:xfrm>
            <a:off x="5908861" y="3904577"/>
            <a:ext cx="1809252" cy="1"/>
          </a:xfrm>
          <a:prstGeom prst="line">
            <a:avLst/>
          </a:prstGeom>
          <a:ln w="19050">
            <a:solidFill>
              <a:srgbClr val="FF0000"/>
            </a:solidFill>
            <a:miter/>
            <a:headEnd type="triangle"/>
            <a:tailEnd type="triangle"/>
          </a:ln>
        </p:spPr>
        <p:txBody>
          <a:bodyPr lIns="45719" rIns="45719"/>
          <a:lstStyle/>
          <a:p>
            <a:pPr>
              <a:defRPr>
                <a:latin typeface="Calibri"/>
                <a:ea typeface="Calibri"/>
                <a:cs typeface="Calibri"/>
                <a:sym typeface="Calibri"/>
              </a:defRPr>
            </a:pPr>
            <a:endParaRPr/>
          </a:p>
        </p:txBody>
      </p:sp>
      <p:sp>
        <p:nvSpPr>
          <p:cNvPr id="476" name="TextBox 58"/>
          <p:cNvSpPr txBox="1"/>
          <p:nvPr/>
        </p:nvSpPr>
        <p:spPr>
          <a:xfrm>
            <a:off x="6526481" y="4679529"/>
            <a:ext cx="1120563" cy="4420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defRPr sz="1200">
                <a:latin typeface="Arial"/>
                <a:ea typeface="Arial"/>
                <a:cs typeface="Arial"/>
                <a:sym typeface="Arial"/>
              </a:defRPr>
            </a:pPr>
            <a:r>
              <a:t>mRNA Injected</a:t>
            </a:r>
          </a:p>
          <a:p>
            <a:pPr algn="ctr">
              <a:defRPr sz="1200">
                <a:latin typeface="Arial"/>
                <a:ea typeface="Arial"/>
                <a:cs typeface="Arial"/>
                <a:sym typeface="Arial"/>
              </a:defRPr>
            </a:pPr>
            <a:r>
              <a:t>Into Mice</a:t>
            </a:r>
          </a:p>
        </p:txBody>
      </p:sp>
      <p:sp>
        <p:nvSpPr>
          <p:cNvPr id="477" name="Rectangle 59"/>
          <p:cNvSpPr/>
          <p:nvPr/>
        </p:nvSpPr>
        <p:spPr>
          <a:xfrm>
            <a:off x="6550820" y="4708225"/>
            <a:ext cx="1071888" cy="412652"/>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478" name="TextBox 61"/>
          <p:cNvSpPr txBox="1"/>
          <p:nvPr/>
        </p:nvSpPr>
        <p:spPr>
          <a:xfrm>
            <a:off x="8021462" y="4011860"/>
            <a:ext cx="443171" cy="264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atin typeface="Arial"/>
                <a:ea typeface="Arial"/>
                <a:cs typeface="Arial"/>
                <a:sym typeface="Arial"/>
              </a:defRPr>
            </a:lvl1pPr>
          </a:lstStyle>
          <a:p>
            <a:r>
              <a:t>2004</a:t>
            </a:r>
          </a:p>
        </p:txBody>
      </p:sp>
      <p:sp>
        <p:nvSpPr>
          <p:cNvPr id="479" name="TextBox 63"/>
          <p:cNvSpPr txBox="1"/>
          <p:nvPr/>
        </p:nvSpPr>
        <p:spPr>
          <a:xfrm>
            <a:off x="7236977" y="5371758"/>
            <a:ext cx="917189" cy="4420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defRPr sz="1200">
                <a:latin typeface="Arial"/>
                <a:ea typeface="Arial"/>
                <a:cs typeface="Arial"/>
                <a:sym typeface="Arial"/>
              </a:defRPr>
            </a:pPr>
            <a:r>
              <a:t>Cap-poly(A)</a:t>
            </a:r>
          </a:p>
          <a:p>
            <a:pPr algn="ctr">
              <a:defRPr sz="1200">
                <a:latin typeface="Arial"/>
                <a:ea typeface="Arial"/>
                <a:cs typeface="Arial"/>
                <a:sym typeface="Arial"/>
              </a:defRPr>
            </a:pPr>
            <a:r>
              <a:t>Synergy</a:t>
            </a:r>
          </a:p>
        </p:txBody>
      </p:sp>
      <p:sp>
        <p:nvSpPr>
          <p:cNvPr id="480" name="Rectangle 64"/>
          <p:cNvSpPr/>
          <p:nvPr/>
        </p:nvSpPr>
        <p:spPr>
          <a:xfrm>
            <a:off x="7159628" y="5372175"/>
            <a:ext cx="1071888" cy="412652"/>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481" name="TextBox 66"/>
          <p:cNvSpPr txBox="1"/>
          <p:nvPr/>
        </p:nvSpPr>
        <p:spPr>
          <a:xfrm>
            <a:off x="8605673" y="4011860"/>
            <a:ext cx="443172" cy="264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atin typeface="Arial"/>
                <a:ea typeface="Arial"/>
                <a:cs typeface="Arial"/>
                <a:sym typeface="Arial"/>
              </a:defRPr>
            </a:lvl1pPr>
          </a:lstStyle>
          <a:p>
            <a:r>
              <a:t>2005</a:t>
            </a:r>
          </a:p>
        </p:txBody>
      </p:sp>
      <p:sp>
        <p:nvSpPr>
          <p:cNvPr id="482" name="TextBox 69"/>
          <p:cNvSpPr txBox="1"/>
          <p:nvPr/>
        </p:nvSpPr>
        <p:spPr>
          <a:xfrm>
            <a:off x="8040317" y="4729781"/>
            <a:ext cx="1484894" cy="6198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defRPr sz="1200">
                <a:latin typeface="Arial"/>
                <a:ea typeface="Arial"/>
                <a:cs typeface="Arial"/>
                <a:sym typeface="Arial"/>
              </a:defRPr>
            </a:pPr>
            <a:r>
              <a:t>Nucleoside-modified</a:t>
            </a:r>
          </a:p>
          <a:p>
            <a:pPr algn="ctr">
              <a:defRPr sz="1200">
                <a:latin typeface="Arial"/>
                <a:ea typeface="Arial"/>
                <a:cs typeface="Arial"/>
                <a:sym typeface="Arial"/>
              </a:defRPr>
            </a:pPr>
            <a:r>
              <a:t>mRNA is </a:t>
            </a:r>
          </a:p>
          <a:p>
            <a:pPr algn="ctr">
              <a:defRPr sz="1200">
                <a:latin typeface="Arial"/>
                <a:ea typeface="Arial"/>
                <a:cs typeface="Arial"/>
                <a:sym typeface="Arial"/>
              </a:defRPr>
            </a:pPr>
            <a:r>
              <a:t>not immunogenic</a:t>
            </a:r>
          </a:p>
        </p:txBody>
      </p:sp>
      <p:sp>
        <p:nvSpPr>
          <p:cNvPr id="483" name="TextBox 73"/>
          <p:cNvSpPr txBox="1"/>
          <p:nvPr/>
        </p:nvSpPr>
        <p:spPr>
          <a:xfrm>
            <a:off x="7613379" y="3129294"/>
            <a:ext cx="1146012" cy="4420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defRPr sz="1200">
                <a:latin typeface="Arial"/>
                <a:ea typeface="Arial"/>
                <a:cs typeface="Arial"/>
                <a:sym typeface="Arial"/>
              </a:defRPr>
            </a:pPr>
            <a:r>
              <a:t>ssRNA Induces</a:t>
            </a:r>
          </a:p>
          <a:p>
            <a:pPr algn="ctr">
              <a:defRPr sz="1200">
                <a:latin typeface="Arial"/>
                <a:ea typeface="Arial"/>
                <a:cs typeface="Arial"/>
                <a:sym typeface="Arial"/>
              </a:defRPr>
            </a:pPr>
            <a:r>
              <a:t>TLR7 &amp; TLR8</a:t>
            </a:r>
          </a:p>
        </p:txBody>
      </p:sp>
      <p:sp>
        <p:nvSpPr>
          <p:cNvPr id="484" name="TextBox 75"/>
          <p:cNvSpPr txBox="1"/>
          <p:nvPr/>
        </p:nvSpPr>
        <p:spPr>
          <a:xfrm>
            <a:off x="9189884" y="4011860"/>
            <a:ext cx="443172" cy="264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atin typeface="Arial"/>
                <a:ea typeface="Arial"/>
                <a:cs typeface="Arial"/>
                <a:sym typeface="Arial"/>
              </a:defRPr>
            </a:lvl1pPr>
          </a:lstStyle>
          <a:p>
            <a:r>
              <a:t>2010</a:t>
            </a:r>
          </a:p>
        </p:txBody>
      </p:sp>
      <p:sp>
        <p:nvSpPr>
          <p:cNvPr id="485" name="Rectangle 77"/>
          <p:cNvSpPr/>
          <p:nvPr/>
        </p:nvSpPr>
        <p:spPr>
          <a:xfrm>
            <a:off x="8515994" y="2396275"/>
            <a:ext cx="1280283" cy="424646"/>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486" name="TextBox 78"/>
          <p:cNvSpPr txBox="1"/>
          <p:nvPr/>
        </p:nvSpPr>
        <p:spPr>
          <a:xfrm>
            <a:off x="8498446" y="2384959"/>
            <a:ext cx="1315379" cy="4420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defRPr sz="1200">
                <a:latin typeface="Arial"/>
                <a:ea typeface="Arial"/>
                <a:cs typeface="Arial"/>
                <a:sym typeface="Arial"/>
              </a:defRPr>
            </a:pPr>
            <a:r>
              <a:t>Cloning Cap1</a:t>
            </a:r>
          </a:p>
          <a:p>
            <a:pPr algn="ctr">
              <a:defRPr sz="1200">
                <a:latin typeface="Arial"/>
                <a:ea typeface="Arial"/>
                <a:cs typeface="Arial"/>
                <a:sym typeface="Arial"/>
              </a:defRPr>
            </a:pPr>
            <a:r>
              <a:t>Methyltransferase</a:t>
            </a:r>
          </a:p>
        </p:txBody>
      </p:sp>
      <p:sp>
        <p:nvSpPr>
          <p:cNvPr id="487" name="TextBox 80"/>
          <p:cNvSpPr txBox="1"/>
          <p:nvPr/>
        </p:nvSpPr>
        <p:spPr>
          <a:xfrm>
            <a:off x="9774095" y="4011860"/>
            <a:ext cx="443172" cy="264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atin typeface="Arial"/>
                <a:ea typeface="Arial"/>
                <a:cs typeface="Arial"/>
                <a:sym typeface="Arial"/>
              </a:defRPr>
            </a:lvl1pPr>
          </a:lstStyle>
          <a:p>
            <a:r>
              <a:t>2012</a:t>
            </a:r>
          </a:p>
        </p:txBody>
      </p:sp>
      <p:sp>
        <p:nvSpPr>
          <p:cNvPr id="488" name="TextBox 82"/>
          <p:cNvSpPr txBox="1"/>
          <p:nvPr/>
        </p:nvSpPr>
        <p:spPr>
          <a:xfrm>
            <a:off x="9004211" y="3132670"/>
            <a:ext cx="1459221" cy="4420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defRPr sz="1200">
                <a:latin typeface="Arial"/>
                <a:ea typeface="Arial"/>
                <a:cs typeface="Arial"/>
                <a:sym typeface="Arial"/>
              </a:defRPr>
            </a:pPr>
            <a:r>
              <a:t>Protective VAX:</a:t>
            </a:r>
          </a:p>
          <a:p>
            <a:pPr algn="ctr">
              <a:defRPr sz="1200">
                <a:latin typeface="Arial"/>
                <a:ea typeface="Arial"/>
                <a:cs typeface="Arial"/>
                <a:sym typeface="Arial"/>
              </a:defRPr>
            </a:pPr>
            <a:r>
              <a:t>Flu and RSV mRNA</a:t>
            </a:r>
          </a:p>
        </p:txBody>
      </p:sp>
      <p:sp>
        <p:nvSpPr>
          <p:cNvPr id="489" name="TextBox 84"/>
          <p:cNvSpPr txBox="1"/>
          <p:nvPr/>
        </p:nvSpPr>
        <p:spPr>
          <a:xfrm>
            <a:off x="10358306" y="4011860"/>
            <a:ext cx="443171" cy="264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atin typeface="Arial"/>
                <a:ea typeface="Arial"/>
                <a:cs typeface="Arial"/>
                <a:sym typeface="Arial"/>
              </a:defRPr>
            </a:lvl1pPr>
          </a:lstStyle>
          <a:p>
            <a:r>
              <a:t>2017</a:t>
            </a:r>
          </a:p>
        </p:txBody>
      </p:sp>
      <p:sp>
        <p:nvSpPr>
          <p:cNvPr id="490" name="Rectangle 88"/>
          <p:cNvSpPr/>
          <p:nvPr/>
        </p:nvSpPr>
        <p:spPr>
          <a:xfrm>
            <a:off x="9733670" y="4746978"/>
            <a:ext cx="1772263" cy="599016"/>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491" name="TextBox 89"/>
          <p:cNvSpPr txBox="1"/>
          <p:nvPr/>
        </p:nvSpPr>
        <p:spPr>
          <a:xfrm>
            <a:off x="9729197" y="4728543"/>
            <a:ext cx="1781211" cy="6198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defRPr sz="1200">
                <a:latin typeface="Arial"/>
                <a:ea typeface="Arial"/>
                <a:cs typeface="Arial"/>
                <a:sym typeface="Arial"/>
              </a:defRPr>
            </a:pPr>
            <a:r>
              <a:t>Characterization of IFIT1</a:t>
            </a:r>
          </a:p>
          <a:p>
            <a:pPr algn="ctr">
              <a:defRPr sz="1200">
                <a:latin typeface="Arial"/>
                <a:ea typeface="Arial"/>
                <a:cs typeface="Arial"/>
                <a:sym typeface="Arial"/>
              </a:defRPr>
            </a:pPr>
            <a:r>
              <a:t>Innate Immune </a:t>
            </a:r>
          </a:p>
          <a:p>
            <a:pPr algn="ctr">
              <a:defRPr sz="1200">
                <a:latin typeface="Arial"/>
                <a:ea typeface="Arial"/>
                <a:cs typeface="Arial"/>
                <a:sym typeface="Arial"/>
              </a:defRPr>
            </a:pPr>
            <a:r>
              <a:t>Response to mRNA</a:t>
            </a:r>
          </a:p>
        </p:txBody>
      </p:sp>
      <p:sp>
        <p:nvSpPr>
          <p:cNvPr id="492" name="TextBox 92"/>
          <p:cNvSpPr txBox="1"/>
          <p:nvPr/>
        </p:nvSpPr>
        <p:spPr>
          <a:xfrm>
            <a:off x="9853964" y="2226278"/>
            <a:ext cx="1290078" cy="633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defRPr sz="1200">
                <a:latin typeface="Arial"/>
                <a:ea typeface="Arial"/>
                <a:cs typeface="Arial"/>
                <a:sym typeface="Arial"/>
              </a:defRPr>
            </a:pPr>
            <a:r>
              <a:t>m1</a:t>
            </a:r>
            <a:r>
              <a:rPr>
                <a:latin typeface="Symbol"/>
                <a:ea typeface="Symbol"/>
                <a:cs typeface="Symbol"/>
                <a:sym typeface="Symbol"/>
              </a:rPr>
              <a:t>Y</a:t>
            </a:r>
            <a:r>
              <a:t> - modified</a:t>
            </a:r>
          </a:p>
          <a:p>
            <a:pPr algn="ctr">
              <a:defRPr sz="1200">
                <a:latin typeface="Arial"/>
                <a:ea typeface="Arial"/>
                <a:cs typeface="Arial"/>
                <a:sym typeface="Arial"/>
              </a:defRPr>
            </a:pPr>
            <a:r>
              <a:t>mRNA enhances </a:t>
            </a:r>
          </a:p>
          <a:p>
            <a:pPr algn="ctr">
              <a:defRPr sz="1200">
                <a:latin typeface="Arial"/>
                <a:ea typeface="Arial"/>
                <a:cs typeface="Arial"/>
                <a:sym typeface="Arial"/>
              </a:defRPr>
            </a:pPr>
            <a:r>
              <a:t>translation</a:t>
            </a:r>
          </a:p>
        </p:txBody>
      </p:sp>
      <p:sp>
        <p:nvSpPr>
          <p:cNvPr id="493" name="Rectangle 93"/>
          <p:cNvSpPr/>
          <p:nvPr/>
        </p:nvSpPr>
        <p:spPr>
          <a:xfrm>
            <a:off x="9811581" y="2223611"/>
            <a:ext cx="1374844" cy="597310"/>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494" name="TextBox 94"/>
          <p:cNvSpPr txBox="1"/>
          <p:nvPr/>
        </p:nvSpPr>
        <p:spPr>
          <a:xfrm>
            <a:off x="10942515" y="4011860"/>
            <a:ext cx="443171" cy="264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atin typeface="Arial"/>
                <a:ea typeface="Arial"/>
                <a:cs typeface="Arial"/>
                <a:sym typeface="Arial"/>
              </a:defRPr>
            </a:lvl1pPr>
          </a:lstStyle>
          <a:p>
            <a:r>
              <a:t>2020</a:t>
            </a:r>
          </a:p>
        </p:txBody>
      </p:sp>
      <p:sp>
        <p:nvSpPr>
          <p:cNvPr id="495" name="TextBox 96"/>
          <p:cNvSpPr txBox="1"/>
          <p:nvPr/>
        </p:nvSpPr>
        <p:spPr>
          <a:xfrm>
            <a:off x="10454547" y="3139033"/>
            <a:ext cx="1371785" cy="4420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defRPr sz="1200">
                <a:solidFill>
                  <a:srgbClr val="FF0000"/>
                </a:solidFill>
                <a:latin typeface="Arial"/>
                <a:ea typeface="Arial"/>
                <a:cs typeface="Arial"/>
                <a:sym typeface="Arial"/>
              </a:defRPr>
            </a:pPr>
            <a:r>
              <a:t>SARS-CoV-2 VAX:</a:t>
            </a:r>
          </a:p>
          <a:p>
            <a:pPr algn="ctr">
              <a:defRPr sz="1200">
                <a:solidFill>
                  <a:srgbClr val="FF0000"/>
                </a:solidFill>
                <a:latin typeface="Arial"/>
                <a:ea typeface="Arial"/>
                <a:cs typeface="Arial"/>
                <a:sym typeface="Arial"/>
              </a:defRPr>
            </a:pPr>
            <a:r>
              <a:t>Moderna/Pfizer</a:t>
            </a:r>
          </a:p>
        </p:txBody>
      </p:sp>
      <p:sp>
        <p:nvSpPr>
          <p:cNvPr id="496" name="Rectangle 97"/>
          <p:cNvSpPr/>
          <p:nvPr/>
        </p:nvSpPr>
        <p:spPr>
          <a:xfrm>
            <a:off x="10456784" y="3169976"/>
            <a:ext cx="1367310" cy="383485"/>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497" name="TextBox 100"/>
          <p:cNvSpPr txBox="1"/>
          <p:nvPr/>
        </p:nvSpPr>
        <p:spPr>
          <a:xfrm>
            <a:off x="5898214" y="1515953"/>
            <a:ext cx="1137231" cy="4420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defRPr sz="1200">
                <a:latin typeface="Arial"/>
                <a:ea typeface="Arial"/>
                <a:cs typeface="Arial"/>
                <a:sym typeface="Arial"/>
              </a:defRPr>
            </a:pPr>
            <a:r>
              <a:t>Lipid-Mediated</a:t>
            </a:r>
          </a:p>
          <a:p>
            <a:pPr algn="ctr">
              <a:defRPr sz="1200">
                <a:latin typeface="Arial"/>
                <a:ea typeface="Arial"/>
                <a:cs typeface="Arial"/>
                <a:sym typeface="Arial"/>
              </a:defRPr>
            </a:pPr>
            <a:r>
              <a:t>mRNA Delivery</a:t>
            </a:r>
          </a:p>
        </p:txBody>
      </p:sp>
      <p:sp>
        <p:nvSpPr>
          <p:cNvPr id="498" name="Rectangle 101"/>
          <p:cNvSpPr/>
          <p:nvPr/>
        </p:nvSpPr>
        <p:spPr>
          <a:xfrm>
            <a:off x="5882513" y="1540476"/>
            <a:ext cx="1168632" cy="409112"/>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499" name="TextBox 108"/>
          <p:cNvSpPr txBox="1"/>
          <p:nvPr/>
        </p:nvSpPr>
        <p:spPr>
          <a:xfrm>
            <a:off x="4516197" y="4011860"/>
            <a:ext cx="443171" cy="264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atin typeface="Arial"/>
                <a:ea typeface="Arial"/>
                <a:cs typeface="Arial"/>
                <a:sym typeface="Arial"/>
              </a:defRPr>
            </a:lvl1pPr>
          </a:lstStyle>
          <a:p>
            <a:r>
              <a:t>1984</a:t>
            </a:r>
          </a:p>
        </p:txBody>
      </p:sp>
      <p:sp>
        <p:nvSpPr>
          <p:cNvPr id="500" name="TextBox 110"/>
          <p:cNvSpPr txBox="1"/>
          <p:nvPr/>
        </p:nvSpPr>
        <p:spPr>
          <a:xfrm>
            <a:off x="4172314" y="1595334"/>
            <a:ext cx="1044140" cy="4420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defRPr sz="1200">
                <a:latin typeface="Arial"/>
                <a:ea typeface="Arial"/>
                <a:cs typeface="Arial"/>
                <a:sym typeface="Arial"/>
              </a:defRPr>
            </a:pPr>
            <a:r>
              <a:t>In vitro mRNA</a:t>
            </a:r>
          </a:p>
          <a:p>
            <a:pPr algn="ctr">
              <a:defRPr sz="1200">
                <a:latin typeface="Arial"/>
                <a:ea typeface="Arial"/>
                <a:cs typeface="Arial"/>
                <a:sym typeface="Arial"/>
              </a:defRPr>
            </a:pPr>
            <a:r>
              <a:t>Transcription</a:t>
            </a:r>
          </a:p>
        </p:txBody>
      </p:sp>
      <p:sp>
        <p:nvSpPr>
          <p:cNvPr id="501" name="Rectangle 111"/>
          <p:cNvSpPr/>
          <p:nvPr/>
        </p:nvSpPr>
        <p:spPr>
          <a:xfrm>
            <a:off x="4158441" y="1619842"/>
            <a:ext cx="1071888" cy="412653"/>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502" name="Straight Connector 115"/>
          <p:cNvSpPr/>
          <p:nvPr/>
        </p:nvSpPr>
        <p:spPr>
          <a:xfrm>
            <a:off x="9389209" y="3561355"/>
            <a:ext cx="1" cy="325644"/>
          </a:xfrm>
          <a:prstGeom prst="line">
            <a:avLst/>
          </a:prstGeom>
          <a:ln w="19050">
            <a:solidFill>
              <a:srgbClr val="FF0000"/>
            </a:solidFill>
            <a:miter/>
          </a:ln>
        </p:spPr>
        <p:txBody>
          <a:bodyPr lIns="45719" rIns="45719"/>
          <a:lstStyle/>
          <a:p>
            <a:pPr>
              <a:defRPr>
                <a:latin typeface="Calibri"/>
                <a:ea typeface="Calibri"/>
                <a:cs typeface="Calibri"/>
                <a:sym typeface="Calibri"/>
              </a:defRPr>
            </a:pPr>
            <a:endParaRPr/>
          </a:p>
        </p:txBody>
      </p:sp>
      <p:sp>
        <p:nvSpPr>
          <p:cNvPr id="503" name="Rectangle 119"/>
          <p:cNvSpPr/>
          <p:nvPr/>
        </p:nvSpPr>
        <p:spPr>
          <a:xfrm>
            <a:off x="9039246" y="3169976"/>
            <a:ext cx="1387449" cy="383485"/>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504" name="Straight Arrow Connector 124"/>
          <p:cNvSpPr/>
          <p:nvPr/>
        </p:nvSpPr>
        <p:spPr>
          <a:xfrm flipV="1">
            <a:off x="11128165" y="3600698"/>
            <a:ext cx="1" cy="286300"/>
          </a:xfrm>
          <a:prstGeom prst="line">
            <a:avLst/>
          </a:prstGeom>
          <a:ln w="19050">
            <a:solidFill>
              <a:srgbClr val="4472C4"/>
            </a:solidFill>
            <a:miter/>
            <a:tailEnd type="triangle"/>
          </a:ln>
        </p:spPr>
        <p:txBody>
          <a:bodyPr lIns="45719" rIns="45719"/>
          <a:lstStyle/>
          <a:p>
            <a:pPr>
              <a:defRPr>
                <a:latin typeface="Calibri"/>
                <a:ea typeface="Calibri"/>
                <a:cs typeface="Calibri"/>
                <a:sym typeface="Calibri"/>
              </a:defRPr>
            </a:pPr>
            <a:endParaRPr/>
          </a:p>
        </p:txBody>
      </p:sp>
      <p:sp>
        <p:nvSpPr>
          <p:cNvPr id="505" name="Straight Arrow Connector 125"/>
          <p:cNvSpPr/>
          <p:nvPr/>
        </p:nvSpPr>
        <p:spPr>
          <a:xfrm flipV="1">
            <a:off x="9389209" y="2882727"/>
            <a:ext cx="1" cy="286300"/>
          </a:xfrm>
          <a:prstGeom prst="line">
            <a:avLst/>
          </a:prstGeom>
          <a:ln w="19050">
            <a:solidFill>
              <a:srgbClr val="FF0000"/>
            </a:solidFill>
            <a:miter/>
            <a:tailEnd type="triangle"/>
          </a:ln>
        </p:spPr>
        <p:txBody>
          <a:bodyPr lIns="45719" rIns="45719"/>
          <a:lstStyle/>
          <a:p>
            <a:pPr>
              <a:defRPr>
                <a:latin typeface="Calibri"/>
                <a:ea typeface="Calibri"/>
                <a:cs typeface="Calibri"/>
                <a:sym typeface="Calibri"/>
              </a:defRPr>
            </a:pPr>
            <a:endParaRPr/>
          </a:p>
        </p:txBody>
      </p:sp>
      <p:sp>
        <p:nvSpPr>
          <p:cNvPr id="506" name="Straight Arrow Connector 126"/>
          <p:cNvSpPr/>
          <p:nvPr/>
        </p:nvSpPr>
        <p:spPr>
          <a:xfrm flipV="1">
            <a:off x="9968425" y="3600698"/>
            <a:ext cx="1" cy="286300"/>
          </a:xfrm>
          <a:prstGeom prst="line">
            <a:avLst/>
          </a:prstGeom>
          <a:ln w="19050">
            <a:solidFill>
              <a:srgbClr val="4472C4"/>
            </a:solidFill>
            <a:miter/>
            <a:tailEnd type="triangle"/>
          </a:ln>
        </p:spPr>
        <p:txBody>
          <a:bodyPr lIns="45719" rIns="45719"/>
          <a:lstStyle/>
          <a:p>
            <a:pPr>
              <a:defRPr>
                <a:latin typeface="Calibri"/>
                <a:ea typeface="Calibri"/>
                <a:cs typeface="Calibri"/>
                <a:sym typeface="Calibri"/>
              </a:defRPr>
            </a:pPr>
            <a:endParaRPr/>
          </a:p>
        </p:txBody>
      </p:sp>
      <p:sp>
        <p:nvSpPr>
          <p:cNvPr id="507" name="Straight Arrow Connector 127"/>
          <p:cNvSpPr/>
          <p:nvPr/>
        </p:nvSpPr>
        <p:spPr>
          <a:xfrm>
            <a:off x="10576280" y="4379629"/>
            <a:ext cx="1" cy="286300"/>
          </a:xfrm>
          <a:prstGeom prst="line">
            <a:avLst/>
          </a:prstGeom>
          <a:ln w="19050">
            <a:solidFill>
              <a:srgbClr val="FF0000"/>
            </a:solidFill>
            <a:miter/>
            <a:tailEnd type="triangle"/>
          </a:ln>
        </p:spPr>
        <p:txBody>
          <a:bodyPr lIns="45719" rIns="45719"/>
          <a:lstStyle/>
          <a:p>
            <a:pPr>
              <a:defRPr>
                <a:latin typeface="Calibri"/>
                <a:ea typeface="Calibri"/>
                <a:cs typeface="Calibri"/>
                <a:sym typeface="Calibri"/>
              </a:defRPr>
            </a:pPr>
            <a:endParaRPr/>
          </a:p>
        </p:txBody>
      </p:sp>
      <p:sp>
        <p:nvSpPr>
          <p:cNvPr id="508" name="Straight Arrow Connector 129"/>
          <p:cNvSpPr/>
          <p:nvPr/>
        </p:nvSpPr>
        <p:spPr>
          <a:xfrm>
            <a:off x="8784033" y="4379629"/>
            <a:ext cx="1" cy="286300"/>
          </a:xfrm>
          <a:prstGeom prst="line">
            <a:avLst/>
          </a:prstGeom>
          <a:ln w="19050">
            <a:solidFill>
              <a:srgbClr val="4472C4"/>
            </a:solidFill>
            <a:miter/>
            <a:tailEnd type="triangle"/>
          </a:ln>
        </p:spPr>
        <p:txBody>
          <a:bodyPr lIns="45719" rIns="45719"/>
          <a:lstStyle/>
          <a:p>
            <a:pPr>
              <a:defRPr>
                <a:latin typeface="Calibri"/>
                <a:ea typeface="Calibri"/>
                <a:cs typeface="Calibri"/>
                <a:sym typeface="Calibri"/>
              </a:defRPr>
            </a:pPr>
            <a:endParaRPr/>
          </a:p>
        </p:txBody>
      </p:sp>
      <p:sp>
        <p:nvSpPr>
          <p:cNvPr id="509" name="Straight Arrow Connector 130"/>
          <p:cNvSpPr/>
          <p:nvPr/>
        </p:nvSpPr>
        <p:spPr>
          <a:xfrm flipV="1">
            <a:off x="8186384" y="3600698"/>
            <a:ext cx="1" cy="286300"/>
          </a:xfrm>
          <a:prstGeom prst="line">
            <a:avLst/>
          </a:prstGeom>
          <a:ln w="19050">
            <a:solidFill>
              <a:srgbClr val="4472C4"/>
            </a:solidFill>
            <a:miter/>
            <a:tailEnd type="triangle"/>
          </a:ln>
        </p:spPr>
        <p:txBody>
          <a:bodyPr lIns="45719" rIns="45719"/>
          <a:lstStyle/>
          <a:p>
            <a:pPr>
              <a:defRPr>
                <a:latin typeface="Calibri"/>
                <a:ea typeface="Calibri"/>
                <a:cs typeface="Calibri"/>
                <a:sym typeface="Calibri"/>
              </a:defRPr>
            </a:pPr>
            <a:endParaRPr/>
          </a:p>
        </p:txBody>
      </p:sp>
      <p:sp>
        <p:nvSpPr>
          <p:cNvPr id="510" name="Rectangle 131"/>
          <p:cNvSpPr/>
          <p:nvPr/>
        </p:nvSpPr>
        <p:spPr>
          <a:xfrm>
            <a:off x="7576797" y="3169976"/>
            <a:ext cx="1219176" cy="383485"/>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511" name="Rectangle 135"/>
          <p:cNvSpPr/>
          <p:nvPr/>
        </p:nvSpPr>
        <p:spPr>
          <a:xfrm>
            <a:off x="8040523" y="4746978"/>
            <a:ext cx="1484484" cy="599016"/>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512" name="Straight Connector 138"/>
          <p:cNvSpPr/>
          <p:nvPr/>
        </p:nvSpPr>
        <p:spPr>
          <a:xfrm>
            <a:off x="7636107" y="3561355"/>
            <a:ext cx="1" cy="325644"/>
          </a:xfrm>
          <a:prstGeom prst="line">
            <a:avLst/>
          </a:prstGeom>
          <a:ln w="19050">
            <a:solidFill>
              <a:srgbClr val="4472C4"/>
            </a:solidFill>
            <a:miter/>
          </a:ln>
        </p:spPr>
        <p:txBody>
          <a:bodyPr lIns="45719" rIns="45719"/>
          <a:lstStyle/>
          <a:p>
            <a:pPr>
              <a:defRPr>
                <a:latin typeface="Calibri"/>
                <a:ea typeface="Calibri"/>
                <a:cs typeface="Calibri"/>
                <a:sym typeface="Calibri"/>
              </a:defRPr>
            </a:pPr>
            <a:endParaRPr/>
          </a:p>
        </p:txBody>
      </p:sp>
      <p:sp>
        <p:nvSpPr>
          <p:cNvPr id="513" name="Straight Arrow Connector 139"/>
          <p:cNvSpPr/>
          <p:nvPr/>
        </p:nvSpPr>
        <p:spPr>
          <a:xfrm flipV="1">
            <a:off x="7636108" y="2882727"/>
            <a:ext cx="1" cy="286300"/>
          </a:xfrm>
          <a:prstGeom prst="line">
            <a:avLst/>
          </a:prstGeom>
          <a:ln w="19050">
            <a:solidFill>
              <a:srgbClr val="4472C4"/>
            </a:solidFill>
            <a:miter/>
            <a:tailEnd type="triangle"/>
          </a:ln>
        </p:spPr>
        <p:txBody>
          <a:bodyPr lIns="45719" rIns="45719"/>
          <a:lstStyle/>
          <a:p>
            <a:pPr>
              <a:defRPr>
                <a:latin typeface="Calibri"/>
                <a:ea typeface="Calibri"/>
                <a:cs typeface="Calibri"/>
                <a:sym typeface="Calibri"/>
              </a:defRPr>
            </a:pPr>
            <a:endParaRPr/>
          </a:p>
        </p:txBody>
      </p:sp>
      <p:sp>
        <p:nvSpPr>
          <p:cNvPr id="514" name="Straight Arrow Connector 140"/>
          <p:cNvSpPr/>
          <p:nvPr/>
        </p:nvSpPr>
        <p:spPr>
          <a:xfrm>
            <a:off x="7088034" y="4379629"/>
            <a:ext cx="1" cy="286300"/>
          </a:xfrm>
          <a:prstGeom prst="line">
            <a:avLst/>
          </a:prstGeom>
          <a:ln w="19050">
            <a:solidFill>
              <a:srgbClr val="4472C4"/>
            </a:solidFill>
            <a:miter/>
            <a:tailEnd type="triangle"/>
          </a:ln>
        </p:spPr>
        <p:txBody>
          <a:bodyPr lIns="45719" rIns="45719"/>
          <a:lstStyle/>
          <a:p>
            <a:pPr>
              <a:defRPr>
                <a:latin typeface="Calibri"/>
                <a:ea typeface="Calibri"/>
                <a:cs typeface="Calibri"/>
                <a:sym typeface="Calibri"/>
              </a:defRPr>
            </a:pPr>
            <a:endParaRPr/>
          </a:p>
        </p:txBody>
      </p:sp>
      <p:sp>
        <p:nvSpPr>
          <p:cNvPr id="515" name="Straight Arrow Connector 142"/>
          <p:cNvSpPr/>
          <p:nvPr/>
        </p:nvSpPr>
        <p:spPr>
          <a:xfrm flipV="1">
            <a:off x="6813485" y="3600698"/>
            <a:ext cx="1" cy="286300"/>
          </a:xfrm>
          <a:prstGeom prst="line">
            <a:avLst/>
          </a:prstGeom>
          <a:ln w="19050">
            <a:solidFill>
              <a:srgbClr val="FF0000"/>
            </a:solidFill>
            <a:miter/>
            <a:tailEnd type="triangle"/>
          </a:ln>
        </p:spPr>
        <p:txBody>
          <a:bodyPr lIns="45719" rIns="45719"/>
          <a:lstStyle/>
          <a:p>
            <a:pPr>
              <a:defRPr>
                <a:latin typeface="Calibri"/>
                <a:ea typeface="Calibri"/>
                <a:cs typeface="Calibri"/>
                <a:sym typeface="Calibri"/>
              </a:defRPr>
            </a:pPr>
            <a:endParaRPr/>
          </a:p>
        </p:txBody>
      </p:sp>
      <p:sp>
        <p:nvSpPr>
          <p:cNvPr id="516" name="Rectangle 143"/>
          <p:cNvSpPr/>
          <p:nvPr/>
        </p:nvSpPr>
        <p:spPr>
          <a:xfrm>
            <a:off x="6206561" y="2958145"/>
            <a:ext cx="1213850" cy="614523"/>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517" name="TextBox 144"/>
          <p:cNvSpPr txBox="1"/>
          <p:nvPr/>
        </p:nvSpPr>
        <p:spPr>
          <a:xfrm>
            <a:off x="6151480" y="2926337"/>
            <a:ext cx="1324011" cy="61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defRPr sz="1200">
                <a:latin typeface="Arial"/>
                <a:ea typeface="Arial"/>
                <a:cs typeface="Arial"/>
                <a:sym typeface="Arial"/>
              </a:defRPr>
            </a:pPr>
            <a:r>
              <a:t>Role of PKR </a:t>
            </a:r>
          </a:p>
          <a:p>
            <a:pPr algn="ctr">
              <a:defRPr sz="1200">
                <a:latin typeface="Arial"/>
                <a:ea typeface="Arial"/>
                <a:cs typeface="Arial"/>
                <a:sym typeface="Arial"/>
              </a:defRPr>
            </a:pPr>
            <a:r>
              <a:t>in Immune Innate </a:t>
            </a:r>
          </a:p>
          <a:p>
            <a:pPr algn="ctr">
              <a:defRPr sz="1200">
                <a:latin typeface="Arial"/>
                <a:ea typeface="Arial"/>
                <a:cs typeface="Arial"/>
                <a:sym typeface="Arial"/>
              </a:defRPr>
            </a:pPr>
            <a:r>
              <a:t>Response</a:t>
            </a:r>
          </a:p>
        </p:txBody>
      </p:sp>
      <p:sp>
        <p:nvSpPr>
          <p:cNvPr id="518" name="Straight Arrow Connector 145"/>
          <p:cNvSpPr/>
          <p:nvPr/>
        </p:nvSpPr>
        <p:spPr>
          <a:xfrm>
            <a:off x="7686934" y="4379628"/>
            <a:ext cx="17273" cy="859129"/>
          </a:xfrm>
          <a:prstGeom prst="line">
            <a:avLst/>
          </a:prstGeom>
          <a:ln w="19050">
            <a:solidFill>
              <a:srgbClr val="FF0000"/>
            </a:solidFill>
            <a:miter/>
            <a:tailEnd type="triangle"/>
          </a:ln>
        </p:spPr>
        <p:txBody>
          <a:bodyPr lIns="45719" rIns="45719"/>
          <a:lstStyle/>
          <a:p>
            <a:pPr>
              <a:defRPr>
                <a:latin typeface="Calibri"/>
                <a:ea typeface="Calibri"/>
                <a:cs typeface="Calibri"/>
                <a:sym typeface="Calibri"/>
              </a:defRPr>
            </a:pPr>
            <a:endParaRPr/>
          </a:p>
        </p:txBody>
      </p:sp>
      <p:sp>
        <p:nvSpPr>
          <p:cNvPr id="519" name="Straight Arrow Connector 147"/>
          <p:cNvSpPr/>
          <p:nvPr/>
        </p:nvSpPr>
        <p:spPr>
          <a:xfrm>
            <a:off x="5923965" y="4379629"/>
            <a:ext cx="1" cy="286300"/>
          </a:xfrm>
          <a:prstGeom prst="line">
            <a:avLst/>
          </a:prstGeom>
          <a:ln w="19050">
            <a:solidFill>
              <a:srgbClr val="FF0000"/>
            </a:solidFill>
            <a:miter/>
            <a:tailEnd type="triangle"/>
          </a:ln>
        </p:spPr>
        <p:txBody>
          <a:bodyPr lIns="45719" rIns="45719"/>
          <a:lstStyle/>
          <a:p>
            <a:pPr>
              <a:defRPr>
                <a:latin typeface="Calibri"/>
                <a:ea typeface="Calibri"/>
                <a:cs typeface="Calibri"/>
                <a:sym typeface="Calibri"/>
              </a:defRPr>
            </a:pPr>
            <a:endParaRPr/>
          </a:p>
        </p:txBody>
      </p:sp>
      <p:sp>
        <p:nvSpPr>
          <p:cNvPr id="520" name="Straight Arrow Connector 149"/>
          <p:cNvSpPr/>
          <p:nvPr/>
        </p:nvSpPr>
        <p:spPr>
          <a:xfrm flipV="1">
            <a:off x="5325569" y="3600698"/>
            <a:ext cx="1" cy="286300"/>
          </a:xfrm>
          <a:prstGeom prst="line">
            <a:avLst/>
          </a:prstGeom>
          <a:ln w="19050">
            <a:solidFill>
              <a:srgbClr val="FF0000"/>
            </a:solidFill>
            <a:miter/>
            <a:tailEnd type="triangle"/>
          </a:ln>
        </p:spPr>
        <p:txBody>
          <a:bodyPr lIns="45719" rIns="45719"/>
          <a:lstStyle/>
          <a:p>
            <a:pPr>
              <a:defRPr>
                <a:latin typeface="Calibri"/>
                <a:ea typeface="Calibri"/>
                <a:cs typeface="Calibri"/>
                <a:sym typeface="Calibri"/>
              </a:defRPr>
            </a:pPr>
            <a:endParaRPr/>
          </a:p>
        </p:txBody>
      </p:sp>
      <p:sp>
        <p:nvSpPr>
          <p:cNvPr id="521" name="TextBox 150"/>
          <p:cNvSpPr txBox="1"/>
          <p:nvPr/>
        </p:nvSpPr>
        <p:spPr>
          <a:xfrm>
            <a:off x="4702819" y="2937332"/>
            <a:ext cx="1340754" cy="6198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defRPr sz="1200">
                <a:latin typeface="Arial"/>
                <a:ea typeface="Arial"/>
                <a:cs typeface="Arial"/>
                <a:sym typeface="Arial"/>
              </a:defRPr>
            </a:pPr>
            <a:r>
              <a:t>Co-transcriptional </a:t>
            </a:r>
          </a:p>
          <a:p>
            <a:pPr algn="ctr">
              <a:defRPr sz="1200">
                <a:latin typeface="Arial"/>
                <a:ea typeface="Arial"/>
                <a:cs typeface="Arial"/>
                <a:sym typeface="Arial"/>
              </a:defRPr>
            </a:pPr>
            <a:r>
              <a:t>mRNA Capping </a:t>
            </a:r>
          </a:p>
          <a:p>
            <a:pPr algn="ctr">
              <a:defRPr sz="1200">
                <a:latin typeface="Arial"/>
                <a:ea typeface="Arial"/>
                <a:cs typeface="Arial"/>
                <a:sym typeface="Arial"/>
              </a:defRPr>
            </a:pPr>
            <a:r>
              <a:t>in vitro</a:t>
            </a:r>
          </a:p>
        </p:txBody>
      </p:sp>
      <p:sp>
        <p:nvSpPr>
          <p:cNvPr id="522" name="Rectangle 153"/>
          <p:cNvSpPr/>
          <p:nvPr/>
        </p:nvSpPr>
        <p:spPr>
          <a:xfrm>
            <a:off x="4718646" y="2958145"/>
            <a:ext cx="1243887" cy="614523"/>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523" name="Straight Arrow Connector 154"/>
          <p:cNvSpPr/>
          <p:nvPr/>
        </p:nvSpPr>
        <p:spPr>
          <a:xfrm>
            <a:off x="3701825" y="4392257"/>
            <a:ext cx="1627784" cy="1"/>
          </a:xfrm>
          <a:prstGeom prst="line">
            <a:avLst/>
          </a:prstGeom>
          <a:ln w="19050">
            <a:solidFill>
              <a:srgbClr val="FF0000"/>
            </a:solidFill>
            <a:miter/>
            <a:headEnd type="triangle"/>
            <a:tailEnd type="triangle"/>
          </a:ln>
        </p:spPr>
        <p:txBody>
          <a:bodyPr lIns="45719" rIns="45719"/>
          <a:lstStyle/>
          <a:p>
            <a:pPr>
              <a:defRPr>
                <a:latin typeface="Calibri"/>
                <a:ea typeface="Calibri"/>
                <a:cs typeface="Calibri"/>
                <a:sym typeface="Calibri"/>
              </a:defRPr>
            </a:pPr>
            <a:endParaRPr/>
          </a:p>
        </p:txBody>
      </p:sp>
      <p:sp>
        <p:nvSpPr>
          <p:cNvPr id="524" name="Straight Arrow Connector 156"/>
          <p:cNvSpPr/>
          <p:nvPr/>
        </p:nvSpPr>
        <p:spPr>
          <a:xfrm>
            <a:off x="4507080" y="4379628"/>
            <a:ext cx="17273" cy="859129"/>
          </a:xfrm>
          <a:prstGeom prst="line">
            <a:avLst/>
          </a:prstGeom>
          <a:ln w="19050">
            <a:solidFill>
              <a:srgbClr val="FF0000"/>
            </a:solidFill>
            <a:miter/>
            <a:tailEnd type="triangle"/>
          </a:ln>
        </p:spPr>
        <p:txBody>
          <a:bodyPr lIns="45719" rIns="45719"/>
          <a:lstStyle/>
          <a:p>
            <a:pPr>
              <a:defRPr>
                <a:latin typeface="Calibri"/>
                <a:ea typeface="Calibri"/>
                <a:cs typeface="Calibri"/>
                <a:sym typeface="Calibri"/>
              </a:defRPr>
            </a:pPr>
            <a:endParaRPr/>
          </a:p>
        </p:txBody>
      </p:sp>
      <p:sp>
        <p:nvSpPr>
          <p:cNvPr id="525" name="Straight Arrow Connector 162"/>
          <p:cNvSpPr/>
          <p:nvPr/>
        </p:nvSpPr>
        <p:spPr>
          <a:xfrm flipV="1">
            <a:off x="4694384" y="2035387"/>
            <a:ext cx="1" cy="1851612"/>
          </a:xfrm>
          <a:prstGeom prst="line">
            <a:avLst/>
          </a:prstGeom>
          <a:ln w="19050">
            <a:solidFill>
              <a:srgbClr val="4472C4"/>
            </a:solidFill>
            <a:miter/>
            <a:tailEnd type="triangle"/>
          </a:ln>
        </p:spPr>
        <p:txBody>
          <a:bodyPr lIns="45719" rIns="45719"/>
          <a:lstStyle/>
          <a:p>
            <a:pPr>
              <a:defRPr>
                <a:latin typeface="Calibri"/>
                <a:ea typeface="Calibri"/>
                <a:cs typeface="Calibri"/>
                <a:sym typeface="Calibri"/>
              </a:defRPr>
            </a:pPr>
            <a:endParaRPr/>
          </a:p>
        </p:txBody>
      </p:sp>
      <p:sp>
        <p:nvSpPr>
          <p:cNvPr id="526" name="Straight Arrow Connector 164"/>
          <p:cNvSpPr/>
          <p:nvPr/>
        </p:nvSpPr>
        <p:spPr>
          <a:xfrm flipV="1">
            <a:off x="3006219" y="3600698"/>
            <a:ext cx="1" cy="286300"/>
          </a:xfrm>
          <a:prstGeom prst="line">
            <a:avLst/>
          </a:prstGeom>
          <a:ln w="19050">
            <a:solidFill>
              <a:srgbClr val="4472C4"/>
            </a:solidFill>
            <a:miter/>
            <a:tailEnd type="triangle"/>
          </a:ln>
        </p:spPr>
        <p:txBody>
          <a:bodyPr lIns="45719" rIns="45719"/>
          <a:lstStyle/>
          <a:p>
            <a:pPr>
              <a:defRPr>
                <a:latin typeface="Calibri"/>
                <a:ea typeface="Calibri"/>
                <a:cs typeface="Calibri"/>
                <a:sym typeface="Calibri"/>
              </a:defRPr>
            </a:pPr>
            <a:endParaRPr/>
          </a:p>
        </p:txBody>
      </p:sp>
      <p:sp>
        <p:nvSpPr>
          <p:cNvPr id="527" name="Straight Arrow Connector 165"/>
          <p:cNvSpPr/>
          <p:nvPr/>
        </p:nvSpPr>
        <p:spPr>
          <a:xfrm>
            <a:off x="2381056" y="4379629"/>
            <a:ext cx="1" cy="286300"/>
          </a:xfrm>
          <a:prstGeom prst="line">
            <a:avLst/>
          </a:prstGeom>
          <a:ln w="19050">
            <a:solidFill>
              <a:srgbClr val="4472C4"/>
            </a:solidFill>
            <a:miter/>
            <a:tailEnd type="triangle"/>
          </a:ln>
        </p:spPr>
        <p:txBody>
          <a:bodyPr lIns="45719" rIns="45719"/>
          <a:lstStyle/>
          <a:p>
            <a:pPr>
              <a:defRPr>
                <a:latin typeface="Calibri"/>
                <a:ea typeface="Calibri"/>
                <a:cs typeface="Calibri"/>
                <a:sym typeface="Calibri"/>
              </a:defRPr>
            </a:pPr>
            <a:endParaRPr/>
          </a:p>
        </p:txBody>
      </p:sp>
      <p:sp>
        <p:nvSpPr>
          <p:cNvPr id="528" name="Straight Connector 168"/>
          <p:cNvSpPr/>
          <p:nvPr/>
        </p:nvSpPr>
        <p:spPr>
          <a:xfrm>
            <a:off x="6466828" y="3582594"/>
            <a:ext cx="1" cy="304405"/>
          </a:xfrm>
          <a:prstGeom prst="line">
            <a:avLst/>
          </a:prstGeom>
          <a:ln w="19050">
            <a:solidFill>
              <a:srgbClr val="4472C4"/>
            </a:solidFill>
            <a:miter/>
          </a:ln>
        </p:spPr>
        <p:txBody>
          <a:bodyPr lIns="45719" rIns="45719"/>
          <a:lstStyle/>
          <a:p>
            <a:pPr>
              <a:defRPr>
                <a:latin typeface="Calibri"/>
                <a:ea typeface="Calibri"/>
                <a:cs typeface="Calibri"/>
                <a:sym typeface="Calibri"/>
              </a:defRPr>
            </a:pPr>
            <a:endParaRPr/>
          </a:p>
        </p:txBody>
      </p:sp>
      <p:sp>
        <p:nvSpPr>
          <p:cNvPr id="529" name="Straight Arrow Connector 174"/>
          <p:cNvSpPr/>
          <p:nvPr/>
        </p:nvSpPr>
        <p:spPr>
          <a:xfrm flipV="1">
            <a:off x="6466828" y="1963189"/>
            <a:ext cx="1" cy="989710"/>
          </a:xfrm>
          <a:prstGeom prst="line">
            <a:avLst/>
          </a:prstGeom>
          <a:ln w="19050">
            <a:solidFill>
              <a:srgbClr val="4472C4"/>
            </a:solidFill>
            <a:miter/>
            <a:tailEnd type="triangle"/>
          </a:ln>
        </p:spPr>
        <p:txBody>
          <a:bodyPr lIns="45719" rIns="45719"/>
          <a:lstStyle/>
          <a:p>
            <a:pPr>
              <a:defRPr>
                <a:latin typeface="Calibri"/>
                <a:ea typeface="Calibri"/>
                <a:cs typeface="Calibri"/>
                <a:sym typeface="Calibri"/>
              </a:defRPr>
            </a:pPr>
            <a:endParaRPr/>
          </a:p>
        </p:txBody>
      </p:sp>
      <p:sp>
        <p:nvSpPr>
          <p:cNvPr id="530" name="Straight Arrow Connector 176"/>
          <p:cNvSpPr/>
          <p:nvPr/>
        </p:nvSpPr>
        <p:spPr>
          <a:xfrm flipV="1">
            <a:off x="1849469" y="3600698"/>
            <a:ext cx="1" cy="286300"/>
          </a:xfrm>
          <a:prstGeom prst="line">
            <a:avLst/>
          </a:prstGeom>
          <a:ln w="19050">
            <a:solidFill>
              <a:srgbClr val="4472C4"/>
            </a:solidFill>
            <a:miter/>
            <a:tailEnd type="triangle"/>
          </a:ln>
        </p:spPr>
        <p:txBody>
          <a:bodyPr lIns="45719" rIns="45719"/>
          <a:lstStyle/>
          <a:p>
            <a:pPr>
              <a:defRPr>
                <a:latin typeface="Calibri"/>
                <a:ea typeface="Calibri"/>
                <a:cs typeface="Calibri"/>
                <a:sym typeface="Calibri"/>
              </a:defRPr>
            </a:pPr>
            <a:endParaRPr/>
          </a:p>
        </p:txBody>
      </p:sp>
      <p:sp>
        <p:nvSpPr>
          <p:cNvPr id="531" name="Straight Arrow Connector 177"/>
          <p:cNvSpPr/>
          <p:nvPr/>
        </p:nvSpPr>
        <p:spPr>
          <a:xfrm>
            <a:off x="1227565" y="4379629"/>
            <a:ext cx="1" cy="286300"/>
          </a:xfrm>
          <a:prstGeom prst="line">
            <a:avLst/>
          </a:prstGeom>
          <a:ln w="19050">
            <a:solidFill>
              <a:srgbClr val="4472C4"/>
            </a:solidFill>
            <a:miter/>
            <a:tailEnd type="triangle"/>
          </a:ln>
        </p:spPr>
        <p:txBody>
          <a:bodyPr lIns="45719" rIns="45719"/>
          <a:lstStyle/>
          <a:p>
            <a:pPr>
              <a:defRPr>
                <a:latin typeface="Calibri"/>
                <a:ea typeface="Calibri"/>
                <a:cs typeface="Calibri"/>
                <a:sym typeface="Calibri"/>
              </a:defRPr>
            </a:pPr>
            <a:endParaRPr/>
          </a:p>
        </p:txBody>
      </p:sp>
      <p:sp>
        <p:nvSpPr>
          <p:cNvPr id="532" name="Straight Arrow Connector 178"/>
          <p:cNvSpPr/>
          <p:nvPr/>
        </p:nvSpPr>
        <p:spPr>
          <a:xfrm flipV="1">
            <a:off x="638416" y="3625636"/>
            <a:ext cx="1" cy="286300"/>
          </a:xfrm>
          <a:prstGeom prst="line">
            <a:avLst/>
          </a:prstGeom>
          <a:ln w="19050">
            <a:solidFill>
              <a:srgbClr val="4472C4"/>
            </a:solidFill>
            <a:miter/>
            <a:tailEnd type="triangle"/>
          </a:ln>
        </p:spPr>
        <p:txBody>
          <a:bodyPr lIns="45719" rIns="45719"/>
          <a:lstStyle/>
          <a:p>
            <a:pPr>
              <a:defRPr>
                <a:latin typeface="Calibri"/>
                <a:ea typeface="Calibri"/>
                <a:cs typeface="Calibri"/>
                <a:sym typeface="Calibri"/>
              </a:defRPr>
            </a:pPr>
            <a:endParaRPr/>
          </a:p>
        </p:txBody>
      </p:sp>
      <p:pic>
        <p:nvPicPr>
          <p:cNvPr id="533" name="Picture 180" descr="Picture 180"/>
          <p:cNvPicPr>
            <a:picLocks noChangeAspect="1"/>
          </p:cNvPicPr>
          <p:nvPr/>
        </p:nvPicPr>
        <p:blipFill>
          <a:blip r:embed="rId2"/>
          <a:stretch>
            <a:fillRect/>
          </a:stretch>
        </p:blipFill>
        <p:spPr>
          <a:xfrm>
            <a:off x="8241817" y="1522421"/>
            <a:ext cx="1081895" cy="221298"/>
          </a:xfrm>
          <a:prstGeom prst="rect">
            <a:avLst/>
          </a:prstGeom>
          <a:ln w="12700">
            <a:miter lim="400000"/>
          </a:ln>
        </p:spPr>
      </p:pic>
      <p:sp>
        <p:nvSpPr>
          <p:cNvPr id="534" name="Rectangle 182"/>
          <p:cNvSpPr/>
          <p:nvPr/>
        </p:nvSpPr>
        <p:spPr>
          <a:xfrm>
            <a:off x="8241817" y="1503589"/>
            <a:ext cx="1081895" cy="240130"/>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535" name="Straight Arrow Connector 185"/>
          <p:cNvSpPr/>
          <p:nvPr/>
        </p:nvSpPr>
        <p:spPr>
          <a:xfrm>
            <a:off x="9383149" y="5348947"/>
            <a:ext cx="8702" cy="780244"/>
          </a:xfrm>
          <a:prstGeom prst="line">
            <a:avLst/>
          </a:prstGeom>
          <a:ln w="19050">
            <a:solidFill>
              <a:srgbClr val="4472C4"/>
            </a:solidFill>
            <a:miter/>
            <a:tailEnd type="triangle"/>
          </a:ln>
        </p:spPr>
        <p:txBody>
          <a:bodyPr lIns="45719" rIns="45719"/>
          <a:lstStyle/>
          <a:p>
            <a:pPr>
              <a:defRPr>
                <a:latin typeface="Calibri"/>
                <a:ea typeface="Calibri"/>
                <a:cs typeface="Calibri"/>
                <a:sym typeface="Calibri"/>
              </a:defRPr>
            </a:pPr>
            <a:endParaRPr/>
          </a:p>
        </p:txBody>
      </p:sp>
      <p:sp>
        <p:nvSpPr>
          <p:cNvPr id="536" name="Straight Connector 186"/>
          <p:cNvSpPr/>
          <p:nvPr/>
        </p:nvSpPr>
        <p:spPr>
          <a:xfrm>
            <a:off x="9387499" y="4366026"/>
            <a:ext cx="1" cy="380953"/>
          </a:xfrm>
          <a:prstGeom prst="line">
            <a:avLst/>
          </a:prstGeom>
          <a:ln w="19050">
            <a:solidFill>
              <a:srgbClr val="4472C4"/>
            </a:solidFill>
            <a:miter/>
          </a:ln>
        </p:spPr>
        <p:txBody>
          <a:bodyPr lIns="45719" rIns="45719"/>
          <a:lstStyle/>
          <a:p>
            <a:pPr>
              <a:defRPr>
                <a:latin typeface="Calibri"/>
                <a:ea typeface="Calibri"/>
                <a:cs typeface="Calibri"/>
                <a:sym typeface="Calibri"/>
              </a:defRPr>
            </a:pPr>
            <a:endParaRPr/>
          </a:p>
        </p:txBody>
      </p:sp>
      <p:pic>
        <p:nvPicPr>
          <p:cNvPr id="537" name="Picture 189" descr="Picture 189"/>
          <p:cNvPicPr>
            <a:picLocks noChangeAspect="1"/>
          </p:cNvPicPr>
          <p:nvPr/>
        </p:nvPicPr>
        <p:blipFill>
          <a:blip r:embed="rId3"/>
          <a:stretch>
            <a:fillRect/>
          </a:stretch>
        </p:blipFill>
        <p:spPr>
          <a:xfrm>
            <a:off x="8892199" y="6129190"/>
            <a:ext cx="990601" cy="304801"/>
          </a:xfrm>
          <a:prstGeom prst="rect">
            <a:avLst/>
          </a:prstGeom>
          <a:ln w="12700">
            <a:miter lim="400000"/>
          </a:ln>
        </p:spPr>
      </p:pic>
      <p:sp>
        <p:nvSpPr>
          <p:cNvPr id="538" name="Rectangle 190"/>
          <p:cNvSpPr/>
          <p:nvPr/>
        </p:nvSpPr>
        <p:spPr>
          <a:xfrm>
            <a:off x="8901372" y="6166301"/>
            <a:ext cx="972256" cy="240130"/>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539" name="TextBox 114"/>
          <p:cNvSpPr txBox="1"/>
          <p:nvPr/>
        </p:nvSpPr>
        <p:spPr>
          <a:xfrm>
            <a:off x="3931985" y="4011860"/>
            <a:ext cx="443172" cy="264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atin typeface="Arial"/>
                <a:ea typeface="Arial"/>
                <a:cs typeface="Arial"/>
                <a:sym typeface="Arial"/>
              </a:defRPr>
            </a:lvl1pPr>
          </a:lstStyle>
          <a:p>
            <a:r>
              <a:t>1981</a:t>
            </a:r>
          </a:p>
        </p:txBody>
      </p:sp>
      <p:sp>
        <p:nvSpPr>
          <p:cNvPr id="540" name="Straight Connector 116"/>
          <p:cNvSpPr/>
          <p:nvPr/>
        </p:nvSpPr>
        <p:spPr>
          <a:xfrm>
            <a:off x="10499002" y="3561355"/>
            <a:ext cx="1" cy="325644"/>
          </a:xfrm>
          <a:prstGeom prst="line">
            <a:avLst/>
          </a:prstGeom>
          <a:ln w="19050">
            <a:solidFill>
              <a:srgbClr val="FF0000"/>
            </a:solidFill>
            <a:miter/>
          </a:ln>
        </p:spPr>
        <p:txBody>
          <a:bodyPr lIns="45719" rIns="45719"/>
          <a:lstStyle/>
          <a:p>
            <a:pPr>
              <a:defRPr>
                <a:latin typeface="Calibri"/>
                <a:ea typeface="Calibri"/>
                <a:cs typeface="Calibri"/>
                <a:sym typeface="Calibri"/>
              </a:defRPr>
            </a:pPr>
            <a:endParaRPr/>
          </a:p>
        </p:txBody>
      </p:sp>
      <p:sp>
        <p:nvSpPr>
          <p:cNvPr id="541" name="Straight Arrow Connector 117"/>
          <p:cNvSpPr/>
          <p:nvPr/>
        </p:nvSpPr>
        <p:spPr>
          <a:xfrm flipV="1">
            <a:off x="10499003" y="2882727"/>
            <a:ext cx="1" cy="286300"/>
          </a:xfrm>
          <a:prstGeom prst="line">
            <a:avLst/>
          </a:prstGeom>
          <a:ln w="19050">
            <a:solidFill>
              <a:srgbClr val="FF0000"/>
            </a:solidFill>
            <a:miter/>
            <a:tailEnd type="triangle"/>
          </a:ln>
        </p:spPr>
        <p:txBody>
          <a:bodyPr lIns="45719" rIns="45719"/>
          <a:lstStyle/>
          <a:p>
            <a:pPr>
              <a:defRPr>
                <a:latin typeface="Calibri"/>
                <a:ea typeface="Calibri"/>
                <a:cs typeface="Calibri"/>
                <a:sym typeface="Calibri"/>
              </a:defRPr>
            </a:pPr>
            <a:endParaRPr/>
          </a:p>
        </p:txBody>
      </p:sp>
      <p:sp>
        <p:nvSpPr>
          <p:cNvPr id="542" name="Straight Arrow Connector 120"/>
          <p:cNvSpPr/>
          <p:nvPr/>
        </p:nvSpPr>
        <p:spPr>
          <a:xfrm flipV="1">
            <a:off x="8782764" y="1782173"/>
            <a:ext cx="1" cy="614102"/>
          </a:xfrm>
          <a:prstGeom prst="line">
            <a:avLst/>
          </a:prstGeom>
          <a:ln w="19050">
            <a:solidFill>
              <a:srgbClr val="4472C4"/>
            </a:solidFill>
            <a:miter/>
            <a:tailEnd type="triangle"/>
          </a:ln>
        </p:spPr>
        <p:txBody>
          <a:bodyPr lIns="45719" rIns="45719"/>
          <a:lstStyle/>
          <a:p>
            <a:pPr>
              <a:defRPr>
                <a:latin typeface="Calibri"/>
                <a:ea typeface="Calibri"/>
                <a:cs typeface="Calibri"/>
                <a:sym typeface="Calibri"/>
              </a:defRPr>
            </a:pPr>
            <a:endParaRPr/>
          </a:p>
        </p:txBody>
      </p:sp>
      <p:sp>
        <p:nvSpPr>
          <p:cNvPr id="543" name="Straight Connector 121"/>
          <p:cNvSpPr/>
          <p:nvPr/>
        </p:nvSpPr>
        <p:spPr>
          <a:xfrm>
            <a:off x="8785585" y="2820921"/>
            <a:ext cx="1" cy="1060100"/>
          </a:xfrm>
          <a:prstGeom prst="line">
            <a:avLst/>
          </a:prstGeom>
          <a:ln w="19050">
            <a:solidFill>
              <a:srgbClr val="4472C4"/>
            </a:solidFill>
            <a:miter/>
          </a:ln>
        </p:spPr>
        <p:txBody>
          <a:bodyPr lIns="45719" rIns="45719"/>
          <a:lstStyle/>
          <a:p>
            <a:pPr>
              <a:defRPr>
                <a:latin typeface="Calibri"/>
                <a:ea typeface="Calibri"/>
                <a:cs typeface="Calibri"/>
                <a:sym typeface="Calibri"/>
              </a:defRPr>
            </a:pPr>
            <a:endParaRPr/>
          </a:p>
        </p:txBody>
      </p:sp>
      <p:sp>
        <p:nvSpPr>
          <p:cNvPr id="544" name="Straight Arrow Connector 122"/>
          <p:cNvSpPr/>
          <p:nvPr/>
        </p:nvSpPr>
        <p:spPr>
          <a:xfrm flipV="1">
            <a:off x="4093930" y="3600698"/>
            <a:ext cx="1" cy="286300"/>
          </a:xfrm>
          <a:prstGeom prst="line">
            <a:avLst/>
          </a:prstGeom>
          <a:ln w="19050">
            <a:solidFill>
              <a:srgbClr val="FF0000"/>
            </a:solidFill>
            <a:miter/>
            <a:tailEnd type="triangle"/>
          </a:ln>
        </p:spPr>
        <p:txBody>
          <a:bodyPr lIns="45719" rIns="45719"/>
          <a:lstStyle/>
          <a:p>
            <a:pPr>
              <a:defRPr>
                <a:latin typeface="Calibri"/>
                <a:ea typeface="Calibri"/>
                <a:cs typeface="Calibri"/>
                <a:sym typeface="Calibri"/>
              </a:defRPr>
            </a:pPr>
            <a:endParaRPr/>
          </a:p>
        </p:txBody>
      </p:sp>
      <p:sp>
        <p:nvSpPr>
          <p:cNvPr id="545" name="TextBox 123"/>
          <p:cNvSpPr txBox="1"/>
          <p:nvPr/>
        </p:nvSpPr>
        <p:spPr>
          <a:xfrm>
            <a:off x="3606027" y="3099690"/>
            <a:ext cx="1095336" cy="4420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defRPr sz="1200">
                <a:latin typeface="Arial"/>
                <a:ea typeface="Arial"/>
                <a:cs typeface="Arial"/>
                <a:sym typeface="Arial"/>
              </a:defRPr>
            </a:pPr>
            <a:r>
              <a:t>Gene Machine</a:t>
            </a:r>
          </a:p>
          <a:p>
            <a:pPr algn="ctr">
              <a:defRPr sz="1200">
                <a:latin typeface="Arial"/>
                <a:ea typeface="Arial"/>
                <a:cs typeface="Arial"/>
                <a:sym typeface="Arial"/>
              </a:defRPr>
            </a:pPr>
            <a:r>
              <a:t>Invented</a:t>
            </a:r>
          </a:p>
        </p:txBody>
      </p:sp>
      <p:sp>
        <p:nvSpPr>
          <p:cNvPr id="546" name="Rectangle 128"/>
          <p:cNvSpPr/>
          <p:nvPr/>
        </p:nvSpPr>
        <p:spPr>
          <a:xfrm>
            <a:off x="3618779" y="3148703"/>
            <a:ext cx="1034078" cy="412652"/>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grpSp>
        <p:nvGrpSpPr>
          <p:cNvPr id="556" name="Group 2"/>
          <p:cNvGrpSpPr/>
          <p:nvPr/>
        </p:nvGrpSpPr>
        <p:grpSpPr>
          <a:xfrm>
            <a:off x="3897907" y="1600451"/>
            <a:ext cx="6972991" cy="4808613"/>
            <a:chOff x="0" y="0"/>
            <a:chExt cx="6972990" cy="4808611"/>
          </a:xfrm>
        </p:grpSpPr>
        <p:pic>
          <p:nvPicPr>
            <p:cNvPr id="547" name="Picture 102" descr="Picture 102"/>
            <p:cNvPicPr>
              <a:picLocks noChangeAspect="1"/>
            </p:cNvPicPr>
            <p:nvPr/>
          </p:nvPicPr>
          <p:blipFill>
            <a:blip r:embed="rId4"/>
            <a:stretch>
              <a:fillRect/>
            </a:stretch>
          </p:blipFill>
          <p:spPr>
            <a:xfrm>
              <a:off x="1754426" y="3545811"/>
              <a:ext cx="608046" cy="608046"/>
            </a:xfrm>
            <a:prstGeom prst="rect">
              <a:avLst/>
            </a:prstGeom>
            <a:ln w="12700" cap="flat">
              <a:noFill/>
              <a:miter lim="400000"/>
            </a:ln>
            <a:effectLst/>
          </p:spPr>
        </p:pic>
        <p:pic>
          <p:nvPicPr>
            <p:cNvPr id="548" name="Picture 103" descr="Picture 103"/>
            <p:cNvPicPr>
              <a:picLocks noChangeAspect="1"/>
            </p:cNvPicPr>
            <p:nvPr/>
          </p:nvPicPr>
          <p:blipFill>
            <a:blip r:embed="rId4"/>
            <a:stretch>
              <a:fillRect/>
            </a:stretch>
          </p:blipFill>
          <p:spPr>
            <a:xfrm>
              <a:off x="404412" y="4019944"/>
              <a:ext cx="608046" cy="608046"/>
            </a:xfrm>
            <a:prstGeom prst="rect">
              <a:avLst/>
            </a:prstGeom>
            <a:ln w="12700" cap="flat">
              <a:noFill/>
              <a:miter lim="400000"/>
            </a:ln>
            <a:effectLst/>
          </p:spPr>
        </p:pic>
        <p:pic>
          <p:nvPicPr>
            <p:cNvPr id="549" name="Picture 104" descr="Picture 104"/>
            <p:cNvPicPr>
              <a:picLocks noChangeAspect="1"/>
            </p:cNvPicPr>
            <p:nvPr/>
          </p:nvPicPr>
          <p:blipFill>
            <a:blip r:embed="rId4"/>
            <a:stretch>
              <a:fillRect/>
            </a:stretch>
          </p:blipFill>
          <p:spPr>
            <a:xfrm>
              <a:off x="3493641" y="4200566"/>
              <a:ext cx="608046" cy="608046"/>
            </a:xfrm>
            <a:prstGeom prst="rect">
              <a:avLst/>
            </a:prstGeom>
            <a:ln w="12700" cap="flat">
              <a:noFill/>
              <a:miter lim="400000"/>
            </a:ln>
            <a:effectLst/>
          </p:spPr>
        </p:pic>
        <p:pic>
          <p:nvPicPr>
            <p:cNvPr id="550" name="Picture 105" descr="Picture 105"/>
            <p:cNvPicPr>
              <a:picLocks noChangeAspect="1"/>
            </p:cNvPicPr>
            <p:nvPr/>
          </p:nvPicPr>
          <p:blipFill>
            <a:blip r:embed="rId4"/>
            <a:stretch>
              <a:fillRect/>
            </a:stretch>
          </p:blipFill>
          <p:spPr>
            <a:xfrm>
              <a:off x="6364945" y="3760299"/>
              <a:ext cx="608046" cy="608046"/>
            </a:xfrm>
            <a:prstGeom prst="rect">
              <a:avLst/>
            </a:prstGeom>
            <a:ln w="12700" cap="flat">
              <a:noFill/>
              <a:miter lim="400000"/>
            </a:ln>
            <a:effectLst/>
          </p:spPr>
        </p:pic>
        <p:pic>
          <p:nvPicPr>
            <p:cNvPr id="551" name="Picture 107" descr="Picture 107"/>
            <p:cNvPicPr>
              <a:picLocks noChangeAspect="1"/>
            </p:cNvPicPr>
            <p:nvPr/>
          </p:nvPicPr>
          <p:blipFill>
            <a:blip r:embed="rId4"/>
            <a:stretch>
              <a:fillRect/>
            </a:stretch>
          </p:blipFill>
          <p:spPr>
            <a:xfrm>
              <a:off x="6297073" y="-1"/>
              <a:ext cx="608046" cy="608046"/>
            </a:xfrm>
            <a:prstGeom prst="rect">
              <a:avLst/>
            </a:prstGeom>
            <a:ln w="12700" cap="flat">
              <a:noFill/>
              <a:miter lim="400000"/>
            </a:ln>
            <a:effectLst/>
          </p:spPr>
        </p:pic>
        <p:pic>
          <p:nvPicPr>
            <p:cNvPr id="552" name="Picture 109" descr="Picture 109"/>
            <p:cNvPicPr>
              <a:picLocks noChangeAspect="1"/>
            </p:cNvPicPr>
            <p:nvPr/>
          </p:nvPicPr>
          <p:blipFill>
            <a:blip r:embed="rId4"/>
            <a:stretch>
              <a:fillRect/>
            </a:stretch>
          </p:blipFill>
          <p:spPr>
            <a:xfrm>
              <a:off x="4954206" y="181721"/>
              <a:ext cx="608046" cy="608046"/>
            </a:xfrm>
            <a:prstGeom prst="rect">
              <a:avLst/>
            </a:prstGeom>
            <a:ln w="12700" cap="flat">
              <a:noFill/>
              <a:miter lim="400000"/>
            </a:ln>
            <a:effectLst/>
          </p:spPr>
        </p:pic>
        <p:pic>
          <p:nvPicPr>
            <p:cNvPr id="553" name="Picture 112" descr="Picture 112"/>
            <p:cNvPicPr>
              <a:picLocks noChangeAspect="1"/>
            </p:cNvPicPr>
            <p:nvPr/>
          </p:nvPicPr>
          <p:blipFill>
            <a:blip r:embed="rId4"/>
            <a:stretch>
              <a:fillRect/>
            </a:stretch>
          </p:blipFill>
          <p:spPr>
            <a:xfrm>
              <a:off x="2611556" y="746165"/>
              <a:ext cx="608046" cy="608046"/>
            </a:xfrm>
            <a:prstGeom prst="rect">
              <a:avLst/>
            </a:prstGeom>
            <a:ln w="12700" cap="flat">
              <a:noFill/>
              <a:miter lim="400000"/>
            </a:ln>
            <a:effectLst/>
          </p:spPr>
        </p:pic>
        <p:pic>
          <p:nvPicPr>
            <p:cNvPr id="554" name="Picture 113" descr="Picture 113"/>
            <p:cNvPicPr>
              <a:picLocks noChangeAspect="1"/>
            </p:cNvPicPr>
            <p:nvPr/>
          </p:nvPicPr>
          <p:blipFill>
            <a:blip r:embed="rId4"/>
            <a:stretch>
              <a:fillRect/>
            </a:stretch>
          </p:blipFill>
          <p:spPr>
            <a:xfrm>
              <a:off x="1189318" y="746165"/>
              <a:ext cx="608045" cy="608046"/>
            </a:xfrm>
            <a:prstGeom prst="rect">
              <a:avLst/>
            </a:prstGeom>
            <a:ln w="12700" cap="flat">
              <a:noFill/>
              <a:miter lim="400000"/>
            </a:ln>
            <a:effectLst/>
          </p:spPr>
        </p:pic>
        <p:pic>
          <p:nvPicPr>
            <p:cNvPr id="555" name="Picture 132" descr="Picture 132"/>
            <p:cNvPicPr>
              <a:picLocks noChangeAspect="1"/>
            </p:cNvPicPr>
            <p:nvPr/>
          </p:nvPicPr>
          <p:blipFill>
            <a:blip r:embed="rId4"/>
            <a:stretch>
              <a:fillRect/>
            </a:stretch>
          </p:blipFill>
          <p:spPr>
            <a:xfrm>
              <a:off x="0" y="932390"/>
              <a:ext cx="608046" cy="608046"/>
            </a:xfrm>
            <a:prstGeom prst="rect">
              <a:avLst/>
            </a:prstGeom>
            <a:ln w="12700" cap="flat">
              <a:noFill/>
              <a:miter lim="400000"/>
            </a:ln>
            <a:effectLst/>
          </p:spPr>
        </p:pic>
      </p:grpSp>
      <p:sp>
        <p:nvSpPr>
          <p:cNvPr id="557" name="TextBox 18"/>
          <p:cNvSpPr txBox="1"/>
          <p:nvPr/>
        </p:nvSpPr>
        <p:spPr>
          <a:xfrm>
            <a:off x="517643" y="6459073"/>
            <a:ext cx="6002989" cy="264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200">
                <a:solidFill>
                  <a:srgbClr val="808080"/>
                </a:solidFill>
                <a:latin typeface="Arial"/>
                <a:ea typeface="Arial"/>
                <a:cs typeface="Arial"/>
                <a:sym typeface="Arial"/>
              </a:defRPr>
            </a:lvl1pPr>
          </a:lstStyle>
          <a:p>
            <a:r>
              <a:t>Source:  Prof. Jerry Pelletier, McGill</a:t>
            </a:r>
          </a:p>
        </p:txBody>
      </p:sp>
      <p:pic>
        <p:nvPicPr>
          <p:cNvPr id="558" name="Picture 19" descr="Picture 19"/>
          <p:cNvPicPr>
            <a:picLocks noChangeAspect="1"/>
          </p:cNvPicPr>
          <p:nvPr/>
        </p:nvPicPr>
        <p:blipFill>
          <a:blip r:embed="rId5"/>
          <a:stretch>
            <a:fillRect/>
          </a:stretch>
        </p:blipFill>
        <p:spPr>
          <a:xfrm>
            <a:off x="253869" y="1657079"/>
            <a:ext cx="3395901" cy="934280"/>
          </a:xfrm>
          <a:prstGeom prst="rect">
            <a:avLst/>
          </a:prstGeom>
          <a:ln w="12700">
            <a:miter lim="400000"/>
          </a:ln>
        </p:spPr>
      </p:pic>
      <p:sp>
        <p:nvSpPr>
          <p:cNvPr id="559" name="TextBox 32"/>
          <p:cNvSpPr txBox="1"/>
          <p:nvPr/>
        </p:nvSpPr>
        <p:spPr>
          <a:xfrm>
            <a:off x="45720" y="228767"/>
            <a:ext cx="12100560" cy="955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2800">
                <a:latin typeface="McGill Serif Medium"/>
                <a:ea typeface="McGill Serif Medium"/>
                <a:cs typeface="McGill Serif Medium"/>
                <a:sym typeface="McGill Serif Medium"/>
              </a:defRPr>
            </a:pPr>
            <a:r>
              <a:t>Some Key Discoveries and Advances in the Development </a:t>
            </a:r>
          </a:p>
          <a:p>
            <a:pPr algn="ctr">
              <a:defRPr sz="2800">
                <a:latin typeface="McGill Serif Medium"/>
                <a:ea typeface="McGill Serif Medium"/>
                <a:cs typeface="McGill Serif Medium"/>
                <a:sym typeface="McGill Serif Medium"/>
              </a:defRPr>
            </a:pPr>
            <a:r>
              <a:t>of mRNA as a Drug Technology</a:t>
            </a:r>
          </a:p>
        </p:txBody>
      </p:sp>
      <p:sp>
        <p:nvSpPr>
          <p:cNvPr id="560" name="Slide Number Placeholder 1"/>
          <p:cNvSpPr txBox="1">
            <a:spLocks noGrp="1"/>
          </p:cNvSpPr>
          <p:nvPr>
            <p:ph type="sldNum" sz="quarter" idx="4294967295"/>
          </p:nvPr>
        </p:nvSpPr>
        <p:spPr>
          <a:xfrm>
            <a:off x="11080144" y="6404292"/>
            <a:ext cx="273657"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757575"/>
                </a:solidFill>
                <a:effectLst/>
                <a:uFillTx/>
                <a:latin typeface="+mj-lt"/>
                <a:ea typeface="+mj-ea"/>
                <a:cs typeface="+mj-cs"/>
                <a:sym typeface="Aptos"/>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9pPr>
          </a:lstStyle>
          <a:p>
            <a:fld id="{86CB4B4D-7CA3-9044-876B-883B54F8677D}" type="slidenum">
              <a:rPr lang="en-US" smtClean="0"/>
              <a:pPr/>
              <a:t>5</a:t>
            </a:fld>
            <a:endParaRPr/>
          </a:p>
        </p:txBody>
      </p:sp>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 xmlns:m="http://schemas.openxmlformats.org/officeDocument/2006/math" xmlns:a14="http://schemas.microsoft.com/office/drawing/2010/main">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6" grpId="0"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E3A18-F4BB-74A7-5CCB-FF159230DB2D}"/>
              </a:ext>
            </a:extLst>
          </p:cNvPr>
          <p:cNvSpPr>
            <a:spLocks noGrp="1"/>
          </p:cNvSpPr>
          <p:nvPr>
            <p:ph type="title"/>
          </p:nvPr>
        </p:nvSpPr>
        <p:spPr/>
        <p:txBody>
          <a:bodyPr/>
          <a:lstStyle/>
          <a:p>
            <a:r>
              <a:rPr lang="en-US">
                <a:solidFill>
                  <a:srgbClr val="000000"/>
                </a:solidFill>
              </a:rPr>
              <a:t>Oligonucleotide Pharmacokinetics by Mass Spectrometry</a:t>
            </a:r>
          </a:p>
        </p:txBody>
      </p:sp>
      <p:sp>
        <p:nvSpPr>
          <p:cNvPr id="3" name="Content Placeholder 2">
            <a:extLst>
              <a:ext uri="{FF2B5EF4-FFF2-40B4-BE49-F238E27FC236}">
                <a16:creationId xmlns:a16="http://schemas.microsoft.com/office/drawing/2014/main" id="{CBE4EB40-1E8D-3208-11B8-7891958B4174}"/>
              </a:ext>
            </a:extLst>
          </p:cNvPr>
          <p:cNvSpPr>
            <a:spLocks noGrp="1"/>
          </p:cNvSpPr>
          <p:nvPr>
            <p:ph idx="1"/>
          </p:nvPr>
        </p:nvSpPr>
        <p:spPr/>
        <p:txBody>
          <a:bodyPr/>
          <a:lstStyle/>
          <a:p>
            <a:r>
              <a:rPr lang="en-US" dirty="0">
                <a:solidFill>
                  <a:srgbClr val="000000"/>
                </a:solidFill>
              </a:rPr>
              <a:t>Proof of principle validation in NHP plasma</a:t>
            </a:r>
          </a:p>
          <a:p>
            <a:r>
              <a:rPr lang="en-US" dirty="0">
                <a:solidFill>
                  <a:srgbClr val="000000"/>
                </a:solidFill>
              </a:rPr>
              <a:t>Validation of Quantitation by LC-MS; high resolution TOF</a:t>
            </a:r>
          </a:p>
          <a:p>
            <a:pPr lvl="1"/>
            <a:r>
              <a:rPr lang="en-US" sz="1600" dirty="0">
                <a:solidFill>
                  <a:srgbClr val="000000"/>
                </a:solidFill>
              </a:rPr>
              <a:t>Limit of quantification (LLOQ): 10 ng/mL </a:t>
            </a:r>
          </a:p>
          <a:p>
            <a:pPr lvl="1"/>
            <a:r>
              <a:rPr lang="en-US" sz="1600" dirty="0">
                <a:solidFill>
                  <a:srgbClr val="000000"/>
                </a:solidFill>
              </a:rPr>
              <a:t>Linearity: 10-10,000 ng/mL</a:t>
            </a:r>
          </a:p>
          <a:p>
            <a:pPr lvl="1"/>
            <a:r>
              <a:rPr lang="en-US" sz="1600" dirty="0">
                <a:solidFill>
                  <a:srgbClr val="000000"/>
                </a:solidFill>
              </a:rPr>
              <a:t>Precision, Accuracy: ±15% from nominal; ±20% for LLOQ</a:t>
            </a:r>
          </a:p>
          <a:p>
            <a:pPr lvl="1"/>
            <a:r>
              <a:rPr lang="en-US" sz="1600" dirty="0">
                <a:solidFill>
                  <a:srgbClr val="000000"/>
                </a:solidFill>
              </a:rPr>
              <a:t>Recovery: &gt;90%; Matrix Effect: &lt;15% CV</a:t>
            </a:r>
          </a:p>
          <a:p>
            <a:pPr lvl="1"/>
            <a:r>
              <a:rPr lang="en-US" sz="1600" dirty="0">
                <a:solidFill>
                  <a:srgbClr val="000000"/>
                </a:solidFill>
              </a:rPr>
              <a:t>Dilution: at 200x, recovery ±15% from nominal, &lt;15% CV</a:t>
            </a:r>
          </a:p>
          <a:p>
            <a:pPr lvl="1"/>
            <a:r>
              <a:rPr lang="en-US" sz="1600" dirty="0">
                <a:solidFill>
                  <a:srgbClr val="000000"/>
                </a:solidFill>
              </a:rPr>
              <a:t>Stability: 5 F/T; 1-year long term</a:t>
            </a:r>
          </a:p>
          <a:p>
            <a:pPr lvl="1"/>
            <a:r>
              <a:rPr lang="en-US" sz="1600" dirty="0">
                <a:solidFill>
                  <a:srgbClr val="000000"/>
                </a:solidFill>
              </a:rPr>
              <a:t>Column carryover monitored and column injection limit imposed </a:t>
            </a:r>
          </a:p>
          <a:p>
            <a:pPr lvl="1"/>
            <a:r>
              <a:rPr lang="en-US" sz="1600" dirty="0">
                <a:solidFill>
                  <a:srgbClr val="000000"/>
                </a:solidFill>
              </a:rPr>
              <a:t>Effect of hemolysis tested</a:t>
            </a:r>
          </a:p>
          <a:p>
            <a:pPr lvl="1"/>
            <a:endParaRPr lang="en-US" sz="1600" dirty="0">
              <a:solidFill>
                <a:srgbClr val="000000"/>
              </a:solidFill>
            </a:endParaRPr>
          </a:p>
          <a:p>
            <a:r>
              <a:rPr lang="en-US" dirty="0">
                <a:solidFill>
                  <a:srgbClr val="000000"/>
                </a:solidFill>
              </a:rPr>
              <a:t>MS Data Capture: Acquisition of full scan spectra and the summation of multiple ions by extracted ion chromatogram for quantitation (analyte and IS)</a:t>
            </a:r>
          </a:p>
          <a:p>
            <a:pPr lvl="1"/>
            <a:r>
              <a:rPr lang="en-US" sz="1600" dirty="0">
                <a:solidFill>
                  <a:srgbClr val="000000"/>
                </a:solidFill>
              </a:rPr>
              <a:t>Two charge states selected for quantitation</a:t>
            </a:r>
          </a:p>
          <a:p>
            <a:pPr lvl="1"/>
            <a:r>
              <a:rPr lang="en-US" sz="1600" dirty="0">
                <a:solidFill>
                  <a:srgbClr val="000000"/>
                </a:solidFill>
              </a:rPr>
              <a:t>Response: peak area of the 10 most intense ions per species</a:t>
            </a:r>
          </a:p>
          <a:p>
            <a:pPr lvl="1"/>
            <a:r>
              <a:rPr lang="en-US" sz="1600" dirty="0">
                <a:solidFill>
                  <a:srgbClr val="000000"/>
                </a:solidFill>
              </a:rPr>
              <a:t>M/Z separation does not require chromatographic separation of species</a:t>
            </a:r>
          </a:p>
          <a:p>
            <a:endParaRPr lang="en-US" dirty="0">
              <a:solidFill>
                <a:srgbClr val="000000"/>
              </a:solidFill>
            </a:endParaRPr>
          </a:p>
        </p:txBody>
      </p:sp>
      <p:grpSp>
        <p:nvGrpSpPr>
          <p:cNvPr id="9" name="Group 8">
            <a:extLst>
              <a:ext uri="{FF2B5EF4-FFF2-40B4-BE49-F238E27FC236}">
                <a16:creationId xmlns:a16="http://schemas.microsoft.com/office/drawing/2014/main" id="{72F410A6-E156-4522-D77A-179EC2E5096F}"/>
              </a:ext>
            </a:extLst>
          </p:cNvPr>
          <p:cNvGrpSpPr/>
          <p:nvPr/>
        </p:nvGrpSpPr>
        <p:grpSpPr>
          <a:xfrm>
            <a:off x="9985948" y="159385"/>
            <a:ext cx="2036792" cy="892318"/>
            <a:chOff x="11834" y="669238"/>
            <a:chExt cx="3546177" cy="892318"/>
          </a:xfrm>
          <a:solidFill>
            <a:schemeClr val="accent5"/>
          </a:solidFill>
        </p:grpSpPr>
        <p:sp>
          <p:nvSpPr>
            <p:cNvPr id="10" name="Rectangle: Rounded Corners 9">
              <a:extLst>
                <a:ext uri="{FF2B5EF4-FFF2-40B4-BE49-F238E27FC236}">
                  <a16:creationId xmlns:a16="http://schemas.microsoft.com/office/drawing/2014/main" id="{20526492-D511-6D20-37CA-C11FAB51EA2C}"/>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400"/>
            </a:p>
          </p:txBody>
        </p:sp>
        <p:sp>
          <p:nvSpPr>
            <p:cNvPr id="11" name="Rectangle: Rounded Corners 4">
              <a:extLst>
                <a:ext uri="{FF2B5EF4-FFF2-40B4-BE49-F238E27FC236}">
                  <a16:creationId xmlns:a16="http://schemas.microsoft.com/office/drawing/2014/main" id="{F1C5FBE5-CB30-6A99-3A7A-2D7B66172F50}"/>
                </a:ext>
              </a:extLst>
            </p:cNvPr>
            <p:cNvSpPr txBox="1"/>
            <p:nvPr/>
          </p:nvSpPr>
          <p:spPr>
            <a:xfrm>
              <a:off x="55393" y="712797"/>
              <a:ext cx="3459059" cy="80520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000" kern="1200"/>
                <a:t>LC-MS</a:t>
              </a:r>
            </a:p>
          </p:txBody>
        </p:sp>
      </p:grpSp>
      <p:sp>
        <p:nvSpPr>
          <p:cNvPr id="5" name="TextBox 4">
            <a:extLst>
              <a:ext uri="{FF2B5EF4-FFF2-40B4-BE49-F238E27FC236}">
                <a16:creationId xmlns:a16="http://schemas.microsoft.com/office/drawing/2014/main" id="{C7F87992-F15D-4E93-A4B0-31C60579509C}"/>
              </a:ext>
            </a:extLst>
          </p:cNvPr>
          <p:cNvSpPr txBox="1"/>
          <p:nvPr/>
        </p:nvSpPr>
        <p:spPr>
          <a:xfrm>
            <a:off x="532633" y="6467783"/>
            <a:ext cx="6101080" cy="230832"/>
          </a:xfrm>
          <a:prstGeom prst="rect">
            <a:avLst/>
          </a:prstGeom>
          <a:noFill/>
        </p:spPr>
        <p:txBody>
          <a:bodyPr wrap="square">
            <a:spAutoFit/>
          </a:bodyPr>
          <a:lstStyle/>
          <a:p>
            <a:r>
              <a:rPr lang="en-US" sz="900">
                <a:latin typeface="+mj-lt"/>
              </a:rPr>
              <a:t>Ramanathan and Shen. </a:t>
            </a:r>
            <a:r>
              <a:rPr lang="en-US" sz="900" i="1">
                <a:latin typeface="+mj-lt"/>
              </a:rPr>
              <a:t>Bioanalysis</a:t>
            </a:r>
            <a:r>
              <a:rPr lang="en-US" sz="900">
                <a:latin typeface="+mj-lt"/>
              </a:rPr>
              <a:t> </a:t>
            </a:r>
            <a:r>
              <a:rPr lang="en-US" sz="900" b="1">
                <a:latin typeface="+mj-lt"/>
              </a:rPr>
              <a:t>11</a:t>
            </a:r>
            <a:r>
              <a:rPr lang="en-US" sz="900">
                <a:latin typeface="+mj-lt"/>
              </a:rPr>
              <a:t>(21): 1983–1992 (2019);</a:t>
            </a:r>
          </a:p>
        </p:txBody>
      </p:sp>
    </p:spTree>
    <p:extLst>
      <p:ext uri="{BB962C8B-B14F-4D97-AF65-F5344CB8AC3E}">
        <p14:creationId xmlns:p14="http://schemas.microsoft.com/office/powerpoint/2010/main" val="258719393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4BA9C-48B1-DA06-5A73-DB10EDF8EB64}"/>
              </a:ext>
            </a:extLst>
          </p:cNvPr>
          <p:cNvSpPr>
            <a:spLocks noGrp="1"/>
          </p:cNvSpPr>
          <p:nvPr>
            <p:ph type="title"/>
          </p:nvPr>
        </p:nvSpPr>
        <p:spPr>
          <a:xfrm>
            <a:off x="838200" y="214274"/>
            <a:ext cx="11017391" cy="675005"/>
          </a:xfrm>
        </p:spPr>
        <p:txBody>
          <a:bodyPr/>
          <a:lstStyle/>
          <a:p>
            <a:r>
              <a:rPr lang="en-US" sz="2800">
                <a:solidFill>
                  <a:srgbClr val="000000"/>
                </a:solidFill>
              </a:rPr>
              <a:t>LC-MS Methodology</a:t>
            </a:r>
            <a:endParaRPr lang="en-US" sz="2800">
              <a:solidFill>
                <a:srgbClr val="000000"/>
              </a:solidFill>
              <a:latin typeface="+mj-lt"/>
              <a:cs typeface="Times New Roman" panose="02020603050405020304" pitchFamily="18" charset="0"/>
            </a:endParaRPr>
          </a:p>
        </p:txBody>
      </p:sp>
      <p:graphicFrame>
        <p:nvGraphicFramePr>
          <p:cNvPr id="3" name="Diagram 2">
            <a:extLst>
              <a:ext uri="{FF2B5EF4-FFF2-40B4-BE49-F238E27FC236}">
                <a16:creationId xmlns:a16="http://schemas.microsoft.com/office/drawing/2014/main" id="{6E08D764-5E95-679C-B811-61802241D253}"/>
              </a:ext>
            </a:extLst>
          </p:cNvPr>
          <p:cNvGraphicFramePr/>
          <p:nvPr>
            <p:extLst>
              <p:ext uri="{D42A27DB-BD31-4B8C-83A1-F6EECF244321}">
                <p14:modId xmlns:p14="http://schemas.microsoft.com/office/powerpoint/2010/main" val="3629116688"/>
              </p:ext>
            </p:extLst>
          </p:nvPr>
        </p:nvGraphicFramePr>
        <p:xfrm>
          <a:off x="887519" y="889279"/>
          <a:ext cx="10416962" cy="46733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16652F11-C38E-1D4C-51F9-2A30259D4D6E}"/>
              </a:ext>
            </a:extLst>
          </p:cNvPr>
          <p:cNvGrpSpPr/>
          <p:nvPr/>
        </p:nvGrpSpPr>
        <p:grpSpPr>
          <a:xfrm>
            <a:off x="9985948" y="159385"/>
            <a:ext cx="2036792" cy="892318"/>
            <a:chOff x="11834" y="669238"/>
            <a:chExt cx="3546177" cy="892318"/>
          </a:xfrm>
          <a:solidFill>
            <a:schemeClr val="accent5"/>
          </a:solidFill>
        </p:grpSpPr>
        <p:sp>
          <p:nvSpPr>
            <p:cNvPr id="6" name="Rectangle: Rounded Corners 5">
              <a:extLst>
                <a:ext uri="{FF2B5EF4-FFF2-40B4-BE49-F238E27FC236}">
                  <a16:creationId xmlns:a16="http://schemas.microsoft.com/office/drawing/2014/main" id="{6CECA755-2BE4-AC7D-0510-CF1898405DC6}"/>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400"/>
            </a:p>
          </p:txBody>
        </p:sp>
        <p:sp>
          <p:nvSpPr>
            <p:cNvPr id="7" name="Rectangle: Rounded Corners 4">
              <a:extLst>
                <a:ext uri="{FF2B5EF4-FFF2-40B4-BE49-F238E27FC236}">
                  <a16:creationId xmlns:a16="http://schemas.microsoft.com/office/drawing/2014/main" id="{F5BE4026-08AF-A86F-721F-51076C7BD8E3}"/>
                </a:ext>
              </a:extLst>
            </p:cNvPr>
            <p:cNvSpPr txBox="1"/>
            <p:nvPr/>
          </p:nvSpPr>
          <p:spPr>
            <a:xfrm>
              <a:off x="55393" y="712797"/>
              <a:ext cx="3459059" cy="80520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000" kern="1200"/>
                <a:t>LC-MS</a:t>
              </a:r>
            </a:p>
          </p:txBody>
        </p:sp>
      </p:grpSp>
      <p:sp>
        <p:nvSpPr>
          <p:cNvPr id="9" name="TextBox 8">
            <a:extLst>
              <a:ext uri="{FF2B5EF4-FFF2-40B4-BE49-F238E27FC236}">
                <a16:creationId xmlns:a16="http://schemas.microsoft.com/office/drawing/2014/main" id="{FB2D8CBE-385E-578D-FBB1-45CD22083475}"/>
              </a:ext>
            </a:extLst>
          </p:cNvPr>
          <p:cNvSpPr txBox="1"/>
          <p:nvPr/>
        </p:nvSpPr>
        <p:spPr>
          <a:xfrm>
            <a:off x="558033" y="6120760"/>
            <a:ext cx="6101080" cy="646331"/>
          </a:xfrm>
          <a:prstGeom prst="rect">
            <a:avLst/>
          </a:prstGeom>
          <a:noFill/>
        </p:spPr>
        <p:txBody>
          <a:bodyPr wrap="square">
            <a:spAutoFit/>
          </a:bodyPr>
          <a:lstStyle/>
          <a:p>
            <a:r>
              <a:rPr lang="en-US" sz="900">
                <a:latin typeface="+mj-lt"/>
              </a:rPr>
              <a:t>Ramanathan and Shen. </a:t>
            </a:r>
            <a:r>
              <a:rPr lang="en-US" sz="900" i="1">
                <a:latin typeface="+mj-lt"/>
              </a:rPr>
              <a:t>Bioanalysis</a:t>
            </a:r>
            <a:r>
              <a:rPr lang="en-US" sz="900">
                <a:latin typeface="+mj-lt"/>
              </a:rPr>
              <a:t> </a:t>
            </a:r>
            <a:r>
              <a:rPr lang="en-US" sz="900" b="1">
                <a:latin typeface="+mj-lt"/>
              </a:rPr>
              <a:t>11</a:t>
            </a:r>
            <a:r>
              <a:rPr lang="en-US" sz="900">
                <a:latin typeface="+mj-lt"/>
              </a:rPr>
              <a:t>(21): 1983–1992 (2019);</a:t>
            </a:r>
          </a:p>
          <a:p>
            <a:r>
              <a:rPr lang="en-US" sz="900">
                <a:latin typeface="+mj-lt"/>
              </a:rPr>
              <a:t>Wuxi </a:t>
            </a:r>
            <a:r>
              <a:rPr lang="en-US" sz="900" err="1">
                <a:latin typeface="+mj-lt"/>
              </a:rPr>
              <a:t>Apptec</a:t>
            </a:r>
            <a:r>
              <a:rPr lang="en-US" sz="900">
                <a:latin typeface="+mj-lt"/>
              </a:rPr>
              <a:t>. Application of Liquid Chromatography-Fluorescence (LC-FL) Detection Methods for DMPK Quantitative Bioanalysis of Oligonucleotides. 2023. https://dmpkservice.wuxiapptec.com/articles/21-application-of-liquid-chromatography-fluorescence-lc-fl-detection-methods-for-dmpk-quantitative-bioanalysis-of-oligonucleotides/</a:t>
            </a:r>
          </a:p>
        </p:txBody>
      </p:sp>
    </p:spTree>
    <p:extLst>
      <p:ext uri="{BB962C8B-B14F-4D97-AF65-F5344CB8AC3E}">
        <p14:creationId xmlns:p14="http://schemas.microsoft.com/office/powerpoint/2010/main" val="30364159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9">
            <a:extLst>
              <a:ext uri="{FF2B5EF4-FFF2-40B4-BE49-F238E27FC236}">
                <a16:creationId xmlns:a16="http://schemas.microsoft.com/office/drawing/2014/main" id="{37D42544-A538-1F23-20FB-7F1CCBA996A3}"/>
              </a:ext>
            </a:extLst>
          </p:cNvPr>
          <p:cNvSpPr>
            <a:spLocks noGrp="1"/>
          </p:cNvSpPr>
          <p:nvPr>
            <p:ph idx="1"/>
          </p:nvPr>
        </p:nvSpPr>
        <p:spPr>
          <a:xfrm>
            <a:off x="838200" y="1082675"/>
            <a:ext cx="11017250" cy="4886325"/>
          </a:xfrm>
        </p:spPr>
        <p:txBody>
          <a:bodyPr/>
          <a:lstStyle/>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pPr marL="0" indent="0">
              <a:buNone/>
            </a:pPr>
            <a:endParaRPr lang="en-US" dirty="0">
              <a:solidFill>
                <a:srgbClr val="000000"/>
              </a:solidFill>
            </a:endParaRPr>
          </a:p>
          <a:p>
            <a:endParaRPr lang="en-US" dirty="0">
              <a:solidFill>
                <a:srgbClr val="000000"/>
              </a:solidFill>
            </a:endParaRPr>
          </a:p>
          <a:p>
            <a:pPr marL="0"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r>
              <a:rPr lang="en-US" dirty="0">
                <a:solidFill>
                  <a:srgbClr val="000000"/>
                </a:solidFill>
              </a:rPr>
              <a:t>Mass confirmed identity of analyte</a:t>
            </a:r>
          </a:p>
          <a:p>
            <a:r>
              <a:rPr lang="en-US" dirty="0">
                <a:solidFill>
                  <a:srgbClr val="000000"/>
                </a:solidFill>
              </a:rPr>
              <a:t>Matrix: Plasma; Limit of quantification (LLOQ): 10 ng/mL</a:t>
            </a:r>
          </a:p>
          <a:p>
            <a:r>
              <a:rPr lang="en-US" dirty="0">
                <a:solidFill>
                  <a:srgbClr val="000000"/>
                </a:solidFill>
              </a:rPr>
              <a:t>Dosing: Subcutaneous </a:t>
            </a:r>
          </a:p>
          <a:p>
            <a:endParaRPr lang="en-US" dirty="0">
              <a:solidFill>
                <a:srgbClr val="000000"/>
              </a:solidFill>
            </a:endParaRPr>
          </a:p>
        </p:txBody>
      </p:sp>
      <p:sp>
        <p:nvSpPr>
          <p:cNvPr id="2" name="Title 1">
            <a:extLst>
              <a:ext uri="{FF2B5EF4-FFF2-40B4-BE49-F238E27FC236}">
                <a16:creationId xmlns:a16="http://schemas.microsoft.com/office/drawing/2014/main" id="{A76D4FDA-11F2-7BAE-1387-3A5AD8D59EB0}"/>
              </a:ext>
            </a:extLst>
          </p:cNvPr>
          <p:cNvSpPr>
            <a:spLocks noGrp="1"/>
          </p:cNvSpPr>
          <p:nvPr>
            <p:ph type="title"/>
          </p:nvPr>
        </p:nvSpPr>
        <p:spPr/>
        <p:txBody>
          <a:bodyPr/>
          <a:lstStyle/>
          <a:p>
            <a:r>
              <a:rPr lang="en-US">
                <a:solidFill>
                  <a:srgbClr val="000000"/>
                </a:solidFill>
              </a:rPr>
              <a:t>NHP Pharmacokinetics measured by LC-MS</a:t>
            </a:r>
            <a:br>
              <a:rPr lang="en-US">
                <a:solidFill>
                  <a:srgbClr val="000000"/>
                </a:solidFill>
              </a:rPr>
            </a:br>
            <a:r>
              <a:rPr lang="en-US">
                <a:solidFill>
                  <a:srgbClr val="000000"/>
                </a:solidFill>
              </a:rPr>
              <a:t>Oligonucleotide plasma concentration</a:t>
            </a:r>
          </a:p>
        </p:txBody>
      </p:sp>
      <p:pic>
        <p:nvPicPr>
          <p:cNvPr id="22" name="Picture 21">
            <a:extLst>
              <a:ext uri="{FF2B5EF4-FFF2-40B4-BE49-F238E27FC236}">
                <a16:creationId xmlns:a16="http://schemas.microsoft.com/office/drawing/2014/main" id="{114FE7EC-A5A9-E931-E6C6-CB5E6250AD29}"/>
              </a:ext>
            </a:extLst>
          </p:cNvPr>
          <p:cNvPicPr>
            <a:picLocks noChangeAspect="1"/>
          </p:cNvPicPr>
          <p:nvPr/>
        </p:nvPicPr>
        <p:blipFill>
          <a:blip r:embed="rId3"/>
          <a:stretch>
            <a:fillRect/>
          </a:stretch>
        </p:blipFill>
        <p:spPr>
          <a:xfrm>
            <a:off x="4029739" y="1082675"/>
            <a:ext cx="4627725" cy="3766881"/>
          </a:xfrm>
          <a:prstGeom prst="rect">
            <a:avLst/>
          </a:prstGeom>
        </p:spPr>
      </p:pic>
      <p:grpSp>
        <p:nvGrpSpPr>
          <p:cNvPr id="23" name="Group 22">
            <a:extLst>
              <a:ext uri="{FF2B5EF4-FFF2-40B4-BE49-F238E27FC236}">
                <a16:creationId xmlns:a16="http://schemas.microsoft.com/office/drawing/2014/main" id="{F3F6AA1C-DCB2-9E0A-2A9B-F9845A085600}"/>
              </a:ext>
            </a:extLst>
          </p:cNvPr>
          <p:cNvGrpSpPr/>
          <p:nvPr/>
        </p:nvGrpSpPr>
        <p:grpSpPr>
          <a:xfrm>
            <a:off x="9985948" y="159385"/>
            <a:ext cx="2036792" cy="892318"/>
            <a:chOff x="11834" y="669238"/>
            <a:chExt cx="3546177" cy="892318"/>
          </a:xfrm>
          <a:solidFill>
            <a:schemeClr val="accent5"/>
          </a:solidFill>
        </p:grpSpPr>
        <p:sp>
          <p:nvSpPr>
            <p:cNvPr id="24" name="Rectangle: Rounded Corners 23">
              <a:extLst>
                <a:ext uri="{FF2B5EF4-FFF2-40B4-BE49-F238E27FC236}">
                  <a16:creationId xmlns:a16="http://schemas.microsoft.com/office/drawing/2014/main" id="{748DAEE7-9BCF-9C91-F84D-90C96058B4F4}"/>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400"/>
            </a:p>
          </p:txBody>
        </p:sp>
        <p:sp>
          <p:nvSpPr>
            <p:cNvPr id="25" name="Rectangle: Rounded Corners 4">
              <a:extLst>
                <a:ext uri="{FF2B5EF4-FFF2-40B4-BE49-F238E27FC236}">
                  <a16:creationId xmlns:a16="http://schemas.microsoft.com/office/drawing/2014/main" id="{AE42503B-863E-30D2-1BF6-86721630FDD9}"/>
                </a:ext>
              </a:extLst>
            </p:cNvPr>
            <p:cNvSpPr txBox="1"/>
            <p:nvPr/>
          </p:nvSpPr>
          <p:spPr>
            <a:xfrm>
              <a:off x="55393" y="712797"/>
              <a:ext cx="3459059" cy="80520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000" kern="1200"/>
                <a:t>LC-MS</a:t>
              </a:r>
            </a:p>
          </p:txBody>
        </p:sp>
      </p:grpSp>
      <p:sp>
        <p:nvSpPr>
          <p:cNvPr id="4" name="TextBox 3">
            <a:extLst>
              <a:ext uri="{FF2B5EF4-FFF2-40B4-BE49-F238E27FC236}">
                <a16:creationId xmlns:a16="http://schemas.microsoft.com/office/drawing/2014/main" id="{127459B1-F82D-8F8D-DF4D-2610C2B14992}"/>
              </a:ext>
            </a:extLst>
          </p:cNvPr>
          <p:cNvSpPr txBox="1"/>
          <p:nvPr/>
        </p:nvSpPr>
        <p:spPr>
          <a:xfrm>
            <a:off x="515893" y="6467783"/>
            <a:ext cx="6101080" cy="230832"/>
          </a:xfrm>
          <a:prstGeom prst="rect">
            <a:avLst/>
          </a:prstGeom>
          <a:noFill/>
        </p:spPr>
        <p:txBody>
          <a:bodyPr wrap="square">
            <a:spAutoFit/>
          </a:bodyPr>
          <a:lstStyle/>
          <a:p>
            <a:r>
              <a:rPr lang="en-US" sz="900">
                <a:latin typeface="+mj-lt"/>
              </a:rPr>
              <a:t>Ramanathan and Shen. </a:t>
            </a:r>
            <a:r>
              <a:rPr lang="en-US" sz="900" i="1">
                <a:latin typeface="+mj-lt"/>
              </a:rPr>
              <a:t>Bioanalysis</a:t>
            </a:r>
            <a:r>
              <a:rPr lang="en-US" sz="900">
                <a:latin typeface="+mj-lt"/>
              </a:rPr>
              <a:t> </a:t>
            </a:r>
            <a:r>
              <a:rPr lang="en-US" sz="900" b="1">
                <a:latin typeface="+mj-lt"/>
              </a:rPr>
              <a:t>11</a:t>
            </a:r>
            <a:r>
              <a:rPr lang="en-US" sz="900">
                <a:latin typeface="+mj-lt"/>
              </a:rPr>
              <a:t>(21): 1983–1992 (2019)</a:t>
            </a:r>
          </a:p>
        </p:txBody>
      </p:sp>
    </p:spTree>
    <p:extLst>
      <p:ext uri="{BB962C8B-B14F-4D97-AF65-F5344CB8AC3E}">
        <p14:creationId xmlns:p14="http://schemas.microsoft.com/office/powerpoint/2010/main" val="244111473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8B9EC-874B-0710-E906-8AD01DE68E48}"/>
              </a:ext>
            </a:extLst>
          </p:cNvPr>
          <p:cNvSpPr>
            <a:spLocks noGrp="1"/>
          </p:cNvSpPr>
          <p:nvPr>
            <p:ph type="title"/>
          </p:nvPr>
        </p:nvSpPr>
        <p:spPr/>
        <p:txBody>
          <a:bodyPr/>
          <a:lstStyle/>
          <a:p>
            <a:r>
              <a:rPr lang="en-US">
                <a:solidFill>
                  <a:srgbClr val="000000"/>
                </a:solidFill>
              </a:rPr>
              <a:t>LC-Fluorescence vs LC-MS</a:t>
            </a:r>
          </a:p>
        </p:txBody>
      </p:sp>
      <p:graphicFrame>
        <p:nvGraphicFramePr>
          <p:cNvPr id="5" name="Content Placeholder 9">
            <a:extLst>
              <a:ext uri="{FF2B5EF4-FFF2-40B4-BE49-F238E27FC236}">
                <a16:creationId xmlns:a16="http://schemas.microsoft.com/office/drawing/2014/main" id="{C2AC1286-F692-012A-A71E-CB94D9D5F318}"/>
              </a:ext>
            </a:extLst>
          </p:cNvPr>
          <p:cNvGraphicFramePr>
            <a:graphicFrameLocks/>
          </p:cNvGraphicFramePr>
          <p:nvPr>
            <p:extLst>
              <p:ext uri="{D42A27DB-BD31-4B8C-83A1-F6EECF244321}">
                <p14:modId xmlns:p14="http://schemas.microsoft.com/office/powerpoint/2010/main" val="1564326279"/>
              </p:ext>
            </p:extLst>
          </p:nvPr>
        </p:nvGraphicFramePr>
        <p:xfrm>
          <a:off x="838200" y="1602046"/>
          <a:ext cx="11168287" cy="3022040"/>
        </p:xfrm>
        <a:graphic>
          <a:graphicData uri="http://schemas.openxmlformats.org/drawingml/2006/table">
            <a:tbl>
              <a:tblPr firstRow="1" bandRow="1">
                <a:tableStyleId>{D7AC3CCA-C797-4891-BE02-D94E43425B78}</a:tableStyleId>
              </a:tblPr>
              <a:tblGrid>
                <a:gridCol w="6191986">
                  <a:extLst>
                    <a:ext uri="{9D8B030D-6E8A-4147-A177-3AD203B41FA5}">
                      <a16:colId xmlns:a16="http://schemas.microsoft.com/office/drawing/2014/main" val="1923068181"/>
                    </a:ext>
                  </a:extLst>
                </a:gridCol>
                <a:gridCol w="2438724">
                  <a:extLst>
                    <a:ext uri="{9D8B030D-6E8A-4147-A177-3AD203B41FA5}">
                      <a16:colId xmlns:a16="http://schemas.microsoft.com/office/drawing/2014/main" val="2478713968"/>
                    </a:ext>
                  </a:extLst>
                </a:gridCol>
                <a:gridCol w="2537577">
                  <a:extLst>
                    <a:ext uri="{9D8B030D-6E8A-4147-A177-3AD203B41FA5}">
                      <a16:colId xmlns:a16="http://schemas.microsoft.com/office/drawing/2014/main" val="724038218"/>
                    </a:ext>
                  </a:extLst>
                </a:gridCol>
              </a:tblGrid>
              <a:tr h="3437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a:solidFill>
                            <a:srgbClr val="000000"/>
                          </a:solidFill>
                        </a:rPr>
                        <a:t>Standard curve and QCs</a:t>
                      </a:r>
                    </a:p>
                  </a:txBody>
                  <a:tcPr/>
                </a:tc>
                <a:tc>
                  <a:txBody>
                    <a:bodyPr/>
                    <a:lstStyle/>
                    <a:p>
                      <a:r>
                        <a:rPr lang="en-US" sz="1400" b="1">
                          <a:solidFill>
                            <a:srgbClr val="000000"/>
                          </a:solidFill>
                        </a:rPr>
                        <a:t>Yes</a:t>
                      </a:r>
                    </a:p>
                  </a:txBody>
                  <a:tcPr/>
                </a:tc>
                <a:tc>
                  <a:txBody>
                    <a:bodyPr/>
                    <a:lstStyle/>
                    <a:p>
                      <a:r>
                        <a:rPr lang="en-US" sz="1400" b="1">
                          <a:solidFill>
                            <a:srgbClr val="000000"/>
                          </a:solidFill>
                        </a:rPr>
                        <a:t>Yes</a:t>
                      </a:r>
                    </a:p>
                  </a:txBody>
                  <a:tcPr/>
                </a:tc>
                <a:extLst>
                  <a:ext uri="{0D108BD9-81ED-4DB2-BD59-A6C34878D82A}">
                    <a16:rowId xmlns:a16="http://schemas.microsoft.com/office/drawing/2014/main" val="2816823638"/>
                  </a:ext>
                </a:extLst>
              </a:tr>
              <a:tr h="343752">
                <a:tc>
                  <a:txBody>
                    <a:bodyPr/>
                    <a:lstStyle/>
                    <a:p>
                      <a:r>
                        <a:rPr lang="en-US" sz="1400" b="1">
                          <a:solidFill>
                            <a:srgbClr val="000000"/>
                          </a:solidFill>
                        </a:rPr>
                        <a:t>Complementary probe</a:t>
                      </a:r>
                    </a:p>
                  </a:txBody>
                  <a:tcPr/>
                </a:tc>
                <a:tc>
                  <a:txBody>
                    <a:bodyPr/>
                    <a:lstStyle/>
                    <a:p>
                      <a:r>
                        <a:rPr lang="en-US" sz="1400" b="1">
                          <a:solidFill>
                            <a:srgbClr val="000000"/>
                          </a:solidFill>
                        </a:rPr>
                        <a:t>Yes</a:t>
                      </a:r>
                    </a:p>
                  </a:txBody>
                  <a:tcPr/>
                </a:tc>
                <a:tc>
                  <a:txBody>
                    <a:bodyPr/>
                    <a:lstStyle/>
                    <a:p>
                      <a:r>
                        <a:rPr lang="en-US" sz="1400" b="1">
                          <a:solidFill>
                            <a:srgbClr val="000000"/>
                          </a:solidFill>
                        </a:rPr>
                        <a:t>No</a:t>
                      </a:r>
                    </a:p>
                  </a:txBody>
                  <a:tcPr/>
                </a:tc>
                <a:extLst>
                  <a:ext uri="{0D108BD9-81ED-4DB2-BD59-A6C34878D82A}">
                    <a16:rowId xmlns:a16="http://schemas.microsoft.com/office/drawing/2014/main" val="1441349630"/>
                  </a:ext>
                </a:extLst>
              </a:tr>
              <a:tr h="358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a:solidFill>
                            <a:srgbClr val="000000"/>
                          </a:solidFill>
                        </a:rPr>
                        <a:t>Internal standard (run to run variability correction)</a:t>
                      </a:r>
                    </a:p>
                  </a:txBody>
                  <a:tcPr/>
                </a:tc>
                <a:tc>
                  <a:txBody>
                    <a:bodyPr/>
                    <a:lstStyle/>
                    <a:p>
                      <a:r>
                        <a:rPr lang="en-US" sz="1400" b="1">
                          <a:solidFill>
                            <a:srgbClr val="000000"/>
                          </a:solidFill>
                        </a:rPr>
                        <a:t>No</a:t>
                      </a:r>
                    </a:p>
                  </a:txBody>
                  <a:tcPr/>
                </a:tc>
                <a:tc>
                  <a:txBody>
                    <a:bodyPr/>
                    <a:lstStyle/>
                    <a:p>
                      <a:r>
                        <a:rPr lang="en-US" sz="1400" b="1">
                          <a:solidFill>
                            <a:srgbClr val="000000"/>
                          </a:solidFill>
                        </a:rPr>
                        <a:t>Yes</a:t>
                      </a:r>
                    </a:p>
                  </a:txBody>
                  <a:tcPr/>
                </a:tc>
                <a:extLst>
                  <a:ext uri="{0D108BD9-81ED-4DB2-BD59-A6C34878D82A}">
                    <a16:rowId xmlns:a16="http://schemas.microsoft.com/office/drawing/2014/main" val="1952327609"/>
                  </a:ext>
                </a:extLst>
              </a:tr>
              <a:tr h="343752">
                <a:tc>
                  <a:txBody>
                    <a:bodyPr/>
                    <a:lstStyle/>
                    <a:p>
                      <a:r>
                        <a:rPr lang="en-US" sz="1400">
                          <a:solidFill>
                            <a:srgbClr val="000000"/>
                          </a:solidFill>
                        </a:rPr>
                        <a:t>Known metabolite separation/characterization</a:t>
                      </a:r>
                    </a:p>
                  </a:txBody>
                  <a:tcPr/>
                </a:tc>
                <a:tc>
                  <a:txBody>
                    <a:bodyPr/>
                    <a:lstStyle/>
                    <a:p>
                      <a:r>
                        <a:rPr lang="en-US" sz="1400">
                          <a:solidFill>
                            <a:srgbClr val="000000"/>
                          </a:solidFill>
                        </a:rPr>
                        <a:t>Yes</a:t>
                      </a:r>
                    </a:p>
                  </a:txBody>
                  <a:tcPr/>
                </a:tc>
                <a:tc>
                  <a:txBody>
                    <a:bodyPr/>
                    <a:lstStyle/>
                    <a:p>
                      <a:r>
                        <a:rPr lang="en-US" sz="1400">
                          <a:solidFill>
                            <a:srgbClr val="000000"/>
                          </a:solidFill>
                        </a:rPr>
                        <a:t>Yes</a:t>
                      </a:r>
                    </a:p>
                  </a:txBody>
                  <a:tcPr/>
                </a:tc>
                <a:extLst>
                  <a:ext uri="{0D108BD9-81ED-4DB2-BD59-A6C34878D82A}">
                    <a16:rowId xmlns:a16="http://schemas.microsoft.com/office/drawing/2014/main" val="3797853022"/>
                  </a:ext>
                </a:extLst>
              </a:tr>
              <a:tr h="343752">
                <a:tc>
                  <a:txBody>
                    <a:bodyPr/>
                    <a:lstStyle/>
                    <a:p>
                      <a:r>
                        <a:rPr lang="en-US" sz="1400">
                          <a:solidFill>
                            <a:srgbClr val="000000"/>
                          </a:solidFill>
                        </a:rPr>
                        <a:t>New metabolite identification</a:t>
                      </a:r>
                    </a:p>
                  </a:txBody>
                  <a:tcPr/>
                </a:tc>
                <a:tc>
                  <a:txBody>
                    <a:bodyPr/>
                    <a:lstStyle/>
                    <a:p>
                      <a:r>
                        <a:rPr lang="en-US" sz="1400">
                          <a:solidFill>
                            <a:srgbClr val="000000"/>
                          </a:solidFill>
                        </a:rPr>
                        <a:t>No</a:t>
                      </a:r>
                    </a:p>
                  </a:txBody>
                  <a:tcPr/>
                </a:tc>
                <a:tc>
                  <a:txBody>
                    <a:bodyPr/>
                    <a:lstStyle/>
                    <a:p>
                      <a:r>
                        <a:rPr lang="en-US" sz="1400">
                          <a:solidFill>
                            <a:srgbClr val="000000"/>
                          </a:solidFill>
                        </a:rPr>
                        <a:t>Yes (HR/AS needed for N-1)</a:t>
                      </a:r>
                    </a:p>
                  </a:txBody>
                  <a:tcPr/>
                </a:tc>
                <a:extLst>
                  <a:ext uri="{0D108BD9-81ED-4DB2-BD59-A6C34878D82A}">
                    <a16:rowId xmlns:a16="http://schemas.microsoft.com/office/drawing/2014/main" val="25982413"/>
                  </a:ext>
                </a:extLst>
              </a:tr>
              <a:tr h="343752">
                <a:tc>
                  <a:txBody>
                    <a:bodyPr/>
                    <a:lstStyle/>
                    <a:p>
                      <a:r>
                        <a:rPr lang="en-US" sz="1400" dirty="0">
                          <a:solidFill>
                            <a:srgbClr val="000000"/>
                          </a:solidFill>
                        </a:rPr>
                        <a:t>Gradient, mobile phase, and ion pairing agent (MS) optimization</a:t>
                      </a:r>
                    </a:p>
                  </a:txBody>
                  <a:tcPr/>
                </a:tc>
                <a:tc>
                  <a:txBody>
                    <a:bodyPr/>
                    <a:lstStyle/>
                    <a:p>
                      <a:r>
                        <a:rPr lang="en-US" sz="1400">
                          <a:solidFill>
                            <a:srgbClr val="000000"/>
                          </a:solidFill>
                        </a:rPr>
                        <a:t>Yes</a:t>
                      </a:r>
                    </a:p>
                  </a:txBody>
                  <a:tcPr/>
                </a:tc>
                <a:tc>
                  <a:txBody>
                    <a:bodyPr/>
                    <a:lstStyle/>
                    <a:p>
                      <a:r>
                        <a:rPr lang="en-US" sz="1400">
                          <a:solidFill>
                            <a:srgbClr val="000000"/>
                          </a:solidFill>
                        </a:rPr>
                        <a:t>Yes</a:t>
                      </a:r>
                    </a:p>
                  </a:txBody>
                  <a:tcPr/>
                </a:tc>
                <a:extLst>
                  <a:ext uri="{0D108BD9-81ED-4DB2-BD59-A6C34878D82A}">
                    <a16:rowId xmlns:a16="http://schemas.microsoft.com/office/drawing/2014/main" val="2416329591"/>
                  </a:ext>
                </a:extLst>
              </a:tr>
              <a:tr h="3437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0000"/>
                          </a:solidFill>
                        </a:rPr>
                        <a:t>Validation criteria can be applied, or justified if different, from small molecule or LBA criteria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0000"/>
                          </a:solidFill>
                        </a:rPr>
                        <a:t>Accuracy and precision: %bias/%CV at 15% (LLOQ 20%); %bias/%CV at 20% (LLOQ 25%)</a:t>
                      </a:r>
                    </a:p>
                  </a:txBody>
                  <a:tcPr/>
                </a:tc>
                <a:tc>
                  <a:txBody>
                    <a:bodyPr/>
                    <a:lstStyle/>
                    <a:p>
                      <a:r>
                        <a:rPr lang="en-US" sz="1400">
                          <a:solidFill>
                            <a:srgbClr val="000000"/>
                          </a:solidFill>
                        </a:rPr>
                        <a:t>Yes</a:t>
                      </a:r>
                    </a:p>
                  </a:txBody>
                  <a:tcPr/>
                </a:tc>
                <a:tc>
                  <a:txBody>
                    <a:bodyPr/>
                    <a:lstStyle/>
                    <a:p>
                      <a:r>
                        <a:rPr lang="en-US" sz="1400" dirty="0">
                          <a:solidFill>
                            <a:srgbClr val="000000"/>
                          </a:solidFill>
                        </a:rPr>
                        <a:t>Yes</a:t>
                      </a:r>
                    </a:p>
                  </a:txBody>
                  <a:tcPr/>
                </a:tc>
                <a:extLst>
                  <a:ext uri="{0D108BD9-81ED-4DB2-BD59-A6C34878D82A}">
                    <a16:rowId xmlns:a16="http://schemas.microsoft.com/office/drawing/2014/main" val="862775020"/>
                  </a:ext>
                </a:extLst>
              </a:tr>
            </a:tbl>
          </a:graphicData>
        </a:graphic>
      </p:graphicFrame>
      <p:grpSp>
        <p:nvGrpSpPr>
          <p:cNvPr id="12" name="Group 11">
            <a:extLst>
              <a:ext uri="{FF2B5EF4-FFF2-40B4-BE49-F238E27FC236}">
                <a16:creationId xmlns:a16="http://schemas.microsoft.com/office/drawing/2014/main" id="{FA20CA98-F2E9-FA87-6241-FA7087AA95BE}"/>
              </a:ext>
            </a:extLst>
          </p:cNvPr>
          <p:cNvGrpSpPr/>
          <p:nvPr/>
        </p:nvGrpSpPr>
        <p:grpSpPr>
          <a:xfrm>
            <a:off x="7241172" y="621497"/>
            <a:ext cx="2106616" cy="892318"/>
            <a:chOff x="11834" y="669238"/>
            <a:chExt cx="3546177" cy="892318"/>
          </a:xfrm>
          <a:solidFill>
            <a:schemeClr val="accent5"/>
          </a:solidFill>
        </p:grpSpPr>
        <p:sp>
          <p:nvSpPr>
            <p:cNvPr id="13" name="Rectangle: Rounded Corners 12">
              <a:extLst>
                <a:ext uri="{FF2B5EF4-FFF2-40B4-BE49-F238E27FC236}">
                  <a16:creationId xmlns:a16="http://schemas.microsoft.com/office/drawing/2014/main" id="{8FF87CEE-5DDC-FAE8-038E-2918CD1BA130}"/>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400"/>
            </a:p>
          </p:txBody>
        </p:sp>
        <p:sp>
          <p:nvSpPr>
            <p:cNvPr id="14" name="Rectangle: Rounded Corners 4">
              <a:extLst>
                <a:ext uri="{FF2B5EF4-FFF2-40B4-BE49-F238E27FC236}">
                  <a16:creationId xmlns:a16="http://schemas.microsoft.com/office/drawing/2014/main" id="{7B8ECDAD-29F5-BCF3-1D1D-62ECCFB02854}"/>
                </a:ext>
              </a:extLst>
            </p:cNvPr>
            <p:cNvSpPr txBox="1"/>
            <p:nvPr/>
          </p:nvSpPr>
          <p:spPr>
            <a:xfrm>
              <a:off x="55393" y="712797"/>
              <a:ext cx="3459059" cy="80520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000" kern="1200"/>
                <a:t>Chromatographic Fluorescence Detection</a:t>
              </a:r>
            </a:p>
          </p:txBody>
        </p:sp>
      </p:grpSp>
      <p:grpSp>
        <p:nvGrpSpPr>
          <p:cNvPr id="15" name="Group 14">
            <a:extLst>
              <a:ext uri="{FF2B5EF4-FFF2-40B4-BE49-F238E27FC236}">
                <a16:creationId xmlns:a16="http://schemas.microsoft.com/office/drawing/2014/main" id="{C2AADDD2-1A3F-B137-25A7-716A4E722CF8}"/>
              </a:ext>
            </a:extLst>
          </p:cNvPr>
          <p:cNvGrpSpPr/>
          <p:nvPr/>
        </p:nvGrpSpPr>
        <p:grpSpPr>
          <a:xfrm>
            <a:off x="9721522" y="640978"/>
            <a:ext cx="2036792" cy="892318"/>
            <a:chOff x="11834" y="669238"/>
            <a:chExt cx="3546177" cy="892318"/>
          </a:xfrm>
          <a:solidFill>
            <a:schemeClr val="accent5"/>
          </a:solidFill>
        </p:grpSpPr>
        <p:sp>
          <p:nvSpPr>
            <p:cNvPr id="16" name="Rectangle: Rounded Corners 15">
              <a:extLst>
                <a:ext uri="{FF2B5EF4-FFF2-40B4-BE49-F238E27FC236}">
                  <a16:creationId xmlns:a16="http://schemas.microsoft.com/office/drawing/2014/main" id="{05A983B5-90CB-C856-9E83-6D4529CA8891}"/>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400"/>
            </a:p>
          </p:txBody>
        </p:sp>
        <p:sp>
          <p:nvSpPr>
            <p:cNvPr id="17" name="Rectangle: Rounded Corners 4">
              <a:extLst>
                <a:ext uri="{FF2B5EF4-FFF2-40B4-BE49-F238E27FC236}">
                  <a16:creationId xmlns:a16="http://schemas.microsoft.com/office/drawing/2014/main" id="{20E93218-38C3-5858-091E-1E1374260A4F}"/>
                </a:ext>
              </a:extLst>
            </p:cNvPr>
            <p:cNvSpPr txBox="1"/>
            <p:nvPr/>
          </p:nvSpPr>
          <p:spPr>
            <a:xfrm>
              <a:off x="55394" y="712797"/>
              <a:ext cx="3459060" cy="80520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000"/>
                <a:t>LC-MS </a:t>
              </a:r>
            </a:p>
            <a:p>
              <a:pPr marL="0" lvl="0" indent="0" algn="ctr" defTabSz="577850">
                <a:lnSpc>
                  <a:spcPct val="90000"/>
                </a:lnSpc>
                <a:spcBef>
                  <a:spcPct val="0"/>
                </a:spcBef>
                <a:spcAft>
                  <a:spcPct val="35000"/>
                </a:spcAft>
                <a:buNone/>
              </a:pPr>
              <a:r>
                <a:rPr lang="en-US" sz="2000"/>
                <a:t>(High-Res)</a:t>
              </a:r>
              <a:endParaRPr lang="en-US" sz="2000" kern="1200"/>
            </a:p>
          </p:txBody>
        </p:sp>
      </p:grpSp>
      <p:sp>
        <p:nvSpPr>
          <p:cNvPr id="6" name="TextBox 5">
            <a:extLst>
              <a:ext uri="{FF2B5EF4-FFF2-40B4-BE49-F238E27FC236}">
                <a16:creationId xmlns:a16="http://schemas.microsoft.com/office/drawing/2014/main" id="{3070DCF6-8C03-5C85-91E5-E33FA1369832}"/>
              </a:ext>
            </a:extLst>
          </p:cNvPr>
          <p:cNvSpPr txBox="1"/>
          <p:nvPr/>
        </p:nvSpPr>
        <p:spPr>
          <a:xfrm>
            <a:off x="467283" y="6137517"/>
            <a:ext cx="6102350" cy="646331"/>
          </a:xfrm>
          <a:prstGeom prst="rect">
            <a:avLst/>
          </a:prstGeom>
          <a:noFill/>
        </p:spPr>
        <p:txBody>
          <a:bodyPr wrap="square">
            <a:spAutoFit/>
          </a:bodyPr>
          <a:lstStyle/>
          <a:p>
            <a:r>
              <a:rPr lang="en-US" sz="900">
                <a:latin typeface="+mj-lt"/>
              </a:rPr>
              <a:t>Donegan </a:t>
            </a:r>
            <a:r>
              <a:rPr lang="en-US" sz="900" i="1">
                <a:latin typeface="+mj-lt"/>
              </a:rPr>
              <a:t>et al. Journal of Chromatography A.</a:t>
            </a:r>
            <a:r>
              <a:rPr lang="en-US" sz="900">
                <a:latin typeface="+mj-lt"/>
              </a:rPr>
              <a:t> </a:t>
            </a:r>
            <a:r>
              <a:rPr lang="en-US" sz="900" b="1">
                <a:latin typeface="+mj-lt"/>
              </a:rPr>
              <a:t>1666</a:t>
            </a:r>
            <a:r>
              <a:rPr lang="en-US" sz="900">
                <a:latin typeface="+mj-lt"/>
              </a:rPr>
              <a:t>(462860):1-12 (2022). Pan </a:t>
            </a:r>
            <a:r>
              <a:rPr lang="en-US" sz="900" i="1">
                <a:latin typeface="+mj-lt"/>
              </a:rPr>
              <a:t>et al. Bioanalysis </a:t>
            </a:r>
            <a:r>
              <a:rPr lang="en-US" sz="900" b="1">
                <a:latin typeface="+mj-lt"/>
              </a:rPr>
              <a:t>15</a:t>
            </a:r>
            <a:r>
              <a:rPr lang="en-US" sz="900">
                <a:latin typeface="+mj-lt"/>
              </a:rPr>
              <a:t>(14): 773-814 (2023). Sutton </a:t>
            </a:r>
            <a:r>
              <a:rPr lang="en-US" sz="900" i="1">
                <a:latin typeface="+mj-lt"/>
              </a:rPr>
              <a:t>et al. Journal of the American Society for Mass Spectrometry</a:t>
            </a:r>
            <a:r>
              <a:rPr lang="en-US" sz="900">
                <a:latin typeface="+mj-lt"/>
              </a:rPr>
              <a:t> </a:t>
            </a:r>
            <a:r>
              <a:rPr lang="en-US" sz="900" b="1">
                <a:latin typeface="+mj-lt"/>
              </a:rPr>
              <a:t>31</a:t>
            </a:r>
            <a:r>
              <a:rPr lang="en-US" sz="900">
                <a:latin typeface="+mj-lt"/>
              </a:rPr>
              <a:t>(9): 1775-1782 (2020).</a:t>
            </a:r>
          </a:p>
          <a:p>
            <a:r>
              <a:rPr lang="en-US" sz="900">
                <a:latin typeface="+mj-lt"/>
              </a:rPr>
              <a:t> Birdsall et al. Waters Corporation. Factors Influencing Diastereomer Separations in Oligonucleotide Analysis. 2019. https://www.waters.com/content/dam/waters/en/app-notes/2017/720005978/720005978-en.pdf</a:t>
            </a:r>
          </a:p>
        </p:txBody>
      </p:sp>
    </p:spTree>
    <p:extLst>
      <p:ext uri="{BB962C8B-B14F-4D97-AF65-F5344CB8AC3E}">
        <p14:creationId xmlns:p14="http://schemas.microsoft.com/office/powerpoint/2010/main" val="331335825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5B56A-ECCF-BD32-B8F9-EB982D3D8CA8}"/>
              </a:ext>
            </a:extLst>
          </p:cNvPr>
          <p:cNvSpPr>
            <a:spLocks noGrp="1"/>
          </p:cNvSpPr>
          <p:nvPr>
            <p:ph type="title"/>
          </p:nvPr>
        </p:nvSpPr>
        <p:spPr/>
        <p:txBody>
          <a:bodyPr/>
          <a:lstStyle/>
          <a:p>
            <a:r>
              <a:rPr lang="en-US">
                <a:solidFill>
                  <a:srgbClr val="000000"/>
                </a:solidFill>
              </a:rPr>
              <a:t>Oligonucleotide Quantification Method Landscape, some possibilities</a:t>
            </a:r>
          </a:p>
        </p:txBody>
      </p:sp>
      <p:grpSp>
        <p:nvGrpSpPr>
          <p:cNvPr id="3" name="Group 2">
            <a:extLst>
              <a:ext uri="{FF2B5EF4-FFF2-40B4-BE49-F238E27FC236}">
                <a16:creationId xmlns:a16="http://schemas.microsoft.com/office/drawing/2014/main" id="{0BADB525-26BC-F33E-A2F9-7F39A6D22EB5}"/>
              </a:ext>
            </a:extLst>
          </p:cNvPr>
          <p:cNvGrpSpPr/>
          <p:nvPr/>
        </p:nvGrpSpPr>
        <p:grpSpPr>
          <a:xfrm>
            <a:off x="524246" y="1169007"/>
            <a:ext cx="2377073" cy="996696"/>
            <a:chOff x="5698" y="3536616"/>
            <a:chExt cx="2377073" cy="1188536"/>
          </a:xfrm>
        </p:grpSpPr>
        <p:sp>
          <p:nvSpPr>
            <p:cNvPr id="14" name="Rectangle 13">
              <a:extLst>
                <a:ext uri="{FF2B5EF4-FFF2-40B4-BE49-F238E27FC236}">
                  <a16:creationId xmlns:a16="http://schemas.microsoft.com/office/drawing/2014/main" id="{4D68E095-145E-1CEF-595F-B4B188C76E7B}"/>
                </a:ext>
              </a:extLst>
            </p:cNvPr>
            <p:cNvSpPr/>
            <p:nvPr/>
          </p:nvSpPr>
          <p:spPr>
            <a:xfrm>
              <a:off x="5698" y="3536616"/>
              <a:ext cx="2377073" cy="1188536"/>
            </a:xfrm>
            <a:prstGeom prst="rect">
              <a:avLst/>
            </a:pr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5" name="TextBox 14">
              <a:extLst>
                <a:ext uri="{FF2B5EF4-FFF2-40B4-BE49-F238E27FC236}">
                  <a16:creationId xmlns:a16="http://schemas.microsoft.com/office/drawing/2014/main" id="{75581F9E-0E76-087B-2FC4-831B5FF2C864}"/>
                </a:ext>
              </a:extLst>
            </p:cNvPr>
            <p:cNvSpPr txBox="1"/>
            <p:nvPr/>
          </p:nvSpPr>
          <p:spPr>
            <a:xfrm>
              <a:off x="5698" y="3536616"/>
              <a:ext cx="2377073" cy="11885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a:t>qPCR</a:t>
              </a:r>
            </a:p>
          </p:txBody>
        </p:sp>
      </p:grpSp>
      <p:grpSp>
        <p:nvGrpSpPr>
          <p:cNvPr id="5" name="Group 4">
            <a:extLst>
              <a:ext uri="{FF2B5EF4-FFF2-40B4-BE49-F238E27FC236}">
                <a16:creationId xmlns:a16="http://schemas.microsoft.com/office/drawing/2014/main" id="{99A4EA9B-AC3D-1D69-0BBA-066E732701D4}"/>
              </a:ext>
            </a:extLst>
          </p:cNvPr>
          <p:cNvGrpSpPr/>
          <p:nvPr/>
        </p:nvGrpSpPr>
        <p:grpSpPr>
          <a:xfrm>
            <a:off x="524245" y="2248644"/>
            <a:ext cx="2377073" cy="996696"/>
            <a:chOff x="2881958" y="3536616"/>
            <a:chExt cx="2377073" cy="1188536"/>
          </a:xfrm>
        </p:grpSpPr>
        <p:sp>
          <p:nvSpPr>
            <p:cNvPr id="12" name="Rectangle 11">
              <a:extLst>
                <a:ext uri="{FF2B5EF4-FFF2-40B4-BE49-F238E27FC236}">
                  <a16:creationId xmlns:a16="http://schemas.microsoft.com/office/drawing/2014/main" id="{B894ECB8-50D1-6466-CD19-6FBB9FF007EB}"/>
                </a:ext>
              </a:extLst>
            </p:cNvPr>
            <p:cNvSpPr/>
            <p:nvPr/>
          </p:nvSpPr>
          <p:spPr>
            <a:xfrm>
              <a:off x="2881958" y="3536616"/>
              <a:ext cx="2377073" cy="1188536"/>
            </a:xfrm>
            <a:prstGeom prst="rect">
              <a:avLst/>
            </a:pr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3" name="TextBox 12">
              <a:extLst>
                <a:ext uri="{FF2B5EF4-FFF2-40B4-BE49-F238E27FC236}">
                  <a16:creationId xmlns:a16="http://schemas.microsoft.com/office/drawing/2014/main" id="{092917E0-D560-2FC8-4610-1A07D64108AD}"/>
                </a:ext>
              </a:extLst>
            </p:cNvPr>
            <p:cNvSpPr txBox="1"/>
            <p:nvPr/>
          </p:nvSpPr>
          <p:spPr>
            <a:xfrm>
              <a:off x="2881958" y="3536616"/>
              <a:ext cx="2377073" cy="11885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err="1"/>
                <a:t>dPCR</a:t>
              </a:r>
              <a:endParaRPr lang="en-US" sz="2600" kern="1200" dirty="0"/>
            </a:p>
          </p:txBody>
        </p:sp>
      </p:grpSp>
      <p:grpSp>
        <p:nvGrpSpPr>
          <p:cNvPr id="6" name="Group 5">
            <a:extLst>
              <a:ext uri="{FF2B5EF4-FFF2-40B4-BE49-F238E27FC236}">
                <a16:creationId xmlns:a16="http://schemas.microsoft.com/office/drawing/2014/main" id="{21CF3AE4-143E-5A96-0399-A30F930EA1DF}"/>
              </a:ext>
            </a:extLst>
          </p:cNvPr>
          <p:cNvGrpSpPr/>
          <p:nvPr/>
        </p:nvGrpSpPr>
        <p:grpSpPr>
          <a:xfrm>
            <a:off x="524245" y="3328277"/>
            <a:ext cx="2377073" cy="994347"/>
            <a:chOff x="5758217" y="3536616"/>
            <a:chExt cx="2377073" cy="1188536"/>
          </a:xfrm>
        </p:grpSpPr>
        <p:sp>
          <p:nvSpPr>
            <p:cNvPr id="10" name="Rectangle 9">
              <a:extLst>
                <a:ext uri="{FF2B5EF4-FFF2-40B4-BE49-F238E27FC236}">
                  <a16:creationId xmlns:a16="http://schemas.microsoft.com/office/drawing/2014/main" id="{34C38DAD-4009-AE41-5ACD-7677E51D7890}"/>
                </a:ext>
              </a:extLst>
            </p:cNvPr>
            <p:cNvSpPr/>
            <p:nvPr/>
          </p:nvSpPr>
          <p:spPr>
            <a:xfrm>
              <a:off x="5758217" y="3536616"/>
              <a:ext cx="2377073" cy="1188536"/>
            </a:xfrm>
            <a:prstGeom prst="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1" name="TextBox 10">
              <a:extLst>
                <a:ext uri="{FF2B5EF4-FFF2-40B4-BE49-F238E27FC236}">
                  <a16:creationId xmlns:a16="http://schemas.microsoft.com/office/drawing/2014/main" id="{71BC0FCF-C1BC-ED28-945E-DE9E73CDC37F}"/>
                </a:ext>
              </a:extLst>
            </p:cNvPr>
            <p:cNvSpPr txBox="1"/>
            <p:nvPr/>
          </p:nvSpPr>
          <p:spPr>
            <a:xfrm>
              <a:off x="5758217" y="3536616"/>
              <a:ext cx="2377073" cy="11885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2400" kern="1200" dirty="0"/>
                <a:t>Chromatographic Fluorescence Detection</a:t>
              </a:r>
            </a:p>
          </p:txBody>
        </p:sp>
      </p:grpSp>
      <p:grpSp>
        <p:nvGrpSpPr>
          <p:cNvPr id="7" name="Group 6">
            <a:extLst>
              <a:ext uri="{FF2B5EF4-FFF2-40B4-BE49-F238E27FC236}">
                <a16:creationId xmlns:a16="http://schemas.microsoft.com/office/drawing/2014/main" id="{A4F16367-9DE4-01F5-C71A-D74FC0CC123D}"/>
              </a:ext>
            </a:extLst>
          </p:cNvPr>
          <p:cNvGrpSpPr/>
          <p:nvPr/>
        </p:nvGrpSpPr>
        <p:grpSpPr>
          <a:xfrm>
            <a:off x="524245" y="4407907"/>
            <a:ext cx="2377073" cy="996696"/>
            <a:chOff x="8634477" y="3536616"/>
            <a:chExt cx="2377073" cy="1188536"/>
          </a:xfrm>
        </p:grpSpPr>
        <p:sp>
          <p:nvSpPr>
            <p:cNvPr id="8" name="Rectangle 7">
              <a:extLst>
                <a:ext uri="{FF2B5EF4-FFF2-40B4-BE49-F238E27FC236}">
                  <a16:creationId xmlns:a16="http://schemas.microsoft.com/office/drawing/2014/main" id="{9EDBF854-D6A9-08EB-D0F4-A7163FFAC3D1}"/>
                </a:ext>
              </a:extLst>
            </p:cNvPr>
            <p:cNvSpPr/>
            <p:nvPr/>
          </p:nvSpPr>
          <p:spPr>
            <a:xfrm>
              <a:off x="8634477" y="3536616"/>
              <a:ext cx="2377073" cy="1188536"/>
            </a:xfrm>
            <a:prstGeom prst="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sz="2400"/>
            </a:p>
          </p:txBody>
        </p:sp>
        <p:sp>
          <p:nvSpPr>
            <p:cNvPr id="9" name="TextBox 8">
              <a:extLst>
                <a:ext uri="{FF2B5EF4-FFF2-40B4-BE49-F238E27FC236}">
                  <a16:creationId xmlns:a16="http://schemas.microsoft.com/office/drawing/2014/main" id="{49E5B0F8-CE1B-A551-037D-0497B85F40FA}"/>
                </a:ext>
              </a:extLst>
            </p:cNvPr>
            <p:cNvSpPr txBox="1"/>
            <p:nvPr/>
          </p:nvSpPr>
          <p:spPr>
            <a:xfrm>
              <a:off x="8634477" y="3536616"/>
              <a:ext cx="2377073" cy="11885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510" tIns="16510" rIns="16510" bIns="16510" numCol="1" spcCol="1270" anchor="ctr" anchorCtr="0">
              <a:noAutofit/>
            </a:bodyPr>
            <a:lstStyle/>
            <a:p>
              <a:pPr algn="ctr" defTabSz="1155700">
                <a:lnSpc>
                  <a:spcPct val="90000"/>
                </a:lnSpc>
                <a:spcBef>
                  <a:spcPct val="0"/>
                </a:spcBef>
                <a:spcAft>
                  <a:spcPct val="35000"/>
                </a:spcAft>
              </a:pPr>
              <a:r>
                <a:rPr lang="en-US" sz="2400" kern="1200" dirty="0"/>
                <a:t>LC-MS</a:t>
              </a:r>
              <a:r>
                <a:rPr lang="en-US" sz="2400" dirty="0"/>
                <a:t> or LC-MS/MS</a:t>
              </a:r>
              <a:endParaRPr lang="en-US" sz="2400" kern="1200" dirty="0"/>
            </a:p>
          </p:txBody>
        </p:sp>
      </p:grpSp>
      <p:sp>
        <p:nvSpPr>
          <p:cNvPr id="18" name="TextBox 17">
            <a:extLst>
              <a:ext uri="{FF2B5EF4-FFF2-40B4-BE49-F238E27FC236}">
                <a16:creationId xmlns:a16="http://schemas.microsoft.com/office/drawing/2014/main" id="{47FDE42C-F6B7-D6F3-5E2E-8175FAF71C74}"/>
              </a:ext>
            </a:extLst>
          </p:cNvPr>
          <p:cNvSpPr txBox="1"/>
          <p:nvPr/>
        </p:nvSpPr>
        <p:spPr>
          <a:xfrm>
            <a:off x="3215148" y="1169008"/>
            <a:ext cx="8640443" cy="996695"/>
          </a:xfrm>
          <a:prstGeom prst="rect">
            <a:avLst/>
          </a:prstGeom>
          <a:noFill/>
        </p:spPr>
        <p:txBody>
          <a:bodyPr wrap="square" lIns="0" rtlCol="0">
            <a:noAutofit/>
          </a:bodyPr>
          <a:lstStyle/>
          <a:p>
            <a:pPr marL="342900" indent="-342900" algn="l">
              <a:buFont typeface="Arial" panose="020B0604020202020204" pitchFamily="34" charset="0"/>
              <a:buChar char="•"/>
            </a:pPr>
            <a:r>
              <a:rPr lang="en-US" sz="1600" dirty="0">
                <a:solidFill>
                  <a:srgbClr val="000000"/>
                </a:solidFill>
              </a:rPr>
              <a:t>Well established, large dynamic range</a:t>
            </a:r>
          </a:p>
          <a:p>
            <a:pPr marL="342900" indent="-342900" algn="l">
              <a:buFont typeface="Arial" panose="020B0604020202020204" pitchFamily="34" charset="0"/>
              <a:buChar char="•"/>
            </a:pPr>
            <a:r>
              <a:rPr lang="en-US" sz="1600" dirty="0">
                <a:solidFill>
                  <a:srgbClr val="000000"/>
                </a:solidFill>
              </a:rPr>
              <a:t>Specific primers/probe required; amplicon must be &gt;~ 60 bases</a:t>
            </a:r>
          </a:p>
          <a:p>
            <a:pPr marL="342900" indent="-342900" algn="l">
              <a:buFont typeface="Arial" panose="020B0604020202020204" pitchFamily="34" charset="0"/>
              <a:buChar char="•"/>
            </a:pPr>
            <a:r>
              <a:rPr lang="en-US" sz="1600" dirty="0">
                <a:solidFill>
                  <a:srgbClr val="000000"/>
                </a:solidFill>
              </a:rPr>
              <a:t>May detect metabolites, depending on amplicon</a:t>
            </a:r>
          </a:p>
        </p:txBody>
      </p:sp>
      <p:sp>
        <p:nvSpPr>
          <p:cNvPr id="19" name="TextBox 18">
            <a:extLst>
              <a:ext uri="{FF2B5EF4-FFF2-40B4-BE49-F238E27FC236}">
                <a16:creationId xmlns:a16="http://schemas.microsoft.com/office/drawing/2014/main" id="{9E3873EB-9274-A944-729B-CBD808D827CB}"/>
              </a:ext>
            </a:extLst>
          </p:cNvPr>
          <p:cNvSpPr txBox="1"/>
          <p:nvPr/>
        </p:nvSpPr>
        <p:spPr>
          <a:xfrm>
            <a:off x="3215145" y="2294533"/>
            <a:ext cx="8640444" cy="915225"/>
          </a:xfrm>
          <a:prstGeom prst="rect">
            <a:avLst/>
          </a:prstGeom>
          <a:noFill/>
        </p:spPr>
        <p:txBody>
          <a:bodyPr wrap="square" lIns="0" rtlCol="0">
            <a:noAutofit/>
          </a:bodyPr>
          <a:lstStyle/>
          <a:p>
            <a:pPr marL="342900" indent="-342900" algn="l">
              <a:buFont typeface="Arial" panose="020B0604020202020204" pitchFamily="34" charset="0"/>
              <a:buChar char="•"/>
            </a:pPr>
            <a:r>
              <a:rPr lang="en-US" sz="1600" dirty="0">
                <a:solidFill>
                  <a:srgbClr val="000000"/>
                </a:solidFill>
              </a:rPr>
              <a:t>Very sensitive, smaller dynamic range</a:t>
            </a:r>
          </a:p>
          <a:p>
            <a:pPr marL="342900" indent="-342900">
              <a:buFont typeface="Arial" panose="020B0604020202020204" pitchFamily="34" charset="0"/>
              <a:buChar char="•"/>
            </a:pPr>
            <a:r>
              <a:rPr lang="en-US" sz="1600" dirty="0">
                <a:solidFill>
                  <a:srgbClr val="000000"/>
                </a:solidFill>
              </a:rPr>
              <a:t>Specific primers/probe required; amplicon must be &gt;~ 60 bases</a:t>
            </a:r>
          </a:p>
          <a:p>
            <a:pPr marL="342900" indent="-342900" algn="l">
              <a:buFont typeface="Arial" panose="020B0604020202020204" pitchFamily="34" charset="0"/>
              <a:buChar char="•"/>
            </a:pPr>
            <a:r>
              <a:rPr lang="en-US" sz="1600" dirty="0">
                <a:solidFill>
                  <a:srgbClr val="000000"/>
                </a:solidFill>
              </a:rPr>
              <a:t>May detect metabolites, depending on amplicon</a:t>
            </a:r>
          </a:p>
        </p:txBody>
      </p:sp>
      <p:sp>
        <p:nvSpPr>
          <p:cNvPr id="20" name="TextBox 19">
            <a:extLst>
              <a:ext uri="{FF2B5EF4-FFF2-40B4-BE49-F238E27FC236}">
                <a16:creationId xmlns:a16="http://schemas.microsoft.com/office/drawing/2014/main" id="{5E9100A4-3918-CD7B-9015-F666EA3F78DA}"/>
              </a:ext>
            </a:extLst>
          </p:cNvPr>
          <p:cNvSpPr txBox="1"/>
          <p:nvPr/>
        </p:nvSpPr>
        <p:spPr>
          <a:xfrm>
            <a:off x="3215146" y="3382354"/>
            <a:ext cx="8640443" cy="988655"/>
          </a:xfrm>
          <a:prstGeom prst="rect">
            <a:avLst/>
          </a:prstGeom>
          <a:noFill/>
        </p:spPr>
        <p:txBody>
          <a:bodyPr wrap="square" lIns="0" tIns="45720" rIns="91440" bIns="45720" rtlCol="0" anchor="t">
            <a:noAutofit/>
          </a:bodyPr>
          <a:lstStyle/>
          <a:p>
            <a:pPr marL="342900" indent="-342900">
              <a:buFont typeface="Arial" panose="020B0604020202020204" pitchFamily="34" charset="0"/>
              <a:buChar char="•"/>
            </a:pPr>
            <a:r>
              <a:rPr lang="en-US" sz="1600" dirty="0">
                <a:solidFill>
                  <a:srgbClr val="000000"/>
                </a:solidFill>
              </a:rPr>
              <a:t>Well established</a:t>
            </a:r>
          </a:p>
          <a:p>
            <a:pPr marL="342900" indent="-342900">
              <a:buFont typeface="Arial" panose="020B0604020202020204" pitchFamily="34" charset="0"/>
              <a:buChar char="•"/>
            </a:pPr>
            <a:r>
              <a:rPr lang="en-US" sz="1600" dirty="0">
                <a:solidFill>
                  <a:srgbClr val="000000"/>
                </a:solidFill>
              </a:rPr>
              <a:t>Specific probe required for fluorescence-based detection</a:t>
            </a:r>
          </a:p>
          <a:p>
            <a:pPr marL="342900" indent="-342900" algn="l">
              <a:buFont typeface="Arial" panose="020B0604020202020204" pitchFamily="34" charset="0"/>
              <a:buChar char="•"/>
            </a:pPr>
            <a:r>
              <a:rPr lang="en-US" sz="1600" dirty="0">
                <a:solidFill>
                  <a:srgbClr val="000000"/>
                </a:solidFill>
              </a:rPr>
              <a:t>Metabolite separation possible</a:t>
            </a:r>
            <a:endParaRPr lang="en-US" sz="1600" dirty="0">
              <a:solidFill>
                <a:srgbClr val="000000"/>
              </a:solidFill>
              <a:cs typeface="Arial"/>
            </a:endParaRPr>
          </a:p>
          <a:p>
            <a:pPr marL="342900" indent="-342900" algn="l">
              <a:buFont typeface="Arial" panose="020B0604020202020204" pitchFamily="34" charset="0"/>
              <a:buChar char="•"/>
            </a:pPr>
            <a:endParaRPr lang="en-US" sz="1600" dirty="0">
              <a:solidFill>
                <a:srgbClr val="000000"/>
              </a:solidFill>
              <a:cs typeface="Arial"/>
            </a:endParaRPr>
          </a:p>
        </p:txBody>
      </p:sp>
      <p:sp>
        <p:nvSpPr>
          <p:cNvPr id="21" name="TextBox 20">
            <a:extLst>
              <a:ext uri="{FF2B5EF4-FFF2-40B4-BE49-F238E27FC236}">
                <a16:creationId xmlns:a16="http://schemas.microsoft.com/office/drawing/2014/main" id="{B33DB791-464B-4A6D-2046-2A0ECAF0E8CC}"/>
              </a:ext>
            </a:extLst>
          </p:cNvPr>
          <p:cNvSpPr txBox="1"/>
          <p:nvPr/>
        </p:nvSpPr>
        <p:spPr>
          <a:xfrm>
            <a:off x="3215146" y="4453336"/>
            <a:ext cx="8640443" cy="994347"/>
          </a:xfrm>
          <a:prstGeom prst="rect">
            <a:avLst/>
          </a:prstGeom>
          <a:noFill/>
        </p:spPr>
        <p:txBody>
          <a:bodyPr wrap="square" lIns="0" rtlCol="0">
            <a:noAutofit/>
          </a:bodyPr>
          <a:lstStyle/>
          <a:p>
            <a:pPr marL="342900" indent="-342900" algn="l">
              <a:buFont typeface="Arial" panose="020B0604020202020204" pitchFamily="34" charset="0"/>
              <a:buChar char="•"/>
            </a:pPr>
            <a:r>
              <a:rPr lang="en-US" sz="1600" dirty="0">
                <a:solidFill>
                  <a:srgbClr val="000000"/>
                </a:solidFill>
              </a:rPr>
              <a:t>Established instrumentation, oligo-specific extraction/mobile phases necessary</a:t>
            </a:r>
          </a:p>
          <a:p>
            <a:pPr marL="342900" indent="-342900" algn="l">
              <a:buFont typeface="Arial" panose="020B0604020202020204" pitchFamily="34" charset="0"/>
              <a:buChar char="•"/>
            </a:pPr>
            <a:r>
              <a:rPr lang="en-US" sz="1600" dirty="0">
                <a:solidFill>
                  <a:srgbClr val="000000"/>
                </a:solidFill>
              </a:rPr>
              <a:t>Quantitation by full scan requires summation across multiple peaks</a:t>
            </a:r>
          </a:p>
          <a:p>
            <a:pPr marL="342900" indent="-342900" algn="l">
              <a:buFont typeface="Arial" panose="020B0604020202020204" pitchFamily="34" charset="0"/>
              <a:buChar char="•"/>
            </a:pPr>
            <a:r>
              <a:rPr lang="en-US" sz="1600" dirty="0">
                <a:solidFill>
                  <a:srgbClr val="000000"/>
                </a:solidFill>
              </a:rPr>
              <a:t>Unique M/Z detection may allow for less chromatographic optimization</a:t>
            </a:r>
          </a:p>
        </p:txBody>
      </p:sp>
      <p:grpSp>
        <p:nvGrpSpPr>
          <p:cNvPr id="4" name="Group 3">
            <a:extLst>
              <a:ext uri="{FF2B5EF4-FFF2-40B4-BE49-F238E27FC236}">
                <a16:creationId xmlns:a16="http://schemas.microsoft.com/office/drawing/2014/main" id="{715004B7-BC27-135F-4D85-3BA9A6B25B10}"/>
              </a:ext>
            </a:extLst>
          </p:cNvPr>
          <p:cNvGrpSpPr/>
          <p:nvPr/>
        </p:nvGrpSpPr>
        <p:grpSpPr>
          <a:xfrm>
            <a:off x="524244" y="5489886"/>
            <a:ext cx="2377073" cy="996696"/>
            <a:chOff x="8634477" y="3536616"/>
            <a:chExt cx="2377073" cy="1188536"/>
          </a:xfrm>
          <a:solidFill>
            <a:schemeClr val="accent6"/>
          </a:solidFill>
        </p:grpSpPr>
        <p:sp>
          <p:nvSpPr>
            <p:cNvPr id="16" name="Rectangle 15">
              <a:extLst>
                <a:ext uri="{FF2B5EF4-FFF2-40B4-BE49-F238E27FC236}">
                  <a16:creationId xmlns:a16="http://schemas.microsoft.com/office/drawing/2014/main" id="{16EF7DCE-C3AA-F82A-E769-A8C45D1CAA23}"/>
                </a:ext>
              </a:extLst>
            </p:cNvPr>
            <p:cNvSpPr/>
            <p:nvPr/>
          </p:nvSpPr>
          <p:spPr>
            <a:xfrm>
              <a:off x="8634477" y="3536616"/>
              <a:ext cx="2377073" cy="1188536"/>
            </a:xfrm>
            <a:prstGeom prst="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sz="2400"/>
            </a:p>
          </p:txBody>
        </p:sp>
        <p:sp>
          <p:nvSpPr>
            <p:cNvPr id="17" name="TextBox 16">
              <a:extLst>
                <a:ext uri="{FF2B5EF4-FFF2-40B4-BE49-F238E27FC236}">
                  <a16:creationId xmlns:a16="http://schemas.microsoft.com/office/drawing/2014/main" id="{4A1B05C6-C72E-7B0F-6887-2A0C969EC009}"/>
                </a:ext>
              </a:extLst>
            </p:cNvPr>
            <p:cNvSpPr txBox="1"/>
            <p:nvPr/>
          </p:nvSpPr>
          <p:spPr>
            <a:xfrm>
              <a:off x="8634477" y="3536616"/>
              <a:ext cx="2377073" cy="118853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400" kern="1200" dirty="0"/>
                <a:t>Other Instrumentation</a:t>
              </a:r>
            </a:p>
          </p:txBody>
        </p:sp>
      </p:grpSp>
      <p:sp>
        <p:nvSpPr>
          <p:cNvPr id="22" name="TextBox 21">
            <a:extLst>
              <a:ext uri="{FF2B5EF4-FFF2-40B4-BE49-F238E27FC236}">
                <a16:creationId xmlns:a16="http://schemas.microsoft.com/office/drawing/2014/main" id="{B855E86F-8F37-EA67-854B-F646728A1505}"/>
              </a:ext>
            </a:extLst>
          </p:cNvPr>
          <p:cNvSpPr txBox="1"/>
          <p:nvPr/>
        </p:nvSpPr>
        <p:spPr>
          <a:xfrm>
            <a:off x="3215145" y="5540454"/>
            <a:ext cx="7587680" cy="994347"/>
          </a:xfrm>
          <a:prstGeom prst="rect">
            <a:avLst/>
          </a:prstGeom>
          <a:noFill/>
        </p:spPr>
        <p:txBody>
          <a:bodyPr wrap="square" lIns="0" tIns="45720" rIns="91440" bIns="45720" rtlCol="0" anchor="t">
            <a:noAutofit/>
          </a:bodyPr>
          <a:lstStyle/>
          <a:p>
            <a:pPr marL="342900" indent="-342900">
              <a:buFont typeface="Arial" panose="020B0604020202020204" pitchFamily="34" charset="0"/>
              <a:buChar char="•"/>
            </a:pPr>
            <a:r>
              <a:rPr lang="en-US" sz="1600" dirty="0" err="1">
                <a:solidFill>
                  <a:srgbClr val="000000"/>
                </a:solidFill>
              </a:rPr>
              <a:t>bDNA</a:t>
            </a:r>
            <a:r>
              <a:rPr lang="en-US" sz="1600" dirty="0">
                <a:solidFill>
                  <a:srgbClr val="000000"/>
                </a:solidFill>
              </a:rPr>
              <a:t> (larger target, not the preferred method due to challenges)</a:t>
            </a:r>
            <a:endParaRPr lang="en-US" sz="1600" dirty="0">
              <a:solidFill>
                <a:srgbClr val="000000"/>
              </a:solidFill>
              <a:cs typeface="Arial"/>
            </a:endParaRPr>
          </a:p>
          <a:p>
            <a:pPr marL="342900" indent="-342900">
              <a:buFont typeface="Arial" panose="020B0604020202020204" pitchFamily="34" charset="0"/>
              <a:buChar char="•"/>
            </a:pPr>
            <a:r>
              <a:rPr lang="en-US" sz="1600" dirty="0">
                <a:solidFill>
                  <a:srgbClr val="000000"/>
                </a:solidFill>
              </a:rPr>
              <a:t>Stem-loop PCR (if oligo is too short for traditional PCR)</a:t>
            </a:r>
            <a:endParaRPr lang="en-US" sz="1600" dirty="0">
              <a:solidFill>
                <a:srgbClr val="000000"/>
              </a:solidFill>
              <a:cs typeface="Arial"/>
            </a:endParaRPr>
          </a:p>
          <a:p>
            <a:pPr marL="342900" indent="-342900">
              <a:buFont typeface="Arial" panose="020B0604020202020204" pitchFamily="34" charset="0"/>
              <a:buChar char="•"/>
            </a:pPr>
            <a:r>
              <a:rPr lang="en-US" sz="1600" dirty="0">
                <a:solidFill>
                  <a:srgbClr val="000000"/>
                </a:solidFill>
              </a:rPr>
              <a:t>Hybridization ELISA (using complementary oligo-based capture and detection)</a:t>
            </a:r>
            <a:endParaRPr lang="en-US" sz="1600" dirty="0">
              <a:solidFill>
                <a:srgbClr val="000000"/>
              </a:solidFill>
              <a:cs typeface="Arial"/>
            </a:endParaRPr>
          </a:p>
        </p:txBody>
      </p:sp>
    </p:spTree>
    <p:extLst>
      <p:ext uri="{BB962C8B-B14F-4D97-AF65-F5344CB8AC3E}">
        <p14:creationId xmlns:p14="http://schemas.microsoft.com/office/powerpoint/2010/main" val="182745682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6F226-238F-7422-FB5C-EE4C33576EC9}"/>
              </a:ext>
            </a:extLst>
          </p:cNvPr>
          <p:cNvSpPr>
            <a:spLocks noGrp="1"/>
          </p:cNvSpPr>
          <p:nvPr>
            <p:ph type="title"/>
          </p:nvPr>
        </p:nvSpPr>
        <p:spPr/>
        <p:txBody>
          <a:bodyPr/>
          <a:lstStyle/>
          <a:p>
            <a:r>
              <a:rPr lang="en-US">
                <a:solidFill>
                  <a:srgbClr val="000000"/>
                </a:solidFill>
              </a:rPr>
              <a:t>Overall platform considerations</a:t>
            </a:r>
          </a:p>
        </p:txBody>
      </p:sp>
      <p:sp>
        <p:nvSpPr>
          <p:cNvPr id="4" name="Oval 3">
            <a:extLst>
              <a:ext uri="{FF2B5EF4-FFF2-40B4-BE49-F238E27FC236}">
                <a16:creationId xmlns:a16="http://schemas.microsoft.com/office/drawing/2014/main" id="{942BD704-0190-B1B0-44F6-1E267A20FECE}"/>
              </a:ext>
            </a:extLst>
          </p:cNvPr>
          <p:cNvSpPr/>
          <p:nvPr/>
        </p:nvSpPr>
        <p:spPr>
          <a:xfrm>
            <a:off x="496681" y="1553567"/>
            <a:ext cx="2001786" cy="2014432"/>
          </a:xfrm>
          <a:prstGeom prst="ellipse">
            <a:avLst/>
          </a:prstGeom>
          <a:solidFill>
            <a:schemeClr val="tx2"/>
          </a:solidFill>
          <a:ln>
            <a:solidFill>
              <a:schemeClr val="tx1"/>
            </a:solidFill>
          </a:ln>
          <a:effectLst>
            <a:outerShdw blurRad="50800" dist="38100" dir="5400000" algn="t"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bg1"/>
                </a:solidFill>
              </a:rPr>
              <a:t>No standard curve ≠ no QCs</a:t>
            </a:r>
          </a:p>
        </p:txBody>
      </p:sp>
      <p:sp>
        <p:nvSpPr>
          <p:cNvPr id="12" name="Oval 11">
            <a:extLst>
              <a:ext uri="{FF2B5EF4-FFF2-40B4-BE49-F238E27FC236}">
                <a16:creationId xmlns:a16="http://schemas.microsoft.com/office/drawing/2014/main" id="{7505780E-9781-A4BC-BA5C-C67EF2FBC865}"/>
              </a:ext>
            </a:extLst>
          </p:cNvPr>
          <p:cNvSpPr/>
          <p:nvPr/>
        </p:nvSpPr>
        <p:spPr>
          <a:xfrm>
            <a:off x="956588" y="4058773"/>
            <a:ext cx="2674321" cy="2492134"/>
          </a:xfrm>
          <a:prstGeom prst="ellipse">
            <a:avLst/>
          </a:prstGeom>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bg1"/>
                </a:solidFill>
              </a:rPr>
              <a:t>Will N-1 metabolites be measured? Is that acceptable?</a:t>
            </a:r>
          </a:p>
        </p:txBody>
      </p:sp>
      <p:sp>
        <p:nvSpPr>
          <p:cNvPr id="13" name="Oval 12">
            <a:extLst>
              <a:ext uri="{FF2B5EF4-FFF2-40B4-BE49-F238E27FC236}">
                <a16:creationId xmlns:a16="http://schemas.microsoft.com/office/drawing/2014/main" id="{B3285632-CB79-920F-6AA2-71D359725DCC}"/>
              </a:ext>
            </a:extLst>
          </p:cNvPr>
          <p:cNvSpPr/>
          <p:nvPr/>
        </p:nvSpPr>
        <p:spPr>
          <a:xfrm>
            <a:off x="3210760" y="2396997"/>
            <a:ext cx="2370021" cy="2014432"/>
          </a:xfrm>
          <a:prstGeom prst="ellipse">
            <a:avLst/>
          </a:prstGeom>
          <a:solidFill>
            <a:schemeClr val="accent2"/>
          </a:solidFill>
          <a:effectLst>
            <a:outerShdw blurRad="50800" dist="38100" dir="2700000" algn="tl"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What is your MS Internal Standard? Is your mobile phase stable?</a:t>
            </a:r>
          </a:p>
        </p:txBody>
      </p:sp>
      <p:sp>
        <p:nvSpPr>
          <p:cNvPr id="15" name="Oval 14">
            <a:extLst>
              <a:ext uri="{FF2B5EF4-FFF2-40B4-BE49-F238E27FC236}">
                <a16:creationId xmlns:a16="http://schemas.microsoft.com/office/drawing/2014/main" id="{F3B34B2C-273D-984C-E73C-822D238F3B10}"/>
              </a:ext>
            </a:extLst>
          </p:cNvPr>
          <p:cNvSpPr/>
          <p:nvPr/>
        </p:nvSpPr>
        <p:spPr>
          <a:xfrm>
            <a:off x="5292750" y="4656816"/>
            <a:ext cx="2189972" cy="1894091"/>
          </a:xfrm>
          <a:prstGeom prst="ellipse">
            <a:avLst/>
          </a:prstGeom>
          <a:solidFill>
            <a:schemeClr val="accent5"/>
          </a:solidFill>
          <a:ln>
            <a:solidFill>
              <a:schemeClr val="accent5">
                <a:lumMod val="60000"/>
                <a:lumOff val="40000"/>
              </a:schemeClr>
            </a:solidFill>
          </a:ln>
          <a:effectLst>
            <a:outerShdw blurRad="50800" dist="38100" dir="5400000" algn="t"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Are preparation complexities prohibitive? </a:t>
            </a:r>
          </a:p>
        </p:txBody>
      </p:sp>
      <p:sp>
        <p:nvSpPr>
          <p:cNvPr id="6" name="Oval 5">
            <a:extLst>
              <a:ext uri="{FF2B5EF4-FFF2-40B4-BE49-F238E27FC236}">
                <a16:creationId xmlns:a16="http://schemas.microsoft.com/office/drawing/2014/main" id="{FB76EC27-F9BC-55A2-E48E-A9005F42EB71}"/>
              </a:ext>
            </a:extLst>
          </p:cNvPr>
          <p:cNvSpPr/>
          <p:nvPr/>
        </p:nvSpPr>
        <p:spPr>
          <a:xfrm>
            <a:off x="6387736" y="1751890"/>
            <a:ext cx="2629652" cy="1816109"/>
          </a:xfrm>
          <a:prstGeom prst="ellipse">
            <a:avLst/>
          </a:prstGeom>
          <a:solidFill>
            <a:schemeClr val="accent4"/>
          </a:solidFill>
          <a:effectLst>
            <a:outerShdw blurRad="50800" dist="38100" dir="2700000" algn="tl"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Are there any special software considerations?</a:t>
            </a:r>
          </a:p>
        </p:txBody>
      </p:sp>
      <p:sp>
        <p:nvSpPr>
          <p:cNvPr id="3" name="Oval 2">
            <a:extLst>
              <a:ext uri="{FF2B5EF4-FFF2-40B4-BE49-F238E27FC236}">
                <a16:creationId xmlns:a16="http://schemas.microsoft.com/office/drawing/2014/main" id="{FD7F420F-4DCD-D6BE-619D-6FD0AD233DB0}"/>
              </a:ext>
            </a:extLst>
          </p:cNvPr>
          <p:cNvSpPr/>
          <p:nvPr/>
        </p:nvSpPr>
        <p:spPr>
          <a:xfrm>
            <a:off x="8132084" y="3840859"/>
            <a:ext cx="2485609" cy="2368394"/>
          </a:xfrm>
          <a:prstGeom prst="ellipse">
            <a:avLst/>
          </a:prstGeom>
          <a:solidFill>
            <a:schemeClr val="accent3"/>
          </a:solidFill>
          <a:ln>
            <a:noFill/>
          </a:ln>
          <a:effectLst>
            <a:outerShdw blurRad="50800" dist="38100" dir="5400000" algn="t"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Do you have instrumentation for the long term?</a:t>
            </a:r>
          </a:p>
        </p:txBody>
      </p:sp>
      <p:sp>
        <p:nvSpPr>
          <p:cNvPr id="5" name="Oval 4">
            <a:extLst>
              <a:ext uri="{FF2B5EF4-FFF2-40B4-BE49-F238E27FC236}">
                <a16:creationId xmlns:a16="http://schemas.microsoft.com/office/drawing/2014/main" id="{A4B2450A-CFBF-B954-5041-60BE98BB71FA}"/>
              </a:ext>
            </a:extLst>
          </p:cNvPr>
          <p:cNvSpPr/>
          <p:nvPr/>
        </p:nvSpPr>
        <p:spPr>
          <a:xfrm>
            <a:off x="9301465" y="648747"/>
            <a:ext cx="2629651" cy="2368394"/>
          </a:xfrm>
          <a:prstGeom prst="ellipse">
            <a:avLst/>
          </a:prstGeom>
          <a:solidFill>
            <a:srgbClr val="C00000"/>
          </a:solidFill>
          <a:ln>
            <a:noFill/>
          </a:ln>
          <a:effectLst>
            <a:outerShdw blurRad="50800" dist="38100" dir="5400000" algn="t"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Is your sequence PCR “friendly”? GC-content/length/modifications</a:t>
            </a:r>
          </a:p>
        </p:txBody>
      </p:sp>
    </p:spTree>
    <p:extLst>
      <p:ext uri="{BB962C8B-B14F-4D97-AF65-F5344CB8AC3E}">
        <p14:creationId xmlns:p14="http://schemas.microsoft.com/office/powerpoint/2010/main" val="108049608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AE478-1F51-80E6-E7E2-853746E6620A}"/>
              </a:ext>
            </a:extLst>
          </p:cNvPr>
          <p:cNvSpPr>
            <a:spLocks noGrp="1"/>
          </p:cNvSpPr>
          <p:nvPr>
            <p:ph type="title"/>
          </p:nvPr>
        </p:nvSpPr>
        <p:spPr/>
        <p:txBody>
          <a:bodyPr/>
          <a:lstStyle/>
          <a:p>
            <a:r>
              <a:rPr lang="en-US" dirty="0">
                <a:latin typeface="Arial"/>
                <a:cs typeface="Arial"/>
              </a:rPr>
              <a:t>Conclusions</a:t>
            </a:r>
            <a:endParaRPr lang="en-US" dirty="0"/>
          </a:p>
        </p:txBody>
      </p:sp>
      <p:sp>
        <p:nvSpPr>
          <p:cNvPr id="3" name="Content Placeholder 2">
            <a:extLst>
              <a:ext uri="{FF2B5EF4-FFF2-40B4-BE49-F238E27FC236}">
                <a16:creationId xmlns:a16="http://schemas.microsoft.com/office/drawing/2014/main" id="{97335ED4-AD01-A0BF-D329-C22C0DCBD195}"/>
              </a:ext>
            </a:extLst>
          </p:cNvPr>
          <p:cNvSpPr>
            <a:spLocks noGrp="1"/>
          </p:cNvSpPr>
          <p:nvPr>
            <p:ph idx="1"/>
          </p:nvPr>
        </p:nvSpPr>
        <p:spPr/>
        <p:txBody>
          <a:bodyPr vert="horz" lIns="0" tIns="45720" rIns="0" bIns="45720" rtlCol="0" anchor="t">
            <a:noAutofit/>
          </a:bodyPr>
          <a:lstStyle/>
          <a:p>
            <a:r>
              <a:rPr lang="en-US" dirty="0">
                <a:solidFill>
                  <a:srgbClr val="000000"/>
                </a:solidFill>
                <a:latin typeface="Arial"/>
                <a:cs typeface="Arial"/>
              </a:rPr>
              <a:t>Technical platform selection is based on method context of use</a:t>
            </a:r>
          </a:p>
          <a:p>
            <a:r>
              <a:rPr lang="en-US" dirty="0">
                <a:solidFill>
                  <a:srgbClr val="000000"/>
                </a:solidFill>
                <a:latin typeface="Arial"/>
                <a:cs typeface="Arial"/>
              </a:rPr>
              <a:t>Before making a selection, consider desired assay performance attributes</a:t>
            </a:r>
            <a:endParaRPr lang="en-US" dirty="0">
              <a:solidFill>
                <a:srgbClr val="000000"/>
              </a:solidFill>
            </a:endParaRPr>
          </a:p>
          <a:p>
            <a:pPr lvl="1"/>
            <a:r>
              <a:rPr lang="en-US" dirty="0">
                <a:solidFill>
                  <a:srgbClr val="000000"/>
                </a:solidFill>
                <a:latin typeface="Arial"/>
                <a:cs typeface="Arial"/>
              </a:rPr>
              <a:t>Analytical sensitivity (if dose levels are low)</a:t>
            </a:r>
          </a:p>
          <a:p>
            <a:pPr lvl="1"/>
            <a:r>
              <a:rPr lang="en-US" dirty="0">
                <a:solidFill>
                  <a:srgbClr val="000000"/>
                </a:solidFill>
                <a:latin typeface="Arial"/>
                <a:cs typeface="Arial"/>
              </a:rPr>
              <a:t>Accuracy and precision</a:t>
            </a:r>
          </a:p>
          <a:p>
            <a:pPr lvl="1"/>
            <a:r>
              <a:rPr lang="en-US" dirty="0">
                <a:solidFill>
                  <a:srgbClr val="000000"/>
                </a:solidFill>
                <a:latin typeface="Arial"/>
                <a:cs typeface="Arial"/>
              </a:rPr>
              <a:t>Reagent availability and stability (such as antibody-based assays)</a:t>
            </a:r>
          </a:p>
          <a:p>
            <a:pPr lvl="1"/>
            <a:r>
              <a:rPr lang="en-US" dirty="0">
                <a:solidFill>
                  <a:srgbClr val="000000"/>
                </a:solidFill>
                <a:latin typeface="Arial"/>
                <a:cs typeface="Arial"/>
              </a:rPr>
              <a:t>Resolution if HPLC, LC-MS, or LC-MS/MS based without "shoulders and tails" in chromatograms</a:t>
            </a:r>
          </a:p>
          <a:p>
            <a:r>
              <a:rPr lang="en-US" dirty="0">
                <a:solidFill>
                  <a:srgbClr val="000000"/>
                </a:solidFill>
                <a:latin typeface="Arial"/>
                <a:cs typeface="Arial"/>
              </a:rPr>
              <a:t>Understanding the drug product is critical, especially if the drug has multiple components </a:t>
            </a:r>
          </a:p>
          <a:p>
            <a:pPr lvl="1"/>
            <a:r>
              <a:rPr lang="en-US" dirty="0">
                <a:solidFill>
                  <a:srgbClr val="000000"/>
                </a:solidFill>
                <a:latin typeface="Arial"/>
                <a:cs typeface="Arial"/>
              </a:rPr>
              <a:t>CAR-T, LNP, and conjugated ASO (antisense oligonucleotide) or siRNA (small interfering RNA)</a:t>
            </a:r>
          </a:p>
          <a:p>
            <a:endParaRPr lang="en-US" dirty="0">
              <a:solidFill>
                <a:srgbClr val="000000"/>
              </a:solidFill>
              <a:latin typeface="Arial"/>
              <a:cs typeface="Arial"/>
            </a:endParaRPr>
          </a:p>
          <a:p>
            <a:r>
              <a:rPr lang="en-US" dirty="0">
                <a:solidFill>
                  <a:srgbClr val="000000"/>
                </a:solidFill>
                <a:latin typeface="Arial"/>
                <a:cs typeface="Arial"/>
              </a:rPr>
              <a:t>Think ahead as much as possible: Decisions made early in a program lifecycle can have implications for years to come (assay, reagent, site/laboratory comparability)</a:t>
            </a:r>
          </a:p>
        </p:txBody>
      </p:sp>
    </p:spTree>
    <p:extLst>
      <p:ext uri="{BB962C8B-B14F-4D97-AF65-F5344CB8AC3E}">
        <p14:creationId xmlns:p14="http://schemas.microsoft.com/office/powerpoint/2010/main" val="123540406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262016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276375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and white poster with a city skyline&#10;&#10;Description automatically generated">
            <a:extLst>
              <a:ext uri="{FF2B5EF4-FFF2-40B4-BE49-F238E27FC236}">
                <a16:creationId xmlns:a16="http://schemas.microsoft.com/office/drawing/2014/main" id="{67C44482-6DDE-F12E-D5BD-D3C08254D08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438973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2" name="Google Shape;154;p26" descr="Google Shape;154;p26"/>
          <p:cNvPicPr>
            <a:picLocks noChangeAspect="1"/>
          </p:cNvPicPr>
          <p:nvPr/>
        </p:nvPicPr>
        <p:blipFill>
          <a:blip r:embed="rId2"/>
          <a:srcRect l="18954" t="29310" r="18954"/>
          <a:stretch>
            <a:fillRect/>
          </a:stretch>
        </p:blipFill>
        <p:spPr>
          <a:xfrm>
            <a:off x="4797186" y="3892592"/>
            <a:ext cx="3112928" cy="2593173"/>
          </a:xfrm>
          <a:prstGeom prst="rect">
            <a:avLst/>
          </a:prstGeom>
          <a:ln w="12700">
            <a:miter lim="400000"/>
          </a:ln>
        </p:spPr>
      </p:pic>
      <p:pic>
        <p:nvPicPr>
          <p:cNvPr id="563" name="Google Shape;155;p26" descr="Google Shape;155;p26"/>
          <p:cNvPicPr>
            <a:picLocks noChangeAspect="1"/>
          </p:cNvPicPr>
          <p:nvPr/>
        </p:nvPicPr>
        <p:blipFill>
          <a:blip r:embed="rId3"/>
          <a:srcRect l="3763" t="29728" r="40631"/>
          <a:stretch>
            <a:fillRect/>
          </a:stretch>
        </p:blipFill>
        <p:spPr>
          <a:xfrm>
            <a:off x="8435562" y="2599867"/>
            <a:ext cx="3351836" cy="3351942"/>
          </a:xfrm>
          <a:prstGeom prst="rect">
            <a:avLst/>
          </a:prstGeom>
          <a:ln w="12700">
            <a:miter lim="400000"/>
          </a:ln>
        </p:spPr>
      </p:pic>
      <p:pic>
        <p:nvPicPr>
          <p:cNvPr id="564" name="Google Shape;155;p26" descr="Google Shape;155;p26"/>
          <p:cNvPicPr>
            <a:picLocks noChangeAspect="1"/>
          </p:cNvPicPr>
          <p:nvPr/>
        </p:nvPicPr>
        <p:blipFill>
          <a:blip r:embed="rId3"/>
          <a:srcRect t="5200" r="15611" b="76984"/>
          <a:stretch>
            <a:fillRect/>
          </a:stretch>
        </p:blipFill>
        <p:spPr>
          <a:xfrm>
            <a:off x="8146183" y="1978606"/>
            <a:ext cx="3711564" cy="620017"/>
          </a:xfrm>
          <a:prstGeom prst="rect">
            <a:avLst/>
          </a:prstGeom>
          <a:ln w="12700">
            <a:miter lim="400000"/>
          </a:ln>
        </p:spPr>
      </p:pic>
      <p:pic>
        <p:nvPicPr>
          <p:cNvPr id="565" name="Google Shape;162;p27" descr="Google Shape;162;p27"/>
          <p:cNvPicPr>
            <a:picLocks noChangeAspect="1"/>
          </p:cNvPicPr>
          <p:nvPr/>
        </p:nvPicPr>
        <p:blipFill>
          <a:blip r:embed="rId4"/>
          <a:srcRect l="1846" t="1894" r="42242"/>
          <a:stretch>
            <a:fillRect/>
          </a:stretch>
        </p:blipFill>
        <p:spPr>
          <a:xfrm>
            <a:off x="510549" y="2248632"/>
            <a:ext cx="3628381" cy="4130613"/>
          </a:xfrm>
          <a:prstGeom prst="rect">
            <a:avLst/>
          </a:prstGeom>
          <a:ln w="12700">
            <a:miter lim="400000"/>
          </a:ln>
        </p:spPr>
      </p:pic>
      <p:sp>
        <p:nvSpPr>
          <p:cNvPr id="566" name="TextBox 2"/>
          <p:cNvSpPr txBox="1"/>
          <p:nvPr/>
        </p:nvSpPr>
        <p:spPr>
          <a:xfrm>
            <a:off x="802541" y="574690"/>
            <a:ext cx="3044248" cy="6478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0959" tIns="60959" rIns="60959" bIns="60959">
            <a:spAutoFit/>
          </a:bodyPr>
          <a:lstStyle/>
          <a:p>
            <a:pPr algn="ctr" defTabSz="1219200">
              <a:defRPr>
                <a:latin typeface="Arial"/>
                <a:ea typeface="Arial"/>
                <a:cs typeface="Arial"/>
                <a:sym typeface="Arial"/>
              </a:defRPr>
            </a:pPr>
            <a:r>
              <a:t>Internal Ribosome Entry Site</a:t>
            </a:r>
          </a:p>
          <a:p>
            <a:pPr algn="ctr" defTabSz="1219200">
              <a:defRPr>
                <a:latin typeface="Arial"/>
                <a:ea typeface="Arial"/>
                <a:cs typeface="Arial"/>
                <a:sym typeface="Arial"/>
              </a:defRPr>
            </a:pPr>
            <a:r>
              <a:t>(IRES) Poliovirus RNA</a:t>
            </a:r>
          </a:p>
        </p:txBody>
      </p:sp>
      <p:sp>
        <p:nvSpPr>
          <p:cNvPr id="567" name="Pelletier &amp; Sonenberg…"/>
          <p:cNvSpPr txBox="1"/>
          <p:nvPr/>
        </p:nvSpPr>
        <p:spPr>
          <a:xfrm>
            <a:off x="1469505" y="6372616"/>
            <a:ext cx="1710319"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defRPr sz="1300"/>
            </a:pPr>
            <a:r>
              <a:t>Pelletier &amp; Sonenberg</a:t>
            </a:r>
          </a:p>
          <a:p>
            <a:pPr algn="ctr">
              <a:defRPr sz="1300"/>
            </a:pPr>
            <a:r>
              <a:t>Nature 1988</a:t>
            </a:r>
          </a:p>
        </p:txBody>
      </p:sp>
      <p:sp>
        <p:nvSpPr>
          <p:cNvPr id="568" name="(1959-2023)"/>
          <p:cNvSpPr txBox="1"/>
          <p:nvPr/>
        </p:nvSpPr>
        <p:spPr>
          <a:xfrm>
            <a:off x="5678926" y="6436116"/>
            <a:ext cx="1349609"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defRPr>
                <a:effectLst>
                  <a:outerShdw blurRad="38100" dist="38100" dir="2700000" rotWithShape="0">
                    <a:srgbClr val="000000">
                      <a:alpha val="43137"/>
                    </a:srgbClr>
                  </a:outerShdw>
                </a:effectLst>
                <a:latin typeface="McGill Sans Medium"/>
                <a:ea typeface="McGill Sans Medium"/>
                <a:cs typeface="McGill Sans Medium"/>
                <a:sym typeface="McGill Sans Medium"/>
              </a:defRPr>
            </a:lvl1pPr>
          </a:lstStyle>
          <a:p>
            <a:r>
              <a:t>(1959-2023)</a:t>
            </a:r>
          </a:p>
        </p:txBody>
      </p:sp>
      <p:sp>
        <p:nvSpPr>
          <p:cNvPr id="569" name="TextBox 32"/>
          <p:cNvSpPr txBox="1"/>
          <p:nvPr/>
        </p:nvSpPr>
        <p:spPr>
          <a:xfrm>
            <a:off x="2810542" y="-51311"/>
            <a:ext cx="7086378" cy="955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2800">
                <a:latin typeface="McGill Serif Medium"/>
                <a:ea typeface="McGill Serif Medium"/>
                <a:cs typeface="McGill Serif Medium"/>
                <a:sym typeface="McGill Serif Medium"/>
              </a:defRPr>
            </a:pPr>
            <a:r>
              <a:t>Profs. Jerry Pelletier &amp; Nahum Sonenberg:</a:t>
            </a:r>
          </a:p>
          <a:p>
            <a:pPr algn="ctr">
              <a:defRPr sz="2800">
                <a:latin typeface="McGill Serif Medium"/>
                <a:ea typeface="McGill Serif Medium"/>
                <a:cs typeface="McGill Serif Medium"/>
                <a:sym typeface="McGill Serif Medium"/>
              </a:defRPr>
            </a:pPr>
            <a:r>
              <a:t>Two RNA giants at McGill</a:t>
            </a:r>
          </a:p>
        </p:txBody>
      </p:sp>
      <p:pic>
        <p:nvPicPr>
          <p:cNvPr id="570" name="Image" descr="Image"/>
          <p:cNvPicPr>
            <a:picLocks noChangeAspect="1"/>
          </p:cNvPicPr>
          <p:nvPr/>
        </p:nvPicPr>
        <p:blipFill>
          <a:blip r:embed="rId5"/>
          <a:srcRect l="14994" t="5601" r="21359" b="24771"/>
          <a:stretch>
            <a:fillRect/>
          </a:stretch>
        </p:blipFill>
        <p:spPr>
          <a:xfrm>
            <a:off x="4786074" y="1063073"/>
            <a:ext cx="3124284" cy="2670257"/>
          </a:xfrm>
          <a:prstGeom prst="rect">
            <a:avLst/>
          </a:prstGeom>
          <a:ln w="12700">
            <a:miter lim="400000"/>
          </a:ln>
        </p:spPr>
      </p:pic>
      <p:sp>
        <p:nvSpPr>
          <p:cNvPr id="571" name="Nahum"/>
          <p:cNvSpPr txBox="1"/>
          <p:nvPr/>
        </p:nvSpPr>
        <p:spPr>
          <a:xfrm>
            <a:off x="4933187" y="1063073"/>
            <a:ext cx="841063"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Nahum</a:t>
            </a:r>
          </a:p>
        </p:txBody>
      </p:sp>
      <p:sp>
        <p:nvSpPr>
          <p:cNvPr id="572" name="Jerry"/>
          <p:cNvSpPr txBox="1"/>
          <p:nvPr/>
        </p:nvSpPr>
        <p:spPr>
          <a:xfrm>
            <a:off x="5047654" y="3892592"/>
            <a:ext cx="612129"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rgbClr val="FFFFFF"/>
                </a:solidFill>
              </a:defRPr>
            </a:lvl1pPr>
          </a:lstStyle>
          <a:p>
            <a:r>
              <a:t>Jerry</a:t>
            </a:r>
          </a:p>
        </p:txBody>
      </p:sp>
      <p:sp>
        <p:nvSpPr>
          <p:cNvPr id="573" name="TextBox 24"/>
          <p:cNvSpPr txBox="1"/>
          <p:nvPr/>
        </p:nvSpPr>
        <p:spPr>
          <a:xfrm>
            <a:off x="8560917" y="5859714"/>
            <a:ext cx="2882108" cy="447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1200">
                <a:latin typeface="McGill Sans Medium"/>
                <a:ea typeface="McGill Sans Medium"/>
                <a:cs typeface="McGill Sans Medium"/>
                <a:sym typeface="McGill Sans Medium"/>
              </a:defRPr>
            </a:pPr>
            <a:r>
              <a:t>Chu et al. (Porco, </a:t>
            </a:r>
            <a:r>
              <a:rPr b="1"/>
              <a:t>Pelletier</a:t>
            </a:r>
            <a:r>
              <a:t>)</a:t>
            </a:r>
          </a:p>
          <a:p>
            <a:pPr algn="ctr">
              <a:defRPr sz="1200">
                <a:latin typeface="McGill Sans Medium"/>
                <a:ea typeface="McGill Sans Medium"/>
                <a:cs typeface="McGill Sans Medium"/>
                <a:sym typeface="McGill Sans Medium"/>
              </a:defRPr>
            </a:pPr>
            <a:r>
              <a:t>Cell Chemical Biology 2019</a:t>
            </a:r>
          </a:p>
        </p:txBody>
      </p:sp>
      <p:pic>
        <p:nvPicPr>
          <p:cNvPr id="574" name="Poliovirus_genome.png" descr="Poliovirus_genome.png"/>
          <p:cNvPicPr>
            <a:picLocks noChangeAspect="1"/>
          </p:cNvPicPr>
          <p:nvPr/>
        </p:nvPicPr>
        <p:blipFill>
          <a:blip r:embed="rId6"/>
          <a:srcRect l="2386" t="18190"/>
          <a:stretch>
            <a:fillRect/>
          </a:stretch>
        </p:blipFill>
        <p:spPr>
          <a:xfrm>
            <a:off x="762564" y="1230162"/>
            <a:ext cx="3124117" cy="101072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 xmlns:m="http://schemas.openxmlformats.org/officeDocument/2006/math" xmlns:a14="http://schemas.microsoft.com/office/drawing/2010/main">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6F92E6-6847-E544-B1E0-19954C540F11}"/>
              </a:ext>
            </a:extLst>
          </p:cNvPr>
          <p:cNvSpPr txBox="1"/>
          <p:nvPr/>
        </p:nvSpPr>
        <p:spPr>
          <a:xfrm>
            <a:off x="5038725" y="2971800"/>
            <a:ext cx="2114550" cy="914400"/>
          </a:xfrm>
          <a:prstGeom prst="rect">
            <a:avLst/>
          </a:prstGeom>
          <a:noFill/>
        </p:spPr>
        <p:txBody>
          <a:bodyPr wrap="none" lIns="0" rtlCol="0">
            <a:noAutofit/>
          </a:bodyPr>
          <a:lstStyle/>
          <a:p>
            <a:pPr algn="ctr"/>
            <a:r>
              <a:rPr lang="en-US" sz="6600" b="1" dirty="0">
                <a:solidFill>
                  <a:srgbClr val="000000"/>
                </a:solidFill>
              </a:rPr>
              <a:t>Need INV-3</a:t>
            </a:r>
          </a:p>
        </p:txBody>
      </p:sp>
    </p:spTree>
    <p:extLst>
      <p:ext uri="{BB962C8B-B14F-4D97-AF65-F5344CB8AC3E}">
        <p14:creationId xmlns:p14="http://schemas.microsoft.com/office/powerpoint/2010/main" val="23169158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and white poster with a city skyline&#10;&#10;Description automatically generated">
            <a:extLst>
              <a:ext uri="{FF2B5EF4-FFF2-40B4-BE49-F238E27FC236}">
                <a16:creationId xmlns:a16="http://schemas.microsoft.com/office/drawing/2014/main" id="{67C44482-6DDE-F12E-D5BD-D3C08254D08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289842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B2750-7768-9876-D104-9CCFD4C998EE}"/>
              </a:ext>
            </a:extLst>
          </p:cNvPr>
          <p:cNvSpPr>
            <a:spLocks noGrp="1"/>
          </p:cNvSpPr>
          <p:nvPr>
            <p:ph type="ctrTitle"/>
          </p:nvPr>
        </p:nvSpPr>
        <p:spPr/>
        <p:txBody>
          <a:bodyPr/>
          <a:lstStyle/>
          <a:p>
            <a:r>
              <a:rPr lang="en-US"/>
              <a:t>Nonclinical Development of Nucleic Acid-Based Therapies</a:t>
            </a:r>
          </a:p>
        </p:txBody>
      </p:sp>
      <p:sp>
        <p:nvSpPr>
          <p:cNvPr id="3" name="Subtitle 2">
            <a:extLst>
              <a:ext uri="{FF2B5EF4-FFF2-40B4-BE49-F238E27FC236}">
                <a16:creationId xmlns:a16="http://schemas.microsoft.com/office/drawing/2014/main" id="{76D1CCB5-2FDA-4BEC-8408-A372B3CD57C5}"/>
              </a:ext>
            </a:extLst>
          </p:cNvPr>
          <p:cNvSpPr>
            <a:spLocks noGrp="1"/>
          </p:cNvSpPr>
          <p:nvPr>
            <p:ph type="subTitle" idx="1"/>
          </p:nvPr>
        </p:nvSpPr>
        <p:spPr/>
        <p:txBody>
          <a:bodyPr>
            <a:normAutofit/>
          </a:bodyPr>
          <a:lstStyle/>
          <a:p>
            <a:r>
              <a:rPr lang="en-US"/>
              <a:t>Jessica Grieves, DVM, PhD, DACVP</a:t>
            </a:r>
          </a:p>
          <a:p>
            <a:r>
              <a:rPr lang="en-US"/>
              <a:t>Oligonucleotide Therapeutics Society Annual Meeting</a:t>
            </a:r>
          </a:p>
          <a:p>
            <a:r>
              <a:rPr lang="en-US"/>
              <a:t>October 6, 2024</a:t>
            </a:r>
          </a:p>
        </p:txBody>
      </p:sp>
    </p:spTree>
    <p:extLst>
      <p:ext uri="{BB962C8B-B14F-4D97-AF65-F5344CB8AC3E}">
        <p14:creationId xmlns:p14="http://schemas.microsoft.com/office/powerpoint/2010/main" val="7200081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23EFD7-4ED8-A190-4BAE-A7DB3FCD88A6}"/>
              </a:ext>
            </a:extLst>
          </p:cNvPr>
          <p:cNvSpPr>
            <a:spLocks noGrp="1"/>
          </p:cNvSpPr>
          <p:nvPr>
            <p:ph idx="1"/>
          </p:nvPr>
        </p:nvSpPr>
        <p:spPr/>
        <p:txBody>
          <a:bodyPr/>
          <a:lstStyle/>
          <a:p>
            <a:pPr marL="0" indent="0">
              <a:buNone/>
            </a:pPr>
            <a:r>
              <a:rPr lang="en-US"/>
              <a:t>Jessica is a current employer and shareholder at Ionis</a:t>
            </a:r>
          </a:p>
        </p:txBody>
      </p:sp>
      <p:sp>
        <p:nvSpPr>
          <p:cNvPr id="4" name="Title 3">
            <a:extLst>
              <a:ext uri="{FF2B5EF4-FFF2-40B4-BE49-F238E27FC236}">
                <a16:creationId xmlns:a16="http://schemas.microsoft.com/office/drawing/2014/main" id="{C388437C-E445-1AF8-103B-40278A62C6BE}"/>
              </a:ext>
            </a:extLst>
          </p:cNvPr>
          <p:cNvSpPr>
            <a:spLocks noGrp="1"/>
          </p:cNvSpPr>
          <p:nvPr>
            <p:ph type="title"/>
          </p:nvPr>
        </p:nvSpPr>
        <p:spPr/>
        <p:txBody>
          <a:bodyPr/>
          <a:lstStyle/>
          <a:p>
            <a:r>
              <a:rPr lang="en-US" dirty="0"/>
              <a:t>Disclosures</a:t>
            </a:r>
          </a:p>
        </p:txBody>
      </p:sp>
    </p:spTree>
    <p:extLst>
      <p:ext uri="{BB962C8B-B14F-4D97-AF65-F5344CB8AC3E}">
        <p14:creationId xmlns:p14="http://schemas.microsoft.com/office/powerpoint/2010/main" val="228910067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15C855-FAF4-80D5-020B-87C4E9B6E2C0}"/>
              </a:ext>
            </a:extLst>
          </p:cNvPr>
          <p:cNvSpPr>
            <a:spLocks noGrp="1"/>
          </p:cNvSpPr>
          <p:nvPr>
            <p:ph idx="1"/>
          </p:nvPr>
        </p:nvSpPr>
        <p:spPr/>
        <p:txBody>
          <a:bodyPr/>
          <a:lstStyle/>
          <a:p>
            <a:r>
              <a:rPr lang="en-US"/>
              <a:t>Literally everyone at Ionis, but especially:</a:t>
            </a:r>
          </a:p>
          <a:p>
            <a:pPr lvl="1"/>
            <a:r>
              <a:rPr lang="en-US"/>
              <a:t>Scott Henry and the rest of the Preclinical Development Department</a:t>
            </a:r>
          </a:p>
        </p:txBody>
      </p:sp>
      <p:sp>
        <p:nvSpPr>
          <p:cNvPr id="4" name="Title 3">
            <a:extLst>
              <a:ext uri="{FF2B5EF4-FFF2-40B4-BE49-F238E27FC236}">
                <a16:creationId xmlns:a16="http://schemas.microsoft.com/office/drawing/2014/main" id="{AE0235E5-ABD8-7A31-5F78-A4C9D30E6661}"/>
              </a:ext>
            </a:extLst>
          </p:cNvPr>
          <p:cNvSpPr>
            <a:spLocks noGrp="1"/>
          </p:cNvSpPr>
          <p:nvPr>
            <p:ph type="title"/>
          </p:nvPr>
        </p:nvSpPr>
        <p:spPr/>
        <p:txBody>
          <a:bodyPr/>
          <a:lstStyle/>
          <a:p>
            <a:r>
              <a:rPr lang="en-US" dirty="0"/>
              <a:t>Acknowledgements</a:t>
            </a:r>
          </a:p>
        </p:txBody>
      </p:sp>
      <p:pic>
        <p:nvPicPr>
          <p:cNvPr id="1026" name="Picture 2" descr="A group of people standing on stairs&#10;&#10;Description automatically generated">
            <a:extLst>
              <a:ext uri="{FF2B5EF4-FFF2-40B4-BE49-F238E27FC236}">
                <a16:creationId xmlns:a16="http://schemas.microsoft.com/office/drawing/2014/main" id="{DF52775C-500C-5C8A-E192-E8A61D83CD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9927" y="2395936"/>
            <a:ext cx="5552146" cy="3704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931739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F26DBF-34C3-3A82-DBC8-9A687E51957E}"/>
              </a:ext>
            </a:extLst>
          </p:cNvPr>
          <p:cNvSpPr>
            <a:spLocks noGrp="1"/>
          </p:cNvSpPr>
          <p:nvPr>
            <p:ph idx="1"/>
          </p:nvPr>
        </p:nvSpPr>
        <p:spPr/>
        <p:txBody>
          <a:bodyPr/>
          <a:lstStyle/>
          <a:p>
            <a:r>
              <a:rPr lang="en-US" dirty="0"/>
              <a:t>Introduction</a:t>
            </a:r>
          </a:p>
          <a:p>
            <a:r>
              <a:rPr lang="en-US" dirty="0"/>
              <a:t>Nonclinical assessments of oligonucleotides</a:t>
            </a:r>
          </a:p>
          <a:p>
            <a:pPr lvl="1"/>
            <a:r>
              <a:rPr lang="en-US" dirty="0"/>
              <a:t>Toxicology studies to support the clinic</a:t>
            </a:r>
          </a:p>
          <a:p>
            <a:r>
              <a:rPr lang="en-US" dirty="0"/>
              <a:t>On-target and off-target toxicities</a:t>
            </a:r>
          </a:p>
          <a:p>
            <a:pPr lvl="1"/>
            <a:r>
              <a:rPr lang="en-US" dirty="0"/>
              <a:t>Class effects</a:t>
            </a:r>
          </a:p>
          <a:p>
            <a:pPr lvl="1"/>
            <a:r>
              <a:rPr lang="en-US" dirty="0"/>
              <a:t>Species and strain sensitivities</a:t>
            </a:r>
          </a:p>
          <a:p>
            <a:r>
              <a:rPr lang="en-US" dirty="0"/>
              <a:t>Impact of chemistry and tissue targeting</a:t>
            </a:r>
          </a:p>
        </p:txBody>
      </p:sp>
      <p:sp>
        <p:nvSpPr>
          <p:cNvPr id="4" name="Title 3">
            <a:extLst>
              <a:ext uri="{FF2B5EF4-FFF2-40B4-BE49-F238E27FC236}">
                <a16:creationId xmlns:a16="http://schemas.microsoft.com/office/drawing/2014/main" id="{FC09137A-7163-524C-EA36-2662A17CD2DC}"/>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195276237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1B26D7-3158-EA14-E520-9117874AE23E}"/>
              </a:ext>
            </a:extLst>
          </p:cNvPr>
          <p:cNvSpPr>
            <a:spLocks noGrp="1"/>
          </p:cNvSpPr>
          <p:nvPr>
            <p:ph idx="1"/>
          </p:nvPr>
        </p:nvSpPr>
        <p:spPr/>
        <p:txBody>
          <a:bodyPr/>
          <a:lstStyle/>
          <a:p>
            <a:r>
              <a:rPr lang="en-US" dirty="0"/>
              <a:t>The main objective of nonclinical assessment of drugs is to inform the clinic</a:t>
            </a:r>
          </a:p>
          <a:p>
            <a:pPr lvl="1"/>
            <a:r>
              <a:rPr lang="en-US" dirty="0"/>
              <a:t>Biodistribution, identify target organs, assess reversibility of effects, identify biomarkers of toxicity, establish the safe starting dose</a:t>
            </a:r>
          </a:p>
          <a:p>
            <a:endParaRPr lang="en-US" dirty="0"/>
          </a:p>
          <a:p>
            <a:r>
              <a:rPr lang="en-US" dirty="0"/>
              <a:t>Safety profile within a given oligonucleotide (ON) chemical class is similar</a:t>
            </a:r>
          </a:p>
          <a:p>
            <a:pPr lvl="1"/>
            <a:r>
              <a:rPr lang="en-US" dirty="0"/>
              <a:t>The magnitude of effect can vary across sequences</a:t>
            </a:r>
          </a:p>
          <a:p>
            <a:pPr lvl="1"/>
            <a:r>
              <a:rPr lang="en-US" dirty="0"/>
              <a:t>Differences between chemical classes can be profound</a:t>
            </a:r>
          </a:p>
          <a:p>
            <a:pPr lvl="1"/>
            <a:endParaRPr lang="en-US" dirty="0"/>
          </a:p>
          <a:p>
            <a:r>
              <a:rPr lang="en-US" dirty="0"/>
              <a:t>Generalizations about ON safety can be made if sufficient experience exists</a:t>
            </a:r>
          </a:p>
          <a:p>
            <a:pPr lvl="1"/>
            <a:r>
              <a:rPr lang="en-US" dirty="0"/>
              <a:t>Leads to more efficient development</a:t>
            </a:r>
          </a:p>
          <a:p>
            <a:pPr lvl="1"/>
            <a:r>
              <a:rPr lang="en-US" dirty="0"/>
              <a:t>Allows for higher level of confidence in interpretation of data from a small number of animals or humans</a:t>
            </a:r>
          </a:p>
          <a:p>
            <a:pPr lvl="1"/>
            <a:endParaRPr lang="en-US" dirty="0"/>
          </a:p>
          <a:p>
            <a:r>
              <a:rPr lang="en-US" dirty="0"/>
              <a:t>The challenge: ONs are become increasingly diverse</a:t>
            </a:r>
          </a:p>
          <a:p>
            <a:pPr lvl="1"/>
            <a:r>
              <a:rPr lang="en-US" dirty="0"/>
              <a:t>Chemistry, structure, mechanism, formulations, conjugates</a:t>
            </a:r>
          </a:p>
        </p:txBody>
      </p:sp>
      <p:sp>
        <p:nvSpPr>
          <p:cNvPr id="4" name="Title 3">
            <a:extLst>
              <a:ext uri="{FF2B5EF4-FFF2-40B4-BE49-F238E27FC236}">
                <a16:creationId xmlns:a16="http://schemas.microsoft.com/office/drawing/2014/main" id="{E3ED4318-044A-DF9A-8B97-5ECDC3FF3AA6}"/>
              </a:ext>
            </a:extLst>
          </p:cNvPr>
          <p:cNvSpPr>
            <a:spLocks noGrp="1"/>
          </p:cNvSpPr>
          <p:nvPr>
            <p:ph type="title"/>
          </p:nvPr>
        </p:nvSpPr>
        <p:spPr/>
        <p:txBody>
          <a:bodyPr>
            <a:normAutofit/>
          </a:bodyPr>
          <a:lstStyle/>
          <a:p>
            <a:r>
              <a:rPr lang="en-US" dirty="0"/>
              <a:t>General comments</a:t>
            </a:r>
          </a:p>
        </p:txBody>
      </p:sp>
    </p:spTree>
    <p:extLst>
      <p:ext uri="{BB962C8B-B14F-4D97-AF65-F5344CB8AC3E}">
        <p14:creationId xmlns:p14="http://schemas.microsoft.com/office/powerpoint/2010/main" val="121071794"/>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F626A9-0727-E886-62C3-D4A41D532B8B}"/>
              </a:ext>
            </a:extLst>
          </p:cNvPr>
          <p:cNvSpPr>
            <a:spLocks noGrp="1"/>
          </p:cNvSpPr>
          <p:nvPr>
            <p:ph type="title"/>
          </p:nvPr>
        </p:nvSpPr>
        <p:spPr/>
        <p:txBody>
          <a:bodyPr/>
          <a:lstStyle/>
          <a:p>
            <a:r>
              <a:rPr lang="en-US" dirty="0"/>
              <a:t>Marketed Oligonucleotide (ON) Drugs</a:t>
            </a:r>
          </a:p>
        </p:txBody>
      </p:sp>
      <p:graphicFrame>
        <p:nvGraphicFramePr>
          <p:cNvPr id="7" name="Table 9">
            <a:extLst>
              <a:ext uri="{FF2B5EF4-FFF2-40B4-BE49-F238E27FC236}">
                <a16:creationId xmlns:a16="http://schemas.microsoft.com/office/drawing/2014/main" id="{E04982B5-4FDA-D9FE-94F7-BFAAD5081EC9}"/>
              </a:ext>
            </a:extLst>
          </p:cNvPr>
          <p:cNvGraphicFramePr>
            <a:graphicFrameLocks/>
          </p:cNvGraphicFramePr>
          <p:nvPr/>
        </p:nvGraphicFramePr>
        <p:xfrm>
          <a:off x="471487" y="1676400"/>
          <a:ext cx="5551486" cy="456057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358900">
                  <a:extLst>
                    <a:ext uri="{9D8B030D-6E8A-4147-A177-3AD203B41FA5}">
                      <a16:colId xmlns:a16="http://schemas.microsoft.com/office/drawing/2014/main" val="4162957203"/>
                    </a:ext>
                  </a:extLst>
                </a:gridCol>
                <a:gridCol w="2342091">
                  <a:extLst>
                    <a:ext uri="{9D8B030D-6E8A-4147-A177-3AD203B41FA5}">
                      <a16:colId xmlns:a16="http://schemas.microsoft.com/office/drawing/2014/main" val="23027946"/>
                    </a:ext>
                  </a:extLst>
                </a:gridCol>
                <a:gridCol w="1850495">
                  <a:extLst>
                    <a:ext uri="{9D8B030D-6E8A-4147-A177-3AD203B41FA5}">
                      <a16:colId xmlns:a16="http://schemas.microsoft.com/office/drawing/2014/main" val="1936053085"/>
                    </a:ext>
                  </a:extLst>
                </a:gridCol>
              </a:tblGrid>
              <a:tr h="370840">
                <a:tc>
                  <a:txBody>
                    <a:bodyPr/>
                    <a:lstStyle/>
                    <a:p>
                      <a:r>
                        <a:rPr lang="en-US">
                          <a:latin typeface="Arial"/>
                          <a:cs typeface="Arial"/>
                        </a:rPr>
                        <a:t>Drug</a:t>
                      </a:r>
                    </a:p>
                  </a:txBody>
                  <a:tcPr/>
                </a:tc>
                <a:tc>
                  <a:txBody>
                    <a:bodyPr/>
                    <a:lstStyle/>
                    <a:p>
                      <a:pPr algn="ctr"/>
                      <a:r>
                        <a:rPr lang="en-US">
                          <a:latin typeface="Arial"/>
                          <a:cs typeface="Arial"/>
                        </a:rPr>
                        <a:t>Indication</a:t>
                      </a:r>
                    </a:p>
                  </a:txBody>
                  <a:tcPr/>
                </a:tc>
                <a:tc>
                  <a:txBody>
                    <a:bodyPr/>
                    <a:lstStyle/>
                    <a:p>
                      <a:pPr algn="ctr"/>
                      <a:r>
                        <a:rPr lang="en-US" dirty="0">
                          <a:latin typeface="Arial"/>
                          <a:cs typeface="Arial"/>
                        </a:rPr>
                        <a:t>Chemistry</a:t>
                      </a:r>
                    </a:p>
                  </a:txBody>
                  <a:tcPr/>
                </a:tc>
                <a:extLst>
                  <a:ext uri="{0D108BD9-81ED-4DB2-BD59-A6C34878D82A}">
                    <a16:rowId xmlns:a16="http://schemas.microsoft.com/office/drawing/2014/main" val="2959004043"/>
                  </a:ext>
                </a:extLst>
              </a:tr>
              <a:tr h="518160">
                <a:tc>
                  <a:txBody>
                    <a:bodyPr/>
                    <a:lstStyle/>
                    <a:p>
                      <a:r>
                        <a:rPr lang="en-US" sz="1400" err="1">
                          <a:latin typeface="Arial" panose="020B0604020202020204" pitchFamily="34" charset="0"/>
                          <a:cs typeface="Arial" panose="020B0604020202020204" pitchFamily="34" charset="0"/>
                        </a:rPr>
                        <a:t>Mipomersen</a:t>
                      </a:r>
                      <a:endParaRPr lang="en-US" sz="1400">
                        <a:latin typeface="Arial" panose="020B0604020202020204" pitchFamily="34" charset="0"/>
                        <a:cs typeface="Arial" panose="020B0604020202020204" pitchFamily="34" charset="0"/>
                      </a:endParaRPr>
                    </a:p>
                  </a:txBody>
                  <a:tcPr anchor="ctr">
                    <a:solidFill>
                      <a:schemeClr val="accent5">
                        <a:lumMod val="20000"/>
                        <a:lumOff val="80000"/>
                      </a:schemeClr>
                    </a:solidFill>
                  </a:tcPr>
                </a:tc>
                <a:tc>
                  <a:txBody>
                    <a:bodyPr/>
                    <a:lstStyle/>
                    <a:p>
                      <a:pPr algn="ctr"/>
                      <a:r>
                        <a:rPr lang="en-US" sz="1400">
                          <a:latin typeface="Arial"/>
                          <a:cs typeface="Arial"/>
                        </a:rPr>
                        <a:t>Homozygous Familial Hypercholesterolemia</a:t>
                      </a:r>
                    </a:p>
                  </a:txBody>
                  <a:tcPr anchor="ctr">
                    <a:solidFill>
                      <a:schemeClr val="accent5">
                        <a:lumMod val="20000"/>
                        <a:lumOff val="80000"/>
                      </a:schemeClr>
                    </a:solidFill>
                  </a:tcPr>
                </a:tc>
                <a:tc>
                  <a:txBody>
                    <a:bodyPr/>
                    <a:lstStyle/>
                    <a:p>
                      <a:pPr algn="ctr"/>
                      <a:r>
                        <a:rPr lang="en-US" sz="1400" dirty="0">
                          <a:latin typeface="Arial"/>
                          <a:cs typeface="Arial"/>
                        </a:rPr>
                        <a:t>MOE </a:t>
                      </a:r>
                      <a:r>
                        <a:rPr lang="en-US" sz="1400" dirty="0" err="1">
                          <a:latin typeface="Arial"/>
                          <a:cs typeface="Arial"/>
                        </a:rPr>
                        <a:t>gapmer</a:t>
                      </a:r>
                      <a:endParaRPr lang="en-US" sz="1400" dirty="0">
                        <a:latin typeface="Arial"/>
                        <a:cs typeface="Arial"/>
                      </a:endParaRPr>
                    </a:p>
                  </a:txBody>
                  <a:tcPr anchor="ctr">
                    <a:solidFill>
                      <a:schemeClr val="accent5">
                        <a:lumMod val="20000"/>
                        <a:lumOff val="80000"/>
                      </a:schemeClr>
                    </a:solidFill>
                  </a:tcPr>
                </a:tc>
                <a:extLst>
                  <a:ext uri="{0D108BD9-81ED-4DB2-BD59-A6C34878D82A}">
                    <a16:rowId xmlns:a16="http://schemas.microsoft.com/office/drawing/2014/main" val="774604392"/>
                  </a:ext>
                </a:extLst>
              </a:tr>
              <a:tr h="375920">
                <a:tc>
                  <a:txBody>
                    <a:bodyPr/>
                    <a:lstStyle/>
                    <a:p>
                      <a:r>
                        <a:rPr lang="en-US" sz="1400" err="1">
                          <a:latin typeface="Arial" panose="020B0604020202020204" pitchFamily="34" charset="0"/>
                          <a:cs typeface="Arial" panose="020B0604020202020204" pitchFamily="34" charset="0"/>
                        </a:rPr>
                        <a:t>Volanesorsen</a:t>
                      </a:r>
                      <a:endParaRPr lang="en-US" sz="1400">
                        <a:latin typeface="Arial" panose="020B0604020202020204" pitchFamily="34" charset="0"/>
                        <a:cs typeface="Arial" panose="020B0604020202020204" pitchFamily="34" charset="0"/>
                      </a:endParaRPr>
                    </a:p>
                  </a:txBody>
                  <a:tcPr anchor="ctr">
                    <a:solidFill>
                      <a:schemeClr val="accent5">
                        <a:lumMod val="20000"/>
                        <a:lumOff val="80000"/>
                      </a:schemeClr>
                    </a:solidFill>
                  </a:tcPr>
                </a:tc>
                <a:tc>
                  <a:txBody>
                    <a:bodyPr/>
                    <a:lstStyle/>
                    <a:p>
                      <a:pPr algn="ctr"/>
                      <a:r>
                        <a:rPr lang="en-US" sz="1400">
                          <a:latin typeface="Arial"/>
                          <a:cs typeface="Arial"/>
                        </a:rPr>
                        <a:t>Familial Chylomicronemia</a:t>
                      </a:r>
                    </a:p>
                  </a:txBody>
                  <a:tcPr anchor="ctr">
                    <a:solidFill>
                      <a:schemeClr val="accent5">
                        <a:lumMod val="20000"/>
                        <a:lumOff val="80000"/>
                      </a:schemeClr>
                    </a:solidFill>
                  </a:tcPr>
                </a:tc>
                <a:tc>
                  <a:txBody>
                    <a:bodyPr/>
                    <a:lstStyle/>
                    <a:p>
                      <a:pPr algn="ctr"/>
                      <a:r>
                        <a:rPr lang="en-US" sz="1400" dirty="0"/>
                        <a:t>MOE </a:t>
                      </a:r>
                      <a:r>
                        <a:rPr lang="en-US" sz="1400" dirty="0" err="1"/>
                        <a:t>gapmer</a:t>
                      </a:r>
                      <a:endParaRPr lang="en-US" sz="1400" dirty="0"/>
                    </a:p>
                  </a:txBody>
                  <a:tcPr anchor="ctr">
                    <a:solidFill>
                      <a:schemeClr val="accent5">
                        <a:lumMod val="20000"/>
                        <a:lumOff val="80000"/>
                      </a:schemeClr>
                    </a:solidFill>
                  </a:tcPr>
                </a:tc>
                <a:extLst>
                  <a:ext uri="{0D108BD9-81ED-4DB2-BD59-A6C34878D82A}">
                    <a16:rowId xmlns:a16="http://schemas.microsoft.com/office/drawing/2014/main" val="2618441552"/>
                  </a:ext>
                </a:extLst>
              </a:tr>
              <a:tr h="405130">
                <a:tc>
                  <a:txBody>
                    <a:bodyPr/>
                    <a:lstStyle/>
                    <a:p>
                      <a:r>
                        <a:rPr lang="en-US" sz="1400" b="0" err="1">
                          <a:latin typeface="Arial"/>
                          <a:cs typeface="Arial"/>
                        </a:rPr>
                        <a:t>Inotersen</a:t>
                      </a:r>
                      <a:endParaRPr lang="en-US" sz="1400" b="0">
                        <a:latin typeface="Arial"/>
                        <a:cs typeface="Arial"/>
                      </a:endParaRPr>
                    </a:p>
                  </a:txBody>
                  <a:tcPr anchor="ctr">
                    <a:solidFill>
                      <a:schemeClr val="accent5">
                        <a:lumMod val="20000"/>
                        <a:lumOff val="80000"/>
                      </a:schemeClr>
                    </a:solidFill>
                  </a:tcPr>
                </a:tc>
                <a:tc rowSpan="2">
                  <a:txBody>
                    <a:bodyPr/>
                    <a:lstStyle/>
                    <a:p>
                      <a:pPr algn="ctr"/>
                      <a:r>
                        <a:rPr lang="en-US" sz="1400" b="0">
                          <a:latin typeface="Arial"/>
                          <a:cs typeface="Arial"/>
                        </a:rPr>
                        <a:t>Hereditary Transthyretin-mediated Amyloidosis (polyneuropathy)</a:t>
                      </a:r>
                    </a:p>
                  </a:txBody>
                  <a:tcPr anchor="ctr">
                    <a:solidFill>
                      <a:schemeClr val="accent5">
                        <a:lumMod val="20000"/>
                        <a:lumOff val="80000"/>
                      </a:schemeClr>
                    </a:solidFill>
                  </a:tcPr>
                </a:tc>
                <a:tc>
                  <a:txBody>
                    <a:bodyPr/>
                    <a:lstStyle/>
                    <a:p>
                      <a:pPr algn="ctr"/>
                      <a:r>
                        <a:rPr lang="en-US" sz="1400" dirty="0"/>
                        <a:t>MOE </a:t>
                      </a:r>
                      <a:r>
                        <a:rPr lang="en-US" sz="1400" dirty="0" err="1"/>
                        <a:t>gapmer</a:t>
                      </a:r>
                      <a:endParaRPr lang="en-US" sz="1400" dirty="0"/>
                    </a:p>
                  </a:txBody>
                  <a:tcPr anchor="ctr">
                    <a:solidFill>
                      <a:schemeClr val="accent5">
                        <a:lumMod val="20000"/>
                        <a:lumOff val="80000"/>
                      </a:schemeClr>
                    </a:solidFill>
                  </a:tcPr>
                </a:tc>
                <a:extLst>
                  <a:ext uri="{0D108BD9-81ED-4DB2-BD59-A6C34878D82A}">
                    <a16:rowId xmlns:a16="http://schemas.microsoft.com/office/drawing/2014/main" val="1009807942"/>
                  </a:ext>
                </a:extLst>
              </a:tr>
              <a:tr h="370840">
                <a:tc>
                  <a:txBody>
                    <a:bodyPr/>
                    <a:lstStyle/>
                    <a:p>
                      <a:r>
                        <a:rPr lang="en-US" sz="1400" b="0" dirty="0" err="1">
                          <a:latin typeface="Arial"/>
                          <a:cs typeface="Arial"/>
                        </a:rPr>
                        <a:t>Eplontersen</a:t>
                      </a:r>
                      <a:endParaRPr lang="en-US" sz="1400" b="0" dirty="0">
                        <a:latin typeface="Arial"/>
                        <a:cs typeface="Arial"/>
                      </a:endParaRPr>
                    </a:p>
                  </a:txBody>
                  <a:tcPr anchor="ctr">
                    <a:solidFill>
                      <a:schemeClr val="accent5">
                        <a:lumMod val="20000"/>
                        <a:lumOff val="80000"/>
                      </a:schemeClr>
                    </a:solidFill>
                  </a:tcPr>
                </a:tc>
                <a:tc vMerge="1">
                  <a:txBody>
                    <a:bodyPr/>
                    <a:lstStyle/>
                    <a:p>
                      <a:pPr algn="ctr"/>
                      <a:endParaRPr lang="en-US" sz="1400">
                        <a:latin typeface="Arial" panose="020B0604020202020204" pitchFamily="34" charset="0"/>
                        <a:cs typeface="Arial" panose="020B0604020202020204" pitchFamily="34" charset="0"/>
                      </a:endParaRPr>
                    </a:p>
                  </a:txBody>
                  <a:tcPr/>
                </a:tc>
                <a:tc>
                  <a:txBody>
                    <a:bodyPr/>
                    <a:lstStyle/>
                    <a:p>
                      <a:pPr algn="ctr"/>
                      <a:r>
                        <a:rPr lang="en-US" sz="1400" dirty="0">
                          <a:latin typeface="Arial" panose="020B0604020202020204" pitchFamily="34" charset="0"/>
                          <a:cs typeface="Arial" panose="020B0604020202020204" pitchFamily="34" charset="0"/>
                        </a:rPr>
                        <a:t>GalNAc MOE </a:t>
                      </a:r>
                      <a:r>
                        <a:rPr lang="en-US" sz="1400" dirty="0" err="1">
                          <a:latin typeface="Arial" panose="020B0604020202020204" pitchFamily="34" charset="0"/>
                          <a:cs typeface="Arial" panose="020B0604020202020204" pitchFamily="34" charset="0"/>
                        </a:rPr>
                        <a:t>gapmer</a:t>
                      </a:r>
                      <a:endParaRPr lang="en-US" sz="1400" dirty="0">
                        <a:latin typeface="Arial" panose="020B0604020202020204" pitchFamily="34" charset="0"/>
                        <a:cs typeface="Arial" panose="020B0604020202020204" pitchFamily="34" charset="0"/>
                      </a:endParaRPr>
                    </a:p>
                  </a:txBody>
                  <a:tcPr anchor="ctr">
                    <a:solidFill>
                      <a:schemeClr val="accent5">
                        <a:lumMod val="20000"/>
                        <a:lumOff val="80000"/>
                      </a:schemeClr>
                    </a:solidFill>
                  </a:tcPr>
                </a:tc>
                <a:extLst>
                  <a:ext uri="{0D108BD9-81ED-4DB2-BD59-A6C34878D82A}">
                    <a16:rowId xmlns:a16="http://schemas.microsoft.com/office/drawing/2014/main" val="2097986618"/>
                  </a:ext>
                </a:extLst>
              </a:tr>
              <a:tr h="370840">
                <a:tc>
                  <a:txBody>
                    <a:bodyPr/>
                    <a:lstStyle/>
                    <a:p>
                      <a:r>
                        <a:rPr lang="en-US" sz="1400" b="0" err="1">
                          <a:latin typeface="Arial"/>
                          <a:cs typeface="Arial"/>
                        </a:rPr>
                        <a:t>Nusinersen</a:t>
                      </a:r>
                      <a:endParaRPr lang="en-US" sz="1400" b="0">
                        <a:latin typeface="Arial"/>
                        <a:cs typeface="Arial"/>
                      </a:endParaRPr>
                    </a:p>
                  </a:txBody>
                  <a:tcPr anchor="ctr">
                    <a:solidFill>
                      <a:schemeClr val="accent6">
                        <a:lumMod val="20000"/>
                        <a:lumOff val="80000"/>
                      </a:schemeClr>
                    </a:solidFill>
                  </a:tcPr>
                </a:tc>
                <a:tc>
                  <a:txBody>
                    <a:bodyPr/>
                    <a:lstStyle/>
                    <a:p>
                      <a:pPr algn="ctr"/>
                      <a:r>
                        <a:rPr lang="en-US" sz="1400" b="0">
                          <a:latin typeface="Arial"/>
                          <a:cs typeface="Arial"/>
                        </a:rPr>
                        <a:t>Spinal Muscular Atrophy</a:t>
                      </a:r>
                    </a:p>
                  </a:txBody>
                  <a:tcPr anchor="ctr">
                    <a:solidFill>
                      <a:schemeClr val="accent6">
                        <a:lumMod val="20000"/>
                        <a:lumOff val="80000"/>
                      </a:schemeClr>
                    </a:solidFill>
                  </a:tcPr>
                </a:tc>
                <a:tc>
                  <a:txBody>
                    <a:bodyPr/>
                    <a:lstStyle/>
                    <a:p>
                      <a:pPr algn="ctr"/>
                      <a:r>
                        <a:rPr lang="en-US" sz="1400" dirty="0">
                          <a:latin typeface="Arial"/>
                          <a:cs typeface="Arial"/>
                        </a:rPr>
                        <a:t>Full MOE</a:t>
                      </a:r>
                    </a:p>
                  </a:txBody>
                  <a:tcPr anchor="ctr">
                    <a:solidFill>
                      <a:schemeClr val="accent6">
                        <a:lumMod val="20000"/>
                        <a:lumOff val="80000"/>
                      </a:schemeClr>
                    </a:solidFill>
                  </a:tcPr>
                </a:tc>
                <a:extLst>
                  <a:ext uri="{0D108BD9-81ED-4DB2-BD59-A6C34878D82A}">
                    <a16:rowId xmlns:a16="http://schemas.microsoft.com/office/drawing/2014/main" val="2232463049"/>
                  </a:ext>
                </a:extLst>
              </a:tr>
              <a:tr h="370840">
                <a:tc>
                  <a:txBody>
                    <a:bodyPr/>
                    <a:lstStyle/>
                    <a:p>
                      <a:r>
                        <a:rPr lang="en-US" sz="1400" b="0" err="1">
                          <a:latin typeface="Arial"/>
                          <a:cs typeface="Arial"/>
                        </a:rPr>
                        <a:t>Tofersen</a:t>
                      </a:r>
                      <a:endParaRPr lang="en-US" sz="1400" b="0">
                        <a:latin typeface="Arial"/>
                        <a:cs typeface="Arial"/>
                      </a:endParaRPr>
                    </a:p>
                  </a:txBody>
                  <a:tcPr anchor="ctr">
                    <a:solidFill>
                      <a:schemeClr val="accent6">
                        <a:lumMod val="20000"/>
                        <a:lumOff val="80000"/>
                      </a:schemeClr>
                    </a:solidFill>
                  </a:tcPr>
                </a:tc>
                <a:tc>
                  <a:txBody>
                    <a:bodyPr/>
                    <a:lstStyle/>
                    <a:p>
                      <a:pPr algn="ctr"/>
                      <a:r>
                        <a:rPr lang="en-US" sz="1400" b="0">
                          <a:latin typeface="Arial"/>
                          <a:cs typeface="Arial"/>
                        </a:rPr>
                        <a:t>SOD1 Amyotrophic Lateral Sclerosis</a:t>
                      </a:r>
                    </a:p>
                  </a:txBody>
                  <a:tcPr anchor="ctr">
                    <a:solidFill>
                      <a:schemeClr val="accent6">
                        <a:lumMod val="20000"/>
                        <a:lumOff val="80000"/>
                      </a:schemeClr>
                    </a:solidFill>
                  </a:tcPr>
                </a:tc>
                <a:tc>
                  <a:txBody>
                    <a:bodyPr/>
                    <a:lstStyle/>
                    <a:p>
                      <a:pPr algn="ctr"/>
                      <a:r>
                        <a:rPr lang="en-US" sz="1400" dirty="0">
                          <a:latin typeface="Arial"/>
                          <a:cs typeface="Arial"/>
                        </a:rPr>
                        <a:t>MOE </a:t>
                      </a:r>
                      <a:r>
                        <a:rPr lang="en-US" sz="1400" dirty="0" err="1">
                          <a:latin typeface="Arial"/>
                          <a:cs typeface="Arial"/>
                        </a:rPr>
                        <a:t>gapmer</a:t>
                      </a:r>
                      <a:endParaRPr lang="en-US" sz="1400" dirty="0">
                        <a:latin typeface="Arial"/>
                        <a:cs typeface="Arial"/>
                      </a:endParaRPr>
                    </a:p>
                  </a:txBody>
                  <a:tcPr anchor="ctr">
                    <a:solidFill>
                      <a:schemeClr val="accent6">
                        <a:lumMod val="20000"/>
                        <a:lumOff val="80000"/>
                      </a:schemeClr>
                    </a:solidFill>
                  </a:tcPr>
                </a:tc>
                <a:extLst>
                  <a:ext uri="{0D108BD9-81ED-4DB2-BD59-A6C34878D82A}">
                    <a16:rowId xmlns:a16="http://schemas.microsoft.com/office/drawing/2014/main" val="3794724804"/>
                  </a:ext>
                </a:extLst>
              </a:tr>
              <a:tr h="370840">
                <a:tc>
                  <a:txBody>
                    <a:bodyPr/>
                    <a:lstStyle/>
                    <a:p>
                      <a:r>
                        <a:rPr lang="en-US" sz="1400" b="0" err="1">
                          <a:latin typeface="Arial"/>
                          <a:cs typeface="Arial"/>
                        </a:rPr>
                        <a:t>Eteplirsen</a:t>
                      </a:r>
                      <a:endParaRPr lang="en-US" sz="1400" b="0">
                        <a:latin typeface="Arial"/>
                        <a:cs typeface="Arial"/>
                      </a:endParaRPr>
                    </a:p>
                  </a:txBody>
                  <a:tcPr anchor="ctr">
                    <a:solidFill>
                      <a:schemeClr val="accent2">
                        <a:lumMod val="20000"/>
                        <a:lumOff val="80000"/>
                      </a:schemeClr>
                    </a:solidFill>
                  </a:tcPr>
                </a:tc>
                <a:tc rowSpan="4">
                  <a:txBody>
                    <a:bodyPr/>
                    <a:lstStyle/>
                    <a:p>
                      <a:pPr algn="ctr"/>
                      <a:r>
                        <a:rPr lang="en-US" sz="1400" b="0">
                          <a:latin typeface="Arial"/>
                          <a:cs typeface="Arial"/>
                        </a:rPr>
                        <a:t>Duchenne Muscular Dystrophy</a:t>
                      </a:r>
                    </a:p>
                  </a:txBody>
                  <a:tcPr anchor="ctr">
                    <a:solidFill>
                      <a:schemeClr val="accent2">
                        <a:lumMod val="20000"/>
                        <a:lumOff val="80000"/>
                      </a:schemeClr>
                    </a:solidFill>
                  </a:tcPr>
                </a:tc>
                <a:tc rowSpan="4">
                  <a:txBody>
                    <a:bodyPr/>
                    <a:lstStyle/>
                    <a:p>
                      <a:pPr algn="ctr"/>
                      <a:r>
                        <a:rPr lang="en-US" sz="1400" dirty="0">
                          <a:latin typeface="Arial"/>
                          <a:cs typeface="Arial"/>
                        </a:rPr>
                        <a:t>PMO</a:t>
                      </a:r>
                    </a:p>
                  </a:txBody>
                  <a:tcPr anchor="ctr">
                    <a:solidFill>
                      <a:schemeClr val="accent2">
                        <a:lumMod val="20000"/>
                        <a:lumOff val="80000"/>
                      </a:schemeClr>
                    </a:solidFill>
                  </a:tcPr>
                </a:tc>
                <a:extLst>
                  <a:ext uri="{0D108BD9-81ED-4DB2-BD59-A6C34878D82A}">
                    <a16:rowId xmlns:a16="http://schemas.microsoft.com/office/drawing/2014/main" val="4141742427"/>
                  </a:ext>
                </a:extLst>
              </a:tr>
              <a:tr h="370840">
                <a:tc>
                  <a:txBody>
                    <a:bodyPr/>
                    <a:lstStyle/>
                    <a:p>
                      <a:r>
                        <a:rPr lang="en-US" sz="1400" b="0" err="1">
                          <a:latin typeface="Arial"/>
                          <a:cs typeface="Arial"/>
                        </a:rPr>
                        <a:t>Golodirsen</a:t>
                      </a:r>
                      <a:endParaRPr lang="en-US" sz="1400" b="0">
                        <a:latin typeface="Arial"/>
                        <a:cs typeface="Arial"/>
                      </a:endParaRPr>
                    </a:p>
                  </a:txBody>
                  <a:tcPr anchor="ctr">
                    <a:solidFill>
                      <a:schemeClr val="accent2">
                        <a:lumMod val="20000"/>
                        <a:lumOff val="80000"/>
                      </a:schemeClr>
                    </a:solidFill>
                  </a:tcPr>
                </a:tc>
                <a:tc vMerge="1">
                  <a:txBody>
                    <a:bodyPr/>
                    <a:lstStyle/>
                    <a:p>
                      <a:endParaRPr lang="en-US" sz="1400"/>
                    </a:p>
                  </a:txBody>
                  <a:tcPr/>
                </a:tc>
                <a:tc vMerge="1">
                  <a:txBody>
                    <a:bodyPr/>
                    <a:lstStyle/>
                    <a:p>
                      <a:endParaRPr lang="en-US" sz="1400"/>
                    </a:p>
                  </a:txBody>
                  <a:tcPr/>
                </a:tc>
                <a:extLst>
                  <a:ext uri="{0D108BD9-81ED-4DB2-BD59-A6C34878D82A}">
                    <a16:rowId xmlns:a16="http://schemas.microsoft.com/office/drawing/2014/main" val="863307461"/>
                  </a:ext>
                </a:extLst>
              </a:tr>
              <a:tr h="370840">
                <a:tc>
                  <a:txBody>
                    <a:bodyPr/>
                    <a:lstStyle/>
                    <a:p>
                      <a:r>
                        <a:rPr lang="en-US" sz="1400" b="0" err="1">
                          <a:latin typeface="Arial"/>
                          <a:cs typeface="Arial"/>
                        </a:rPr>
                        <a:t>Viltolarsen</a:t>
                      </a:r>
                      <a:endParaRPr lang="en-US" sz="1400" b="0">
                        <a:latin typeface="Arial"/>
                        <a:cs typeface="Arial"/>
                      </a:endParaRPr>
                    </a:p>
                  </a:txBody>
                  <a:tcPr anchor="ctr">
                    <a:solidFill>
                      <a:schemeClr val="accent2">
                        <a:lumMod val="20000"/>
                        <a:lumOff val="80000"/>
                      </a:schemeClr>
                    </a:solidFill>
                  </a:tcPr>
                </a:tc>
                <a:tc vMerge="1">
                  <a:txBody>
                    <a:bodyPr/>
                    <a:lstStyle/>
                    <a:p>
                      <a:endParaRPr lang="en-US" sz="1400"/>
                    </a:p>
                  </a:txBody>
                  <a:tcPr/>
                </a:tc>
                <a:tc vMerge="1">
                  <a:txBody>
                    <a:bodyPr/>
                    <a:lstStyle/>
                    <a:p>
                      <a:endParaRPr lang="en-US" sz="1400"/>
                    </a:p>
                  </a:txBody>
                  <a:tcPr/>
                </a:tc>
                <a:extLst>
                  <a:ext uri="{0D108BD9-81ED-4DB2-BD59-A6C34878D82A}">
                    <a16:rowId xmlns:a16="http://schemas.microsoft.com/office/drawing/2014/main" val="3770941242"/>
                  </a:ext>
                </a:extLst>
              </a:tr>
              <a:tr h="370840">
                <a:tc>
                  <a:txBody>
                    <a:bodyPr/>
                    <a:lstStyle/>
                    <a:p>
                      <a:r>
                        <a:rPr lang="en-US" sz="1400" b="0" dirty="0" err="1">
                          <a:latin typeface="Arial"/>
                          <a:cs typeface="Arial"/>
                        </a:rPr>
                        <a:t>Casimersen</a:t>
                      </a:r>
                      <a:endParaRPr lang="en-US" sz="1400" b="0" dirty="0">
                        <a:latin typeface="Arial"/>
                        <a:cs typeface="Arial"/>
                      </a:endParaRPr>
                    </a:p>
                  </a:txBody>
                  <a:tcPr anchor="ctr">
                    <a:solidFill>
                      <a:schemeClr val="accent2">
                        <a:lumMod val="20000"/>
                        <a:lumOff val="80000"/>
                      </a:schemeClr>
                    </a:solidFill>
                  </a:tcPr>
                </a:tc>
                <a:tc vMerge="1">
                  <a:txBody>
                    <a:bodyPr/>
                    <a:lstStyle/>
                    <a:p>
                      <a:endParaRPr lang="en-US" sz="1400"/>
                    </a:p>
                  </a:txBody>
                  <a:tcPr/>
                </a:tc>
                <a:tc vMerge="1">
                  <a:txBody>
                    <a:bodyPr/>
                    <a:lstStyle/>
                    <a:p>
                      <a:endParaRPr lang="en-US" sz="1400"/>
                    </a:p>
                  </a:txBody>
                  <a:tcPr/>
                </a:tc>
                <a:extLst>
                  <a:ext uri="{0D108BD9-81ED-4DB2-BD59-A6C34878D82A}">
                    <a16:rowId xmlns:a16="http://schemas.microsoft.com/office/drawing/2014/main" val="4197147278"/>
                  </a:ext>
                </a:extLst>
              </a:tr>
            </a:tbl>
          </a:graphicData>
        </a:graphic>
      </p:graphicFrame>
      <p:graphicFrame>
        <p:nvGraphicFramePr>
          <p:cNvPr id="8" name="Table 10">
            <a:extLst>
              <a:ext uri="{FF2B5EF4-FFF2-40B4-BE49-F238E27FC236}">
                <a16:creationId xmlns:a16="http://schemas.microsoft.com/office/drawing/2014/main" id="{7C19BCCF-C753-7060-50DA-CF675187117E}"/>
              </a:ext>
            </a:extLst>
          </p:cNvPr>
          <p:cNvGraphicFramePr>
            <a:graphicFrameLocks/>
          </p:cNvGraphicFramePr>
          <p:nvPr/>
        </p:nvGraphicFramePr>
        <p:xfrm>
          <a:off x="6240284" y="1682348"/>
          <a:ext cx="5551485" cy="375920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383065">
                  <a:extLst>
                    <a:ext uri="{9D8B030D-6E8A-4147-A177-3AD203B41FA5}">
                      <a16:colId xmlns:a16="http://schemas.microsoft.com/office/drawing/2014/main" val="919405782"/>
                    </a:ext>
                  </a:extLst>
                </a:gridCol>
                <a:gridCol w="2317925">
                  <a:extLst>
                    <a:ext uri="{9D8B030D-6E8A-4147-A177-3AD203B41FA5}">
                      <a16:colId xmlns:a16="http://schemas.microsoft.com/office/drawing/2014/main" val="2178256586"/>
                    </a:ext>
                  </a:extLst>
                </a:gridCol>
                <a:gridCol w="1850495">
                  <a:extLst>
                    <a:ext uri="{9D8B030D-6E8A-4147-A177-3AD203B41FA5}">
                      <a16:colId xmlns:a16="http://schemas.microsoft.com/office/drawing/2014/main" val="3160896746"/>
                    </a:ext>
                  </a:extLst>
                </a:gridCol>
              </a:tblGrid>
              <a:tr h="370840">
                <a:tc>
                  <a:txBody>
                    <a:bodyPr/>
                    <a:lstStyle/>
                    <a:p>
                      <a:r>
                        <a:rPr lang="en-US">
                          <a:latin typeface="Arial"/>
                          <a:cs typeface="Arial"/>
                        </a:rPr>
                        <a:t>Drug</a:t>
                      </a:r>
                    </a:p>
                  </a:txBody>
                  <a:tcPr/>
                </a:tc>
                <a:tc>
                  <a:txBody>
                    <a:bodyPr/>
                    <a:lstStyle/>
                    <a:p>
                      <a:pPr algn="ctr"/>
                      <a:r>
                        <a:rPr lang="en-US">
                          <a:latin typeface="Arial"/>
                          <a:cs typeface="Arial"/>
                        </a:rPr>
                        <a:t>Indication</a:t>
                      </a:r>
                    </a:p>
                  </a:txBody>
                  <a:tcPr/>
                </a:tc>
                <a:tc>
                  <a:txBody>
                    <a:bodyPr/>
                    <a:lstStyle/>
                    <a:p>
                      <a:pPr algn="ctr"/>
                      <a:r>
                        <a:rPr lang="en-US">
                          <a:latin typeface="Arial"/>
                          <a:cs typeface="Arial"/>
                        </a:rPr>
                        <a:t>Route</a:t>
                      </a:r>
                    </a:p>
                  </a:txBody>
                  <a:tcPr/>
                </a:tc>
                <a:extLst>
                  <a:ext uri="{0D108BD9-81ED-4DB2-BD59-A6C34878D82A}">
                    <a16:rowId xmlns:a16="http://schemas.microsoft.com/office/drawing/2014/main" val="106017269"/>
                  </a:ext>
                </a:extLst>
              </a:tr>
              <a:tr h="370840">
                <a:tc>
                  <a:txBody>
                    <a:bodyPr/>
                    <a:lstStyle/>
                    <a:p>
                      <a:r>
                        <a:rPr lang="en-US" sz="1400" b="0" err="1">
                          <a:latin typeface="Arial"/>
                          <a:cs typeface="Arial"/>
                        </a:rPr>
                        <a:t>Patisiran</a:t>
                      </a:r>
                      <a:endParaRPr lang="en-US" sz="1400" b="0">
                        <a:latin typeface="Arial"/>
                        <a:cs typeface="Arial"/>
                      </a:endParaRPr>
                    </a:p>
                  </a:txBody>
                  <a:tcPr anchor="c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a:latin typeface="Arial"/>
                          <a:cs typeface="Arial"/>
                        </a:rPr>
                        <a:t>Hereditary Transthyretin-mediated Amyloidosis (polyneuropathy)</a:t>
                      </a:r>
                    </a:p>
                  </a:txBody>
                  <a:tcPr anchor="ctr">
                    <a:solidFill>
                      <a:schemeClr val="accent2">
                        <a:lumMod val="20000"/>
                        <a:lumOff val="80000"/>
                      </a:schemeClr>
                    </a:solidFill>
                  </a:tcPr>
                </a:tc>
                <a:tc>
                  <a:txBody>
                    <a:bodyPr/>
                    <a:lstStyle/>
                    <a:p>
                      <a:pPr algn="ctr"/>
                      <a:r>
                        <a:rPr lang="en-US" sz="1400" dirty="0">
                          <a:latin typeface="Arial"/>
                          <a:cs typeface="Arial"/>
                        </a:rPr>
                        <a:t>2’-Ome/F (lipid nanoparticle carrier)</a:t>
                      </a:r>
                    </a:p>
                  </a:txBody>
                  <a:tcPr anchor="ctr">
                    <a:solidFill>
                      <a:schemeClr val="accent2">
                        <a:lumMod val="20000"/>
                        <a:lumOff val="80000"/>
                      </a:schemeClr>
                    </a:solidFill>
                  </a:tcPr>
                </a:tc>
                <a:extLst>
                  <a:ext uri="{0D108BD9-81ED-4DB2-BD59-A6C34878D82A}">
                    <a16:rowId xmlns:a16="http://schemas.microsoft.com/office/drawing/2014/main" val="2544048606"/>
                  </a:ext>
                </a:extLst>
              </a:tr>
              <a:tr h="370840">
                <a:tc>
                  <a:txBody>
                    <a:bodyPr/>
                    <a:lstStyle/>
                    <a:p>
                      <a:r>
                        <a:rPr lang="en-US" sz="1400" b="0" dirty="0" err="1">
                          <a:latin typeface="Arial"/>
                          <a:cs typeface="Arial"/>
                        </a:rPr>
                        <a:t>Vutrisiran</a:t>
                      </a:r>
                      <a:endParaRPr lang="en-US" sz="1400" b="0" dirty="0">
                        <a:latin typeface="Arial"/>
                        <a:cs typeface="Arial"/>
                      </a:endParaRPr>
                    </a:p>
                  </a:txBody>
                  <a:tcPr anchor="ctr">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a:latin typeface="Arial"/>
                          <a:cs typeface="Arial"/>
                        </a:rPr>
                        <a:t>Hereditary Transthyretin-mediated Amyloidosis (polyneuropathy)</a:t>
                      </a:r>
                    </a:p>
                  </a:txBody>
                  <a:tcPr anchor="ctr">
                    <a:solidFill>
                      <a:schemeClr val="accent5">
                        <a:lumMod val="20000"/>
                        <a:lumOff val="80000"/>
                      </a:schemeClr>
                    </a:solidFill>
                  </a:tcPr>
                </a:tc>
                <a:tc rowSpan="5">
                  <a:txBody>
                    <a:bodyPr/>
                    <a:lstStyle/>
                    <a:p>
                      <a:pPr algn="ctr"/>
                      <a:r>
                        <a:rPr lang="en-US" sz="1400" dirty="0">
                          <a:latin typeface="Arial"/>
                          <a:cs typeface="Arial"/>
                        </a:rPr>
                        <a:t>GalNAc 2’-Ome/F</a:t>
                      </a:r>
                    </a:p>
                  </a:txBody>
                  <a:tcPr anchor="ctr">
                    <a:solidFill>
                      <a:schemeClr val="accent5">
                        <a:lumMod val="20000"/>
                        <a:lumOff val="80000"/>
                      </a:schemeClr>
                    </a:solidFill>
                  </a:tcPr>
                </a:tc>
                <a:extLst>
                  <a:ext uri="{0D108BD9-81ED-4DB2-BD59-A6C34878D82A}">
                    <a16:rowId xmlns:a16="http://schemas.microsoft.com/office/drawing/2014/main" val="822663171"/>
                  </a:ext>
                </a:extLst>
              </a:tr>
              <a:tr h="370840">
                <a:tc>
                  <a:txBody>
                    <a:bodyPr/>
                    <a:lstStyle/>
                    <a:p>
                      <a:r>
                        <a:rPr lang="en-US" sz="1400" dirty="0" err="1">
                          <a:latin typeface="Arial"/>
                          <a:cs typeface="Arial"/>
                        </a:rPr>
                        <a:t>Lumasiran</a:t>
                      </a:r>
                      <a:endParaRPr lang="en-US" sz="1400" dirty="0">
                        <a:latin typeface="Arial" panose="020B0604020202020204" pitchFamily="34" charset="0"/>
                        <a:cs typeface="Arial" panose="020B0604020202020204" pitchFamily="34" charset="0"/>
                      </a:endParaRPr>
                    </a:p>
                  </a:txBody>
                  <a:tcPr anchor="ctr">
                    <a:solidFill>
                      <a:schemeClr val="accent5">
                        <a:lumMod val="20000"/>
                        <a:lumOff val="80000"/>
                      </a:schemeClr>
                    </a:solidFill>
                  </a:tcPr>
                </a:tc>
                <a:tc>
                  <a:txBody>
                    <a:bodyPr/>
                    <a:lstStyle/>
                    <a:p>
                      <a:pPr algn="ctr"/>
                      <a:r>
                        <a:rPr lang="en-US" sz="1400">
                          <a:latin typeface="Arial"/>
                          <a:cs typeface="Arial"/>
                        </a:rPr>
                        <a:t>Primary Hyperoxaluria Type 1</a:t>
                      </a:r>
                    </a:p>
                  </a:txBody>
                  <a:tcPr anchor="ctr">
                    <a:solidFill>
                      <a:schemeClr val="accent5">
                        <a:lumMod val="20000"/>
                        <a:lumOff val="80000"/>
                      </a:schemeClr>
                    </a:solidFill>
                  </a:tcPr>
                </a:tc>
                <a:tc vMerge="1">
                  <a:txBody>
                    <a:bodyPr/>
                    <a:lstStyle/>
                    <a:p>
                      <a:endParaRPr lang="en-US" sz="1400"/>
                    </a:p>
                  </a:txBody>
                  <a:tcPr/>
                </a:tc>
                <a:extLst>
                  <a:ext uri="{0D108BD9-81ED-4DB2-BD59-A6C34878D82A}">
                    <a16:rowId xmlns:a16="http://schemas.microsoft.com/office/drawing/2014/main" val="36087449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latin typeface="Arial"/>
                          <a:cs typeface="Arial"/>
                        </a:rPr>
                        <a:t>Givosiran</a:t>
                      </a:r>
                      <a:endParaRPr lang="en-US" sz="1400" dirty="0">
                        <a:latin typeface="Arial"/>
                        <a:cs typeface="Arial"/>
                      </a:endParaRPr>
                    </a:p>
                  </a:txBody>
                  <a:tcPr anchor="ctr">
                    <a:solidFill>
                      <a:schemeClr val="accent5">
                        <a:lumMod val="20000"/>
                        <a:lumOff val="80000"/>
                      </a:schemeClr>
                    </a:solidFill>
                  </a:tcPr>
                </a:tc>
                <a:tc>
                  <a:txBody>
                    <a:bodyPr/>
                    <a:lstStyle/>
                    <a:p>
                      <a:pPr algn="ctr"/>
                      <a:r>
                        <a:rPr lang="en-US" sz="1400">
                          <a:latin typeface="Arial"/>
                          <a:cs typeface="Arial"/>
                        </a:rPr>
                        <a:t>Acute Hepatic Porphyria</a:t>
                      </a:r>
                    </a:p>
                  </a:txBody>
                  <a:tcPr anchor="ctr">
                    <a:solidFill>
                      <a:schemeClr val="accent5">
                        <a:lumMod val="20000"/>
                        <a:lumOff val="80000"/>
                      </a:schemeClr>
                    </a:solidFill>
                  </a:tcPr>
                </a:tc>
                <a:tc vMerge="1">
                  <a:txBody>
                    <a:bodyPr/>
                    <a:lstStyle/>
                    <a:p>
                      <a:endParaRPr lang="en-US" sz="1400"/>
                    </a:p>
                  </a:txBody>
                  <a:tcPr/>
                </a:tc>
                <a:extLst>
                  <a:ext uri="{0D108BD9-81ED-4DB2-BD59-A6C34878D82A}">
                    <a16:rowId xmlns:a16="http://schemas.microsoft.com/office/drawing/2014/main" val="352973707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latin typeface="Arial" panose="020B0604020202020204" pitchFamily="34" charset="0"/>
                          <a:cs typeface="Arial" panose="020B0604020202020204" pitchFamily="34" charset="0"/>
                        </a:rPr>
                        <a:t>Inclisiran</a:t>
                      </a:r>
                      <a:endParaRPr lang="en-US" sz="1400" dirty="0">
                        <a:latin typeface="Arial" panose="020B0604020202020204" pitchFamily="34" charset="0"/>
                        <a:cs typeface="Arial" panose="020B0604020202020204" pitchFamily="34" charset="0"/>
                      </a:endParaRPr>
                    </a:p>
                  </a:txBody>
                  <a:tcPr anchor="ctr">
                    <a:solidFill>
                      <a:schemeClr val="accent5">
                        <a:lumMod val="20000"/>
                        <a:lumOff val="80000"/>
                      </a:schemeClr>
                    </a:solidFill>
                  </a:tcPr>
                </a:tc>
                <a:tc>
                  <a:txBody>
                    <a:bodyPr/>
                    <a:lstStyle/>
                    <a:p>
                      <a:pPr algn="ctr"/>
                      <a:r>
                        <a:rPr lang="en-US" sz="1400">
                          <a:latin typeface="Arial"/>
                          <a:cs typeface="Arial"/>
                        </a:rPr>
                        <a:t>Heterozygous Familial Hypercholesterolemia</a:t>
                      </a:r>
                    </a:p>
                  </a:txBody>
                  <a:tcPr anchor="ctr">
                    <a:solidFill>
                      <a:schemeClr val="accent5">
                        <a:lumMod val="20000"/>
                        <a:lumOff val="80000"/>
                      </a:schemeClr>
                    </a:solidFill>
                  </a:tcPr>
                </a:tc>
                <a:tc vMerge="1">
                  <a:txBody>
                    <a:bodyPr/>
                    <a:lstStyle/>
                    <a:p>
                      <a:pPr algn="ctr"/>
                      <a:endParaRPr lang="en-US" sz="140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9741982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latin typeface="Arial" panose="020B0604020202020204" pitchFamily="34" charset="0"/>
                          <a:cs typeface="Arial" panose="020B0604020202020204" pitchFamily="34" charset="0"/>
                        </a:rPr>
                        <a:t>Nedosiran</a:t>
                      </a:r>
                      <a:endParaRPr lang="en-US" sz="1400" dirty="0">
                        <a:latin typeface="Arial" panose="020B0604020202020204" pitchFamily="34" charset="0"/>
                        <a:cs typeface="Arial" panose="020B0604020202020204" pitchFamily="34" charset="0"/>
                      </a:endParaRPr>
                    </a:p>
                  </a:txBody>
                  <a:tcPr anchor="ctr">
                    <a:solidFill>
                      <a:schemeClr val="accent5">
                        <a:lumMod val="20000"/>
                        <a:lumOff val="80000"/>
                      </a:schemeClr>
                    </a:solidFill>
                  </a:tcPr>
                </a:tc>
                <a:tc>
                  <a:txBody>
                    <a:bodyPr/>
                    <a:lstStyle/>
                    <a:p>
                      <a:pPr algn="ctr"/>
                      <a:r>
                        <a:rPr lang="en-US" sz="1400" dirty="0">
                          <a:latin typeface="Arial"/>
                          <a:cs typeface="Arial"/>
                        </a:rPr>
                        <a:t>Primary Hyperoxaluria Type 1</a:t>
                      </a:r>
                    </a:p>
                  </a:txBody>
                  <a:tcPr anchor="ctr">
                    <a:solidFill>
                      <a:schemeClr val="accent5">
                        <a:lumMod val="20000"/>
                        <a:lumOff val="80000"/>
                      </a:schemeClr>
                    </a:solidFill>
                  </a:tcPr>
                </a:tc>
                <a:tc vMerge="1">
                  <a:txBody>
                    <a:bodyPr/>
                    <a:lstStyle/>
                    <a:p>
                      <a:pPr algn="ctr"/>
                      <a:endParaRPr lang="en-US" sz="140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99167918"/>
                  </a:ext>
                </a:extLst>
              </a:tr>
            </a:tbl>
          </a:graphicData>
        </a:graphic>
      </p:graphicFrame>
      <p:sp>
        <p:nvSpPr>
          <p:cNvPr id="9" name="TextBox 8">
            <a:extLst>
              <a:ext uri="{FF2B5EF4-FFF2-40B4-BE49-F238E27FC236}">
                <a16:creationId xmlns:a16="http://schemas.microsoft.com/office/drawing/2014/main" id="{07247589-18F6-D187-43F3-E4F8862C7312}"/>
              </a:ext>
            </a:extLst>
          </p:cNvPr>
          <p:cNvSpPr txBox="1"/>
          <p:nvPr/>
        </p:nvSpPr>
        <p:spPr>
          <a:xfrm>
            <a:off x="6242211" y="5686998"/>
            <a:ext cx="1710246" cy="369332"/>
          </a:xfrm>
          <a:prstGeom prst="rect">
            <a:avLst/>
          </a:prstGeom>
          <a:solidFill>
            <a:schemeClr val="accent5">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Calibri"/>
              </a:rPr>
              <a:t>Subcutaneous</a:t>
            </a:r>
          </a:p>
        </p:txBody>
      </p:sp>
      <p:sp>
        <p:nvSpPr>
          <p:cNvPr id="10" name="TextBox 9">
            <a:extLst>
              <a:ext uri="{FF2B5EF4-FFF2-40B4-BE49-F238E27FC236}">
                <a16:creationId xmlns:a16="http://schemas.microsoft.com/office/drawing/2014/main" id="{336D7DB4-9C43-224D-E77F-0768A6515CDF}"/>
              </a:ext>
            </a:extLst>
          </p:cNvPr>
          <p:cNvSpPr txBox="1"/>
          <p:nvPr/>
        </p:nvSpPr>
        <p:spPr>
          <a:xfrm>
            <a:off x="8176121" y="5686998"/>
            <a:ext cx="1508392" cy="369332"/>
          </a:xfrm>
          <a:prstGeom prst="rect">
            <a:avLst/>
          </a:prstGeom>
          <a:solidFill>
            <a:schemeClr val="accent6">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Calibri"/>
              </a:rPr>
              <a:t>Intrathecal</a:t>
            </a:r>
          </a:p>
        </p:txBody>
      </p:sp>
      <p:sp>
        <p:nvSpPr>
          <p:cNvPr id="11" name="TextBox 10">
            <a:extLst>
              <a:ext uri="{FF2B5EF4-FFF2-40B4-BE49-F238E27FC236}">
                <a16:creationId xmlns:a16="http://schemas.microsoft.com/office/drawing/2014/main" id="{E3D3B4BC-AF21-DB7E-26CB-A5853EE9528C}"/>
              </a:ext>
            </a:extLst>
          </p:cNvPr>
          <p:cNvSpPr txBox="1"/>
          <p:nvPr/>
        </p:nvSpPr>
        <p:spPr>
          <a:xfrm>
            <a:off x="10113253" y="5686998"/>
            <a:ext cx="1508392" cy="369332"/>
          </a:xfrm>
          <a:prstGeom prst="rect">
            <a:avLst/>
          </a:prstGeom>
          <a:solidFill>
            <a:schemeClr val="accent2">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Calibri"/>
              </a:rPr>
              <a:t>IV infusion</a:t>
            </a:r>
          </a:p>
        </p:txBody>
      </p:sp>
      <p:sp>
        <p:nvSpPr>
          <p:cNvPr id="12" name="TextBox 11">
            <a:extLst>
              <a:ext uri="{FF2B5EF4-FFF2-40B4-BE49-F238E27FC236}">
                <a16:creationId xmlns:a16="http://schemas.microsoft.com/office/drawing/2014/main" id="{E1CE0CB7-E108-421A-88F1-A4CCD6908104}"/>
              </a:ext>
            </a:extLst>
          </p:cNvPr>
          <p:cNvSpPr txBox="1"/>
          <p:nvPr/>
        </p:nvSpPr>
        <p:spPr>
          <a:xfrm>
            <a:off x="471488" y="1269290"/>
            <a:ext cx="5551486" cy="369332"/>
          </a:xfrm>
          <a:prstGeom prst="rect">
            <a:avLst/>
          </a:prstGeom>
          <a:noFill/>
        </p:spPr>
        <p:txBody>
          <a:bodyPr wrap="square" lIns="91440" tIns="45720" rIns="91440" bIns="45720" rtlCol="0" anchor="t">
            <a:spAutoFit/>
          </a:bodyPr>
          <a:lstStyle/>
          <a:p>
            <a:pPr algn="ctr"/>
            <a:r>
              <a:rPr lang="en-US"/>
              <a:t>Antisense Oligonucleotide (ASO)</a:t>
            </a:r>
          </a:p>
        </p:txBody>
      </p:sp>
      <p:sp>
        <p:nvSpPr>
          <p:cNvPr id="13" name="TextBox 12">
            <a:extLst>
              <a:ext uri="{FF2B5EF4-FFF2-40B4-BE49-F238E27FC236}">
                <a16:creationId xmlns:a16="http://schemas.microsoft.com/office/drawing/2014/main" id="{54DC3F1C-522F-0FA9-CBDE-7D59B0BB4A2B}"/>
              </a:ext>
            </a:extLst>
          </p:cNvPr>
          <p:cNvSpPr txBox="1"/>
          <p:nvPr/>
        </p:nvSpPr>
        <p:spPr>
          <a:xfrm>
            <a:off x="6240284" y="1269290"/>
            <a:ext cx="5551485" cy="369332"/>
          </a:xfrm>
          <a:prstGeom prst="rect">
            <a:avLst/>
          </a:prstGeom>
          <a:noFill/>
        </p:spPr>
        <p:txBody>
          <a:bodyPr wrap="square" lIns="91440" tIns="45720" rIns="91440" bIns="45720" rtlCol="0" anchor="t">
            <a:spAutoFit/>
          </a:bodyPr>
          <a:lstStyle/>
          <a:p>
            <a:pPr algn="ctr"/>
            <a:r>
              <a:rPr lang="en-US"/>
              <a:t>Small interfering RNA (siRNA)</a:t>
            </a:r>
            <a:endParaRPr lang="en-US">
              <a:cs typeface="Arial"/>
            </a:endParaRPr>
          </a:p>
        </p:txBody>
      </p:sp>
    </p:spTree>
    <p:extLst>
      <p:ext uri="{BB962C8B-B14F-4D97-AF65-F5344CB8AC3E}">
        <p14:creationId xmlns:p14="http://schemas.microsoft.com/office/powerpoint/2010/main" val="349224877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6E1DBA-92DD-D389-0E00-9520A17473E6}"/>
              </a:ext>
            </a:extLst>
          </p:cNvPr>
          <p:cNvSpPr>
            <a:spLocks noGrp="1"/>
          </p:cNvSpPr>
          <p:nvPr>
            <p:ph type="title"/>
          </p:nvPr>
        </p:nvSpPr>
        <p:spPr/>
        <p:txBody>
          <a:bodyPr/>
          <a:lstStyle/>
          <a:p>
            <a:r>
              <a:rPr lang="en-US" dirty="0"/>
              <a:t>Drug Development Cycle</a:t>
            </a:r>
          </a:p>
        </p:txBody>
      </p:sp>
      <p:grpSp>
        <p:nvGrpSpPr>
          <p:cNvPr id="5" name="Group 4">
            <a:extLst>
              <a:ext uri="{FF2B5EF4-FFF2-40B4-BE49-F238E27FC236}">
                <a16:creationId xmlns:a16="http://schemas.microsoft.com/office/drawing/2014/main" id="{262A6601-AE0E-1878-7B56-6BABB5C4D977}"/>
              </a:ext>
            </a:extLst>
          </p:cNvPr>
          <p:cNvGrpSpPr/>
          <p:nvPr/>
        </p:nvGrpSpPr>
        <p:grpSpPr>
          <a:xfrm>
            <a:off x="1446931" y="1360753"/>
            <a:ext cx="2282858" cy="3980078"/>
            <a:chOff x="1446931" y="1360753"/>
            <a:chExt cx="2282858" cy="3980078"/>
          </a:xfrm>
        </p:grpSpPr>
        <p:grpSp>
          <p:nvGrpSpPr>
            <p:cNvPr id="6" name="Group 5">
              <a:extLst>
                <a:ext uri="{FF2B5EF4-FFF2-40B4-BE49-F238E27FC236}">
                  <a16:creationId xmlns:a16="http://schemas.microsoft.com/office/drawing/2014/main" id="{62D99AE0-0D7C-EBC2-190E-A64F9AEF3F78}"/>
                </a:ext>
              </a:extLst>
            </p:cNvPr>
            <p:cNvGrpSpPr/>
            <p:nvPr/>
          </p:nvGrpSpPr>
          <p:grpSpPr>
            <a:xfrm>
              <a:off x="1446931" y="1360753"/>
              <a:ext cx="2282858" cy="3980078"/>
              <a:chOff x="1446931" y="1360753"/>
              <a:chExt cx="2282858" cy="3980078"/>
            </a:xfrm>
          </p:grpSpPr>
          <p:sp>
            <p:nvSpPr>
              <p:cNvPr id="10" name="Rectangle 9">
                <a:extLst>
                  <a:ext uri="{FF2B5EF4-FFF2-40B4-BE49-F238E27FC236}">
                    <a16:creationId xmlns:a16="http://schemas.microsoft.com/office/drawing/2014/main" id="{CA78162D-9122-C13F-BE56-5DB1CE5F0026}"/>
                  </a:ext>
                </a:extLst>
              </p:cNvPr>
              <p:cNvSpPr/>
              <p:nvPr/>
            </p:nvSpPr>
            <p:spPr>
              <a:xfrm>
                <a:off x="1446931" y="1853960"/>
                <a:ext cx="2282858" cy="34868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2011680" bIns="0" rtlCol="0" anchor="ctr"/>
              <a:lstStyle/>
              <a:p>
                <a:pPr algn="ctr"/>
                <a:r>
                  <a:rPr lang="en-IN" sz="1400">
                    <a:solidFill>
                      <a:schemeClr val="tx1"/>
                    </a:solidFill>
                  </a:rPr>
                  <a:t>Validate target, in silico, in vitro, and in vivo screening for best compounds</a:t>
                </a:r>
              </a:p>
            </p:txBody>
          </p:sp>
          <p:sp>
            <p:nvSpPr>
              <p:cNvPr id="11" name="Rectangle 10">
                <a:extLst>
                  <a:ext uri="{FF2B5EF4-FFF2-40B4-BE49-F238E27FC236}">
                    <a16:creationId xmlns:a16="http://schemas.microsoft.com/office/drawing/2014/main" id="{D24CC147-D6F9-04BD-7267-E3E2D2F1F217}"/>
                  </a:ext>
                </a:extLst>
              </p:cNvPr>
              <p:cNvSpPr/>
              <p:nvPr/>
            </p:nvSpPr>
            <p:spPr>
              <a:xfrm>
                <a:off x="1446931" y="1360753"/>
                <a:ext cx="2282858" cy="448703"/>
              </a:xfrm>
              <a:prstGeom prst="rect">
                <a:avLst/>
              </a:prstGeom>
              <a:gradFill>
                <a:gsLst>
                  <a:gs pos="0">
                    <a:schemeClr val="accent1"/>
                  </a:gs>
                  <a:gs pos="100000">
                    <a:schemeClr val="accent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a:t>Drug Discovery</a:t>
                </a:r>
              </a:p>
            </p:txBody>
          </p:sp>
        </p:grpSp>
        <p:grpSp>
          <p:nvGrpSpPr>
            <p:cNvPr id="7" name="Group 6">
              <a:extLst>
                <a:ext uri="{FF2B5EF4-FFF2-40B4-BE49-F238E27FC236}">
                  <a16:creationId xmlns:a16="http://schemas.microsoft.com/office/drawing/2014/main" id="{F25241EA-4CDA-B5AB-CE1F-F1A0BA9A121A}"/>
                </a:ext>
              </a:extLst>
            </p:cNvPr>
            <p:cNvGrpSpPr/>
            <p:nvPr/>
          </p:nvGrpSpPr>
          <p:grpSpPr>
            <a:xfrm>
              <a:off x="2465435" y="3075746"/>
              <a:ext cx="279468" cy="252422"/>
              <a:chOff x="2385869" y="2852368"/>
              <a:chExt cx="367031" cy="331513"/>
            </a:xfrm>
          </p:grpSpPr>
          <p:sp>
            <p:nvSpPr>
              <p:cNvPr id="8" name="Isosceles Triangle 51">
                <a:extLst>
                  <a:ext uri="{FF2B5EF4-FFF2-40B4-BE49-F238E27FC236}">
                    <a16:creationId xmlns:a16="http://schemas.microsoft.com/office/drawing/2014/main" id="{D9425E03-3CF9-A4D2-2D04-2EC6EF1CA382}"/>
                  </a:ext>
                </a:extLst>
              </p:cNvPr>
              <p:cNvSpPr/>
              <p:nvPr/>
            </p:nvSpPr>
            <p:spPr>
              <a:xfrm rot="5400000">
                <a:off x="2515261" y="2946240"/>
                <a:ext cx="331512" cy="143767"/>
              </a:xfrm>
              <a:custGeom>
                <a:avLst/>
                <a:gdLst>
                  <a:gd name="connsiteX0" fmla="*/ 0 w 331512"/>
                  <a:gd name="connsiteY0" fmla="*/ 143767 h 143767"/>
                  <a:gd name="connsiteX1" fmla="*/ 165756 w 331512"/>
                  <a:gd name="connsiteY1" fmla="*/ 0 h 143767"/>
                  <a:gd name="connsiteX2" fmla="*/ 331512 w 331512"/>
                  <a:gd name="connsiteY2" fmla="*/ 143767 h 143767"/>
                  <a:gd name="connsiteX3" fmla="*/ 0 w 331512"/>
                  <a:gd name="connsiteY3" fmla="*/ 143767 h 143767"/>
                  <a:gd name="connsiteX0" fmla="*/ 0 w 331512"/>
                  <a:gd name="connsiteY0" fmla="*/ 143767 h 150642"/>
                  <a:gd name="connsiteX1" fmla="*/ 165756 w 331512"/>
                  <a:gd name="connsiteY1" fmla="*/ 0 h 150642"/>
                  <a:gd name="connsiteX2" fmla="*/ 331512 w 331512"/>
                  <a:gd name="connsiteY2" fmla="*/ 143767 h 150642"/>
                  <a:gd name="connsiteX3" fmla="*/ 148653 w 331512"/>
                  <a:gd name="connsiteY3" fmla="*/ 150642 h 150642"/>
                  <a:gd name="connsiteX4" fmla="*/ 0 w 331512"/>
                  <a:gd name="connsiteY4" fmla="*/ 143767 h 150642"/>
                  <a:gd name="connsiteX0" fmla="*/ 148653 w 331512"/>
                  <a:gd name="connsiteY0" fmla="*/ 150642 h 242082"/>
                  <a:gd name="connsiteX1" fmla="*/ 0 w 331512"/>
                  <a:gd name="connsiteY1" fmla="*/ 143767 h 242082"/>
                  <a:gd name="connsiteX2" fmla="*/ 165756 w 331512"/>
                  <a:gd name="connsiteY2" fmla="*/ 0 h 242082"/>
                  <a:gd name="connsiteX3" fmla="*/ 331512 w 331512"/>
                  <a:gd name="connsiteY3" fmla="*/ 143767 h 242082"/>
                  <a:gd name="connsiteX4" fmla="*/ 240093 w 331512"/>
                  <a:gd name="connsiteY4" fmla="*/ 242082 h 242082"/>
                  <a:gd name="connsiteX0" fmla="*/ 148653 w 331512"/>
                  <a:gd name="connsiteY0" fmla="*/ 150642 h 150642"/>
                  <a:gd name="connsiteX1" fmla="*/ 0 w 331512"/>
                  <a:gd name="connsiteY1" fmla="*/ 143767 h 150642"/>
                  <a:gd name="connsiteX2" fmla="*/ 165756 w 331512"/>
                  <a:gd name="connsiteY2" fmla="*/ 0 h 150642"/>
                  <a:gd name="connsiteX3" fmla="*/ 331512 w 331512"/>
                  <a:gd name="connsiteY3" fmla="*/ 143767 h 150642"/>
                  <a:gd name="connsiteX0" fmla="*/ 0 w 331512"/>
                  <a:gd name="connsiteY0" fmla="*/ 143767 h 143767"/>
                  <a:gd name="connsiteX1" fmla="*/ 165756 w 331512"/>
                  <a:gd name="connsiteY1" fmla="*/ 0 h 143767"/>
                  <a:gd name="connsiteX2" fmla="*/ 331512 w 331512"/>
                  <a:gd name="connsiteY2" fmla="*/ 143767 h 143767"/>
                </a:gdLst>
                <a:ahLst/>
                <a:cxnLst>
                  <a:cxn ang="0">
                    <a:pos x="connsiteX0" y="connsiteY0"/>
                  </a:cxn>
                  <a:cxn ang="0">
                    <a:pos x="connsiteX1" y="connsiteY1"/>
                  </a:cxn>
                  <a:cxn ang="0">
                    <a:pos x="connsiteX2" y="connsiteY2"/>
                  </a:cxn>
                </a:cxnLst>
                <a:rect l="l" t="t" r="r" b="b"/>
                <a:pathLst>
                  <a:path w="331512" h="143767">
                    <a:moveTo>
                      <a:pt x="0" y="143767"/>
                    </a:moveTo>
                    <a:lnTo>
                      <a:pt x="165756" y="0"/>
                    </a:lnTo>
                    <a:lnTo>
                      <a:pt x="331512" y="143767"/>
                    </a:lnTo>
                  </a:path>
                </a:pathLst>
              </a:custGeom>
              <a:noFill/>
              <a:ln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Isosceles Triangle 51">
                <a:extLst>
                  <a:ext uri="{FF2B5EF4-FFF2-40B4-BE49-F238E27FC236}">
                    <a16:creationId xmlns:a16="http://schemas.microsoft.com/office/drawing/2014/main" id="{D666F98A-4665-B5CC-E788-AB13609AAC08}"/>
                  </a:ext>
                </a:extLst>
              </p:cNvPr>
              <p:cNvSpPr/>
              <p:nvPr/>
            </p:nvSpPr>
            <p:spPr>
              <a:xfrm rot="5400000">
                <a:off x="2291997" y="2946241"/>
                <a:ext cx="331512" cy="143767"/>
              </a:xfrm>
              <a:custGeom>
                <a:avLst/>
                <a:gdLst>
                  <a:gd name="connsiteX0" fmla="*/ 0 w 331512"/>
                  <a:gd name="connsiteY0" fmla="*/ 143767 h 143767"/>
                  <a:gd name="connsiteX1" fmla="*/ 165756 w 331512"/>
                  <a:gd name="connsiteY1" fmla="*/ 0 h 143767"/>
                  <a:gd name="connsiteX2" fmla="*/ 331512 w 331512"/>
                  <a:gd name="connsiteY2" fmla="*/ 143767 h 143767"/>
                  <a:gd name="connsiteX3" fmla="*/ 0 w 331512"/>
                  <a:gd name="connsiteY3" fmla="*/ 143767 h 143767"/>
                  <a:gd name="connsiteX0" fmla="*/ 0 w 331512"/>
                  <a:gd name="connsiteY0" fmla="*/ 143767 h 150642"/>
                  <a:gd name="connsiteX1" fmla="*/ 165756 w 331512"/>
                  <a:gd name="connsiteY1" fmla="*/ 0 h 150642"/>
                  <a:gd name="connsiteX2" fmla="*/ 331512 w 331512"/>
                  <a:gd name="connsiteY2" fmla="*/ 143767 h 150642"/>
                  <a:gd name="connsiteX3" fmla="*/ 148653 w 331512"/>
                  <a:gd name="connsiteY3" fmla="*/ 150642 h 150642"/>
                  <a:gd name="connsiteX4" fmla="*/ 0 w 331512"/>
                  <a:gd name="connsiteY4" fmla="*/ 143767 h 150642"/>
                  <a:gd name="connsiteX0" fmla="*/ 148653 w 331512"/>
                  <a:gd name="connsiteY0" fmla="*/ 150642 h 242082"/>
                  <a:gd name="connsiteX1" fmla="*/ 0 w 331512"/>
                  <a:gd name="connsiteY1" fmla="*/ 143767 h 242082"/>
                  <a:gd name="connsiteX2" fmla="*/ 165756 w 331512"/>
                  <a:gd name="connsiteY2" fmla="*/ 0 h 242082"/>
                  <a:gd name="connsiteX3" fmla="*/ 331512 w 331512"/>
                  <a:gd name="connsiteY3" fmla="*/ 143767 h 242082"/>
                  <a:gd name="connsiteX4" fmla="*/ 240093 w 331512"/>
                  <a:gd name="connsiteY4" fmla="*/ 242082 h 242082"/>
                  <a:gd name="connsiteX0" fmla="*/ 148653 w 331512"/>
                  <a:gd name="connsiteY0" fmla="*/ 150642 h 150642"/>
                  <a:gd name="connsiteX1" fmla="*/ 0 w 331512"/>
                  <a:gd name="connsiteY1" fmla="*/ 143767 h 150642"/>
                  <a:gd name="connsiteX2" fmla="*/ 165756 w 331512"/>
                  <a:gd name="connsiteY2" fmla="*/ 0 h 150642"/>
                  <a:gd name="connsiteX3" fmla="*/ 331512 w 331512"/>
                  <a:gd name="connsiteY3" fmla="*/ 143767 h 150642"/>
                  <a:gd name="connsiteX0" fmla="*/ 0 w 331512"/>
                  <a:gd name="connsiteY0" fmla="*/ 143767 h 143767"/>
                  <a:gd name="connsiteX1" fmla="*/ 165756 w 331512"/>
                  <a:gd name="connsiteY1" fmla="*/ 0 h 143767"/>
                  <a:gd name="connsiteX2" fmla="*/ 331512 w 331512"/>
                  <a:gd name="connsiteY2" fmla="*/ 143767 h 143767"/>
                </a:gdLst>
                <a:ahLst/>
                <a:cxnLst>
                  <a:cxn ang="0">
                    <a:pos x="connsiteX0" y="connsiteY0"/>
                  </a:cxn>
                  <a:cxn ang="0">
                    <a:pos x="connsiteX1" y="connsiteY1"/>
                  </a:cxn>
                  <a:cxn ang="0">
                    <a:pos x="connsiteX2" y="connsiteY2"/>
                  </a:cxn>
                </a:cxnLst>
                <a:rect l="l" t="t" r="r" b="b"/>
                <a:pathLst>
                  <a:path w="331512" h="143767">
                    <a:moveTo>
                      <a:pt x="0" y="143767"/>
                    </a:moveTo>
                    <a:lnTo>
                      <a:pt x="165756" y="0"/>
                    </a:lnTo>
                    <a:lnTo>
                      <a:pt x="331512" y="143767"/>
                    </a:lnTo>
                  </a:path>
                </a:pathLst>
              </a:custGeom>
              <a:noFill/>
              <a:ln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2" name="Group 11">
            <a:extLst>
              <a:ext uri="{FF2B5EF4-FFF2-40B4-BE49-F238E27FC236}">
                <a16:creationId xmlns:a16="http://schemas.microsoft.com/office/drawing/2014/main" id="{631E579E-CAB8-C166-29F6-B8FED8FF87E7}"/>
              </a:ext>
            </a:extLst>
          </p:cNvPr>
          <p:cNvGrpSpPr/>
          <p:nvPr/>
        </p:nvGrpSpPr>
        <p:grpSpPr>
          <a:xfrm>
            <a:off x="3783002" y="1360753"/>
            <a:ext cx="2286273" cy="3980078"/>
            <a:chOff x="3783002" y="1360753"/>
            <a:chExt cx="2286273" cy="3980078"/>
          </a:xfrm>
        </p:grpSpPr>
        <p:grpSp>
          <p:nvGrpSpPr>
            <p:cNvPr id="13" name="Group 12">
              <a:extLst>
                <a:ext uri="{FF2B5EF4-FFF2-40B4-BE49-F238E27FC236}">
                  <a16:creationId xmlns:a16="http://schemas.microsoft.com/office/drawing/2014/main" id="{1D212DAD-6AAA-3027-651C-928CE5930A2D}"/>
                </a:ext>
              </a:extLst>
            </p:cNvPr>
            <p:cNvGrpSpPr/>
            <p:nvPr/>
          </p:nvGrpSpPr>
          <p:grpSpPr>
            <a:xfrm>
              <a:off x="3783002" y="1360753"/>
              <a:ext cx="2286273" cy="3980078"/>
              <a:chOff x="3783002" y="1360753"/>
              <a:chExt cx="2286273" cy="3980078"/>
            </a:xfrm>
          </p:grpSpPr>
          <p:sp>
            <p:nvSpPr>
              <p:cNvPr id="17" name="Rectangle 16">
                <a:extLst>
                  <a:ext uri="{FF2B5EF4-FFF2-40B4-BE49-F238E27FC236}">
                    <a16:creationId xmlns:a16="http://schemas.microsoft.com/office/drawing/2014/main" id="{5A0FE4E8-257A-2B8B-C185-E2EFB4E7586D}"/>
                  </a:ext>
                </a:extLst>
              </p:cNvPr>
              <p:cNvSpPr/>
              <p:nvPr/>
            </p:nvSpPr>
            <p:spPr>
              <a:xfrm>
                <a:off x="3786417" y="1853960"/>
                <a:ext cx="2282858" cy="34868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2011680" bIns="0" rtlCol="0" anchor="ctr"/>
              <a:lstStyle/>
              <a:p>
                <a:pPr algn="ctr"/>
                <a:r>
                  <a:rPr lang="en-IN" sz="1400">
                    <a:solidFill>
                      <a:schemeClr val="tx1"/>
                    </a:solidFill>
                  </a:rPr>
                  <a:t>Drug safety and efficacy in animals</a:t>
                </a:r>
              </a:p>
            </p:txBody>
          </p:sp>
          <p:sp>
            <p:nvSpPr>
              <p:cNvPr id="18" name="Rectangle 17">
                <a:extLst>
                  <a:ext uri="{FF2B5EF4-FFF2-40B4-BE49-F238E27FC236}">
                    <a16:creationId xmlns:a16="http://schemas.microsoft.com/office/drawing/2014/main" id="{871B249E-C3D5-4D6E-F970-405C3F5004C7}"/>
                  </a:ext>
                </a:extLst>
              </p:cNvPr>
              <p:cNvSpPr/>
              <p:nvPr/>
            </p:nvSpPr>
            <p:spPr>
              <a:xfrm>
                <a:off x="3783002" y="1360753"/>
                <a:ext cx="2282858" cy="448703"/>
              </a:xfrm>
              <a:prstGeom prst="rect">
                <a:avLst/>
              </a:prstGeom>
              <a:gradFill>
                <a:gsLst>
                  <a:gs pos="0">
                    <a:schemeClr val="accent2"/>
                  </a:gs>
                  <a:gs pos="100000">
                    <a:schemeClr val="accent3"/>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a:t>Nonclinical</a:t>
                </a:r>
              </a:p>
            </p:txBody>
          </p:sp>
        </p:grpSp>
        <p:grpSp>
          <p:nvGrpSpPr>
            <p:cNvPr id="14" name="Group 13">
              <a:extLst>
                <a:ext uri="{FF2B5EF4-FFF2-40B4-BE49-F238E27FC236}">
                  <a16:creationId xmlns:a16="http://schemas.microsoft.com/office/drawing/2014/main" id="{8CDBAA74-D547-202F-C075-5434DC57AD96}"/>
                </a:ext>
              </a:extLst>
            </p:cNvPr>
            <p:cNvGrpSpPr/>
            <p:nvPr/>
          </p:nvGrpSpPr>
          <p:grpSpPr>
            <a:xfrm>
              <a:off x="4787294" y="3075746"/>
              <a:ext cx="279468" cy="252422"/>
              <a:chOff x="2385869" y="2852368"/>
              <a:chExt cx="367031" cy="331513"/>
            </a:xfrm>
          </p:grpSpPr>
          <p:sp>
            <p:nvSpPr>
              <p:cNvPr id="15" name="Isosceles Triangle 51">
                <a:extLst>
                  <a:ext uri="{FF2B5EF4-FFF2-40B4-BE49-F238E27FC236}">
                    <a16:creationId xmlns:a16="http://schemas.microsoft.com/office/drawing/2014/main" id="{9E9075FC-2305-E510-E7F1-8C23F02B6D45}"/>
                  </a:ext>
                </a:extLst>
              </p:cNvPr>
              <p:cNvSpPr/>
              <p:nvPr/>
            </p:nvSpPr>
            <p:spPr>
              <a:xfrm rot="5400000">
                <a:off x="2515261" y="2946240"/>
                <a:ext cx="331512" cy="143767"/>
              </a:xfrm>
              <a:custGeom>
                <a:avLst/>
                <a:gdLst>
                  <a:gd name="connsiteX0" fmla="*/ 0 w 331512"/>
                  <a:gd name="connsiteY0" fmla="*/ 143767 h 143767"/>
                  <a:gd name="connsiteX1" fmla="*/ 165756 w 331512"/>
                  <a:gd name="connsiteY1" fmla="*/ 0 h 143767"/>
                  <a:gd name="connsiteX2" fmla="*/ 331512 w 331512"/>
                  <a:gd name="connsiteY2" fmla="*/ 143767 h 143767"/>
                  <a:gd name="connsiteX3" fmla="*/ 0 w 331512"/>
                  <a:gd name="connsiteY3" fmla="*/ 143767 h 143767"/>
                  <a:gd name="connsiteX0" fmla="*/ 0 w 331512"/>
                  <a:gd name="connsiteY0" fmla="*/ 143767 h 150642"/>
                  <a:gd name="connsiteX1" fmla="*/ 165756 w 331512"/>
                  <a:gd name="connsiteY1" fmla="*/ 0 h 150642"/>
                  <a:gd name="connsiteX2" fmla="*/ 331512 w 331512"/>
                  <a:gd name="connsiteY2" fmla="*/ 143767 h 150642"/>
                  <a:gd name="connsiteX3" fmla="*/ 148653 w 331512"/>
                  <a:gd name="connsiteY3" fmla="*/ 150642 h 150642"/>
                  <a:gd name="connsiteX4" fmla="*/ 0 w 331512"/>
                  <a:gd name="connsiteY4" fmla="*/ 143767 h 150642"/>
                  <a:gd name="connsiteX0" fmla="*/ 148653 w 331512"/>
                  <a:gd name="connsiteY0" fmla="*/ 150642 h 242082"/>
                  <a:gd name="connsiteX1" fmla="*/ 0 w 331512"/>
                  <a:gd name="connsiteY1" fmla="*/ 143767 h 242082"/>
                  <a:gd name="connsiteX2" fmla="*/ 165756 w 331512"/>
                  <a:gd name="connsiteY2" fmla="*/ 0 h 242082"/>
                  <a:gd name="connsiteX3" fmla="*/ 331512 w 331512"/>
                  <a:gd name="connsiteY3" fmla="*/ 143767 h 242082"/>
                  <a:gd name="connsiteX4" fmla="*/ 240093 w 331512"/>
                  <a:gd name="connsiteY4" fmla="*/ 242082 h 242082"/>
                  <a:gd name="connsiteX0" fmla="*/ 148653 w 331512"/>
                  <a:gd name="connsiteY0" fmla="*/ 150642 h 150642"/>
                  <a:gd name="connsiteX1" fmla="*/ 0 w 331512"/>
                  <a:gd name="connsiteY1" fmla="*/ 143767 h 150642"/>
                  <a:gd name="connsiteX2" fmla="*/ 165756 w 331512"/>
                  <a:gd name="connsiteY2" fmla="*/ 0 h 150642"/>
                  <a:gd name="connsiteX3" fmla="*/ 331512 w 331512"/>
                  <a:gd name="connsiteY3" fmla="*/ 143767 h 150642"/>
                  <a:gd name="connsiteX0" fmla="*/ 0 w 331512"/>
                  <a:gd name="connsiteY0" fmla="*/ 143767 h 143767"/>
                  <a:gd name="connsiteX1" fmla="*/ 165756 w 331512"/>
                  <a:gd name="connsiteY1" fmla="*/ 0 h 143767"/>
                  <a:gd name="connsiteX2" fmla="*/ 331512 w 331512"/>
                  <a:gd name="connsiteY2" fmla="*/ 143767 h 143767"/>
                </a:gdLst>
                <a:ahLst/>
                <a:cxnLst>
                  <a:cxn ang="0">
                    <a:pos x="connsiteX0" y="connsiteY0"/>
                  </a:cxn>
                  <a:cxn ang="0">
                    <a:pos x="connsiteX1" y="connsiteY1"/>
                  </a:cxn>
                  <a:cxn ang="0">
                    <a:pos x="connsiteX2" y="connsiteY2"/>
                  </a:cxn>
                </a:cxnLst>
                <a:rect l="l" t="t" r="r" b="b"/>
                <a:pathLst>
                  <a:path w="331512" h="143767">
                    <a:moveTo>
                      <a:pt x="0" y="143767"/>
                    </a:moveTo>
                    <a:lnTo>
                      <a:pt x="165756" y="0"/>
                    </a:lnTo>
                    <a:lnTo>
                      <a:pt x="331512" y="143767"/>
                    </a:lnTo>
                  </a:path>
                </a:pathLst>
              </a:custGeom>
              <a:noFill/>
              <a:ln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Isosceles Triangle 51">
                <a:extLst>
                  <a:ext uri="{FF2B5EF4-FFF2-40B4-BE49-F238E27FC236}">
                    <a16:creationId xmlns:a16="http://schemas.microsoft.com/office/drawing/2014/main" id="{59B1AB4A-8D84-8202-9CC2-06441E192A3F}"/>
                  </a:ext>
                </a:extLst>
              </p:cNvPr>
              <p:cNvSpPr/>
              <p:nvPr/>
            </p:nvSpPr>
            <p:spPr>
              <a:xfrm rot="5400000">
                <a:off x="2291997" y="2946241"/>
                <a:ext cx="331512" cy="143767"/>
              </a:xfrm>
              <a:custGeom>
                <a:avLst/>
                <a:gdLst>
                  <a:gd name="connsiteX0" fmla="*/ 0 w 331512"/>
                  <a:gd name="connsiteY0" fmla="*/ 143767 h 143767"/>
                  <a:gd name="connsiteX1" fmla="*/ 165756 w 331512"/>
                  <a:gd name="connsiteY1" fmla="*/ 0 h 143767"/>
                  <a:gd name="connsiteX2" fmla="*/ 331512 w 331512"/>
                  <a:gd name="connsiteY2" fmla="*/ 143767 h 143767"/>
                  <a:gd name="connsiteX3" fmla="*/ 0 w 331512"/>
                  <a:gd name="connsiteY3" fmla="*/ 143767 h 143767"/>
                  <a:gd name="connsiteX0" fmla="*/ 0 w 331512"/>
                  <a:gd name="connsiteY0" fmla="*/ 143767 h 150642"/>
                  <a:gd name="connsiteX1" fmla="*/ 165756 w 331512"/>
                  <a:gd name="connsiteY1" fmla="*/ 0 h 150642"/>
                  <a:gd name="connsiteX2" fmla="*/ 331512 w 331512"/>
                  <a:gd name="connsiteY2" fmla="*/ 143767 h 150642"/>
                  <a:gd name="connsiteX3" fmla="*/ 148653 w 331512"/>
                  <a:gd name="connsiteY3" fmla="*/ 150642 h 150642"/>
                  <a:gd name="connsiteX4" fmla="*/ 0 w 331512"/>
                  <a:gd name="connsiteY4" fmla="*/ 143767 h 150642"/>
                  <a:gd name="connsiteX0" fmla="*/ 148653 w 331512"/>
                  <a:gd name="connsiteY0" fmla="*/ 150642 h 242082"/>
                  <a:gd name="connsiteX1" fmla="*/ 0 w 331512"/>
                  <a:gd name="connsiteY1" fmla="*/ 143767 h 242082"/>
                  <a:gd name="connsiteX2" fmla="*/ 165756 w 331512"/>
                  <a:gd name="connsiteY2" fmla="*/ 0 h 242082"/>
                  <a:gd name="connsiteX3" fmla="*/ 331512 w 331512"/>
                  <a:gd name="connsiteY3" fmla="*/ 143767 h 242082"/>
                  <a:gd name="connsiteX4" fmla="*/ 240093 w 331512"/>
                  <a:gd name="connsiteY4" fmla="*/ 242082 h 242082"/>
                  <a:gd name="connsiteX0" fmla="*/ 148653 w 331512"/>
                  <a:gd name="connsiteY0" fmla="*/ 150642 h 150642"/>
                  <a:gd name="connsiteX1" fmla="*/ 0 w 331512"/>
                  <a:gd name="connsiteY1" fmla="*/ 143767 h 150642"/>
                  <a:gd name="connsiteX2" fmla="*/ 165756 w 331512"/>
                  <a:gd name="connsiteY2" fmla="*/ 0 h 150642"/>
                  <a:gd name="connsiteX3" fmla="*/ 331512 w 331512"/>
                  <a:gd name="connsiteY3" fmla="*/ 143767 h 150642"/>
                  <a:gd name="connsiteX0" fmla="*/ 0 w 331512"/>
                  <a:gd name="connsiteY0" fmla="*/ 143767 h 143767"/>
                  <a:gd name="connsiteX1" fmla="*/ 165756 w 331512"/>
                  <a:gd name="connsiteY1" fmla="*/ 0 h 143767"/>
                  <a:gd name="connsiteX2" fmla="*/ 331512 w 331512"/>
                  <a:gd name="connsiteY2" fmla="*/ 143767 h 143767"/>
                </a:gdLst>
                <a:ahLst/>
                <a:cxnLst>
                  <a:cxn ang="0">
                    <a:pos x="connsiteX0" y="connsiteY0"/>
                  </a:cxn>
                  <a:cxn ang="0">
                    <a:pos x="connsiteX1" y="connsiteY1"/>
                  </a:cxn>
                  <a:cxn ang="0">
                    <a:pos x="connsiteX2" y="connsiteY2"/>
                  </a:cxn>
                </a:cxnLst>
                <a:rect l="l" t="t" r="r" b="b"/>
                <a:pathLst>
                  <a:path w="331512" h="143767">
                    <a:moveTo>
                      <a:pt x="0" y="143767"/>
                    </a:moveTo>
                    <a:lnTo>
                      <a:pt x="165756" y="0"/>
                    </a:lnTo>
                    <a:lnTo>
                      <a:pt x="331512" y="143767"/>
                    </a:lnTo>
                  </a:path>
                </a:pathLst>
              </a:custGeom>
              <a:noFill/>
              <a:ln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9" name="Group 18">
            <a:extLst>
              <a:ext uri="{FF2B5EF4-FFF2-40B4-BE49-F238E27FC236}">
                <a16:creationId xmlns:a16="http://schemas.microsoft.com/office/drawing/2014/main" id="{3BDE3978-7E64-5579-E51E-20911A68FC57}"/>
              </a:ext>
            </a:extLst>
          </p:cNvPr>
          <p:cNvGrpSpPr/>
          <p:nvPr/>
        </p:nvGrpSpPr>
        <p:grpSpPr>
          <a:xfrm>
            <a:off x="6125903" y="1360753"/>
            <a:ext cx="2286273" cy="3980078"/>
            <a:chOff x="6125903" y="1360753"/>
            <a:chExt cx="2286273" cy="3980078"/>
          </a:xfrm>
        </p:grpSpPr>
        <p:grpSp>
          <p:nvGrpSpPr>
            <p:cNvPr id="20" name="Group 19">
              <a:extLst>
                <a:ext uri="{FF2B5EF4-FFF2-40B4-BE49-F238E27FC236}">
                  <a16:creationId xmlns:a16="http://schemas.microsoft.com/office/drawing/2014/main" id="{49357BCE-400E-7844-3316-EAA46EB65CE2}"/>
                </a:ext>
              </a:extLst>
            </p:cNvPr>
            <p:cNvGrpSpPr/>
            <p:nvPr/>
          </p:nvGrpSpPr>
          <p:grpSpPr>
            <a:xfrm>
              <a:off x="6125903" y="1360753"/>
              <a:ext cx="2286273" cy="3980078"/>
              <a:chOff x="6125903" y="1360753"/>
              <a:chExt cx="2286273" cy="3980078"/>
            </a:xfrm>
          </p:grpSpPr>
          <p:sp>
            <p:nvSpPr>
              <p:cNvPr id="24" name="Rectangle 23">
                <a:extLst>
                  <a:ext uri="{FF2B5EF4-FFF2-40B4-BE49-F238E27FC236}">
                    <a16:creationId xmlns:a16="http://schemas.microsoft.com/office/drawing/2014/main" id="{8600AE37-EF34-0FCE-0B09-AB5F17149C95}"/>
                  </a:ext>
                </a:extLst>
              </p:cNvPr>
              <p:cNvSpPr/>
              <p:nvPr/>
            </p:nvSpPr>
            <p:spPr>
              <a:xfrm>
                <a:off x="6125903" y="1853960"/>
                <a:ext cx="2282858" cy="34868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2011680" bIns="0" rtlCol="0" anchor="ctr"/>
              <a:lstStyle/>
              <a:p>
                <a:pPr algn="ctr"/>
                <a:r>
                  <a:rPr lang="en-IN" sz="1400">
                    <a:solidFill>
                      <a:schemeClr val="tx1"/>
                    </a:solidFill>
                  </a:rPr>
                  <a:t>Drug safety and efficacy in humans</a:t>
                </a:r>
              </a:p>
            </p:txBody>
          </p:sp>
          <p:sp>
            <p:nvSpPr>
              <p:cNvPr id="25" name="Rectangle 24">
                <a:extLst>
                  <a:ext uri="{FF2B5EF4-FFF2-40B4-BE49-F238E27FC236}">
                    <a16:creationId xmlns:a16="http://schemas.microsoft.com/office/drawing/2014/main" id="{AEF31BFF-3D9B-0A1B-A435-E119C89CF5FC}"/>
                  </a:ext>
                </a:extLst>
              </p:cNvPr>
              <p:cNvSpPr/>
              <p:nvPr/>
            </p:nvSpPr>
            <p:spPr>
              <a:xfrm>
                <a:off x="6129318" y="1360753"/>
                <a:ext cx="2282858" cy="448703"/>
              </a:xfrm>
              <a:prstGeom prst="rect">
                <a:avLst/>
              </a:prstGeom>
              <a:gradFill>
                <a:gsLst>
                  <a:gs pos="100000">
                    <a:schemeClr val="accent4">
                      <a:lumMod val="75000"/>
                    </a:schemeClr>
                  </a:gs>
                  <a:gs pos="0">
                    <a:schemeClr val="accent3"/>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a:t>Clinical</a:t>
                </a:r>
              </a:p>
            </p:txBody>
          </p:sp>
        </p:grpSp>
        <p:grpSp>
          <p:nvGrpSpPr>
            <p:cNvPr id="21" name="Group 20">
              <a:extLst>
                <a:ext uri="{FF2B5EF4-FFF2-40B4-BE49-F238E27FC236}">
                  <a16:creationId xmlns:a16="http://schemas.microsoft.com/office/drawing/2014/main" id="{E7D7892C-F4F9-3469-EB31-5A18D27AD760}"/>
                </a:ext>
              </a:extLst>
            </p:cNvPr>
            <p:cNvGrpSpPr/>
            <p:nvPr/>
          </p:nvGrpSpPr>
          <p:grpSpPr>
            <a:xfrm>
              <a:off x="7145012" y="3075746"/>
              <a:ext cx="279468" cy="252422"/>
              <a:chOff x="2385869" y="2852368"/>
              <a:chExt cx="367031" cy="331513"/>
            </a:xfrm>
          </p:grpSpPr>
          <p:sp>
            <p:nvSpPr>
              <p:cNvPr id="22" name="Isosceles Triangle 51">
                <a:extLst>
                  <a:ext uri="{FF2B5EF4-FFF2-40B4-BE49-F238E27FC236}">
                    <a16:creationId xmlns:a16="http://schemas.microsoft.com/office/drawing/2014/main" id="{16B553BA-AEA2-44B7-3CEE-A1D5114CFA88}"/>
                  </a:ext>
                </a:extLst>
              </p:cNvPr>
              <p:cNvSpPr/>
              <p:nvPr/>
            </p:nvSpPr>
            <p:spPr>
              <a:xfrm rot="5400000">
                <a:off x="2515261" y="2946240"/>
                <a:ext cx="331512" cy="143767"/>
              </a:xfrm>
              <a:custGeom>
                <a:avLst/>
                <a:gdLst>
                  <a:gd name="connsiteX0" fmla="*/ 0 w 331512"/>
                  <a:gd name="connsiteY0" fmla="*/ 143767 h 143767"/>
                  <a:gd name="connsiteX1" fmla="*/ 165756 w 331512"/>
                  <a:gd name="connsiteY1" fmla="*/ 0 h 143767"/>
                  <a:gd name="connsiteX2" fmla="*/ 331512 w 331512"/>
                  <a:gd name="connsiteY2" fmla="*/ 143767 h 143767"/>
                  <a:gd name="connsiteX3" fmla="*/ 0 w 331512"/>
                  <a:gd name="connsiteY3" fmla="*/ 143767 h 143767"/>
                  <a:gd name="connsiteX0" fmla="*/ 0 w 331512"/>
                  <a:gd name="connsiteY0" fmla="*/ 143767 h 150642"/>
                  <a:gd name="connsiteX1" fmla="*/ 165756 w 331512"/>
                  <a:gd name="connsiteY1" fmla="*/ 0 h 150642"/>
                  <a:gd name="connsiteX2" fmla="*/ 331512 w 331512"/>
                  <a:gd name="connsiteY2" fmla="*/ 143767 h 150642"/>
                  <a:gd name="connsiteX3" fmla="*/ 148653 w 331512"/>
                  <a:gd name="connsiteY3" fmla="*/ 150642 h 150642"/>
                  <a:gd name="connsiteX4" fmla="*/ 0 w 331512"/>
                  <a:gd name="connsiteY4" fmla="*/ 143767 h 150642"/>
                  <a:gd name="connsiteX0" fmla="*/ 148653 w 331512"/>
                  <a:gd name="connsiteY0" fmla="*/ 150642 h 242082"/>
                  <a:gd name="connsiteX1" fmla="*/ 0 w 331512"/>
                  <a:gd name="connsiteY1" fmla="*/ 143767 h 242082"/>
                  <a:gd name="connsiteX2" fmla="*/ 165756 w 331512"/>
                  <a:gd name="connsiteY2" fmla="*/ 0 h 242082"/>
                  <a:gd name="connsiteX3" fmla="*/ 331512 w 331512"/>
                  <a:gd name="connsiteY3" fmla="*/ 143767 h 242082"/>
                  <a:gd name="connsiteX4" fmla="*/ 240093 w 331512"/>
                  <a:gd name="connsiteY4" fmla="*/ 242082 h 242082"/>
                  <a:gd name="connsiteX0" fmla="*/ 148653 w 331512"/>
                  <a:gd name="connsiteY0" fmla="*/ 150642 h 150642"/>
                  <a:gd name="connsiteX1" fmla="*/ 0 w 331512"/>
                  <a:gd name="connsiteY1" fmla="*/ 143767 h 150642"/>
                  <a:gd name="connsiteX2" fmla="*/ 165756 w 331512"/>
                  <a:gd name="connsiteY2" fmla="*/ 0 h 150642"/>
                  <a:gd name="connsiteX3" fmla="*/ 331512 w 331512"/>
                  <a:gd name="connsiteY3" fmla="*/ 143767 h 150642"/>
                  <a:gd name="connsiteX0" fmla="*/ 0 w 331512"/>
                  <a:gd name="connsiteY0" fmla="*/ 143767 h 143767"/>
                  <a:gd name="connsiteX1" fmla="*/ 165756 w 331512"/>
                  <a:gd name="connsiteY1" fmla="*/ 0 h 143767"/>
                  <a:gd name="connsiteX2" fmla="*/ 331512 w 331512"/>
                  <a:gd name="connsiteY2" fmla="*/ 143767 h 143767"/>
                </a:gdLst>
                <a:ahLst/>
                <a:cxnLst>
                  <a:cxn ang="0">
                    <a:pos x="connsiteX0" y="connsiteY0"/>
                  </a:cxn>
                  <a:cxn ang="0">
                    <a:pos x="connsiteX1" y="connsiteY1"/>
                  </a:cxn>
                  <a:cxn ang="0">
                    <a:pos x="connsiteX2" y="connsiteY2"/>
                  </a:cxn>
                </a:cxnLst>
                <a:rect l="l" t="t" r="r" b="b"/>
                <a:pathLst>
                  <a:path w="331512" h="143767">
                    <a:moveTo>
                      <a:pt x="0" y="143767"/>
                    </a:moveTo>
                    <a:lnTo>
                      <a:pt x="165756" y="0"/>
                    </a:lnTo>
                    <a:lnTo>
                      <a:pt x="331512" y="143767"/>
                    </a:lnTo>
                  </a:path>
                </a:pathLst>
              </a:custGeom>
              <a:noFill/>
              <a:ln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Isosceles Triangle 51">
                <a:extLst>
                  <a:ext uri="{FF2B5EF4-FFF2-40B4-BE49-F238E27FC236}">
                    <a16:creationId xmlns:a16="http://schemas.microsoft.com/office/drawing/2014/main" id="{74B00981-1A00-9F26-EC5D-8356F89696C8}"/>
                  </a:ext>
                </a:extLst>
              </p:cNvPr>
              <p:cNvSpPr/>
              <p:nvPr/>
            </p:nvSpPr>
            <p:spPr>
              <a:xfrm rot="5400000">
                <a:off x="2291997" y="2946241"/>
                <a:ext cx="331512" cy="143767"/>
              </a:xfrm>
              <a:custGeom>
                <a:avLst/>
                <a:gdLst>
                  <a:gd name="connsiteX0" fmla="*/ 0 w 331512"/>
                  <a:gd name="connsiteY0" fmla="*/ 143767 h 143767"/>
                  <a:gd name="connsiteX1" fmla="*/ 165756 w 331512"/>
                  <a:gd name="connsiteY1" fmla="*/ 0 h 143767"/>
                  <a:gd name="connsiteX2" fmla="*/ 331512 w 331512"/>
                  <a:gd name="connsiteY2" fmla="*/ 143767 h 143767"/>
                  <a:gd name="connsiteX3" fmla="*/ 0 w 331512"/>
                  <a:gd name="connsiteY3" fmla="*/ 143767 h 143767"/>
                  <a:gd name="connsiteX0" fmla="*/ 0 w 331512"/>
                  <a:gd name="connsiteY0" fmla="*/ 143767 h 150642"/>
                  <a:gd name="connsiteX1" fmla="*/ 165756 w 331512"/>
                  <a:gd name="connsiteY1" fmla="*/ 0 h 150642"/>
                  <a:gd name="connsiteX2" fmla="*/ 331512 w 331512"/>
                  <a:gd name="connsiteY2" fmla="*/ 143767 h 150642"/>
                  <a:gd name="connsiteX3" fmla="*/ 148653 w 331512"/>
                  <a:gd name="connsiteY3" fmla="*/ 150642 h 150642"/>
                  <a:gd name="connsiteX4" fmla="*/ 0 w 331512"/>
                  <a:gd name="connsiteY4" fmla="*/ 143767 h 150642"/>
                  <a:gd name="connsiteX0" fmla="*/ 148653 w 331512"/>
                  <a:gd name="connsiteY0" fmla="*/ 150642 h 242082"/>
                  <a:gd name="connsiteX1" fmla="*/ 0 w 331512"/>
                  <a:gd name="connsiteY1" fmla="*/ 143767 h 242082"/>
                  <a:gd name="connsiteX2" fmla="*/ 165756 w 331512"/>
                  <a:gd name="connsiteY2" fmla="*/ 0 h 242082"/>
                  <a:gd name="connsiteX3" fmla="*/ 331512 w 331512"/>
                  <a:gd name="connsiteY3" fmla="*/ 143767 h 242082"/>
                  <a:gd name="connsiteX4" fmla="*/ 240093 w 331512"/>
                  <a:gd name="connsiteY4" fmla="*/ 242082 h 242082"/>
                  <a:gd name="connsiteX0" fmla="*/ 148653 w 331512"/>
                  <a:gd name="connsiteY0" fmla="*/ 150642 h 150642"/>
                  <a:gd name="connsiteX1" fmla="*/ 0 w 331512"/>
                  <a:gd name="connsiteY1" fmla="*/ 143767 h 150642"/>
                  <a:gd name="connsiteX2" fmla="*/ 165756 w 331512"/>
                  <a:gd name="connsiteY2" fmla="*/ 0 h 150642"/>
                  <a:gd name="connsiteX3" fmla="*/ 331512 w 331512"/>
                  <a:gd name="connsiteY3" fmla="*/ 143767 h 150642"/>
                  <a:gd name="connsiteX0" fmla="*/ 0 w 331512"/>
                  <a:gd name="connsiteY0" fmla="*/ 143767 h 143767"/>
                  <a:gd name="connsiteX1" fmla="*/ 165756 w 331512"/>
                  <a:gd name="connsiteY1" fmla="*/ 0 h 143767"/>
                  <a:gd name="connsiteX2" fmla="*/ 331512 w 331512"/>
                  <a:gd name="connsiteY2" fmla="*/ 143767 h 143767"/>
                </a:gdLst>
                <a:ahLst/>
                <a:cxnLst>
                  <a:cxn ang="0">
                    <a:pos x="connsiteX0" y="connsiteY0"/>
                  </a:cxn>
                  <a:cxn ang="0">
                    <a:pos x="connsiteX1" y="connsiteY1"/>
                  </a:cxn>
                  <a:cxn ang="0">
                    <a:pos x="connsiteX2" y="connsiteY2"/>
                  </a:cxn>
                </a:cxnLst>
                <a:rect l="l" t="t" r="r" b="b"/>
                <a:pathLst>
                  <a:path w="331512" h="143767">
                    <a:moveTo>
                      <a:pt x="0" y="143767"/>
                    </a:moveTo>
                    <a:lnTo>
                      <a:pt x="165756" y="0"/>
                    </a:lnTo>
                    <a:lnTo>
                      <a:pt x="331512" y="143767"/>
                    </a:lnTo>
                  </a:path>
                </a:pathLst>
              </a:custGeom>
              <a:noFill/>
              <a:ln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26" name="Group 25">
            <a:extLst>
              <a:ext uri="{FF2B5EF4-FFF2-40B4-BE49-F238E27FC236}">
                <a16:creationId xmlns:a16="http://schemas.microsoft.com/office/drawing/2014/main" id="{7B514C8C-489A-04F2-6005-5C1A329A1B56}"/>
              </a:ext>
            </a:extLst>
          </p:cNvPr>
          <p:cNvGrpSpPr/>
          <p:nvPr/>
        </p:nvGrpSpPr>
        <p:grpSpPr>
          <a:xfrm>
            <a:off x="8465389" y="1360753"/>
            <a:ext cx="2282858" cy="3980078"/>
            <a:chOff x="8465389" y="1360753"/>
            <a:chExt cx="2282858" cy="3980078"/>
          </a:xfrm>
        </p:grpSpPr>
        <p:grpSp>
          <p:nvGrpSpPr>
            <p:cNvPr id="27" name="Group 26">
              <a:extLst>
                <a:ext uri="{FF2B5EF4-FFF2-40B4-BE49-F238E27FC236}">
                  <a16:creationId xmlns:a16="http://schemas.microsoft.com/office/drawing/2014/main" id="{27DBC309-BB3B-D755-8741-CEC1E5C51663}"/>
                </a:ext>
              </a:extLst>
            </p:cNvPr>
            <p:cNvGrpSpPr/>
            <p:nvPr/>
          </p:nvGrpSpPr>
          <p:grpSpPr>
            <a:xfrm>
              <a:off x="8465389" y="1360753"/>
              <a:ext cx="2282858" cy="3980078"/>
              <a:chOff x="8465389" y="1360753"/>
              <a:chExt cx="2282858" cy="3980078"/>
            </a:xfrm>
          </p:grpSpPr>
          <p:sp>
            <p:nvSpPr>
              <p:cNvPr id="31" name="Rectangle 30">
                <a:extLst>
                  <a:ext uri="{FF2B5EF4-FFF2-40B4-BE49-F238E27FC236}">
                    <a16:creationId xmlns:a16="http://schemas.microsoft.com/office/drawing/2014/main" id="{3E78E760-D82C-6560-9A67-E12D11B07C14}"/>
                  </a:ext>
                </a:extLst>
              </p:cNvPr>
              <p:cNvSpPr/>
              <p:nvPr/>
            </p:nvSpPr>
            <p:spPr>
              <a:xfrm>
                <a:off x="8465389" y="1853960"/>
                <a:ext cx="2282858" cy="34868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2011680" bIns="0" rtlCol="0" anchor="ctr"/>
              <a:lstStyle/>
              <a:p>
                <a:pPr algn="ctr"/>
                <a:r>
                  <a:rPr lang="en-IN" sz="1400">
                    <a:solidFill>
                      <a:schemeClr val="tx1"/>
                    </a:solidFill>
                  </a:rPr>
                  <a:t>Commercialization, life cycle management, post marketing </a:t>
                </a:r>
                <a:r>
                  <a:rPr lang="en-IN" sz="1400" err="1">
                    <a:solidFill>
                      <a:schemeClr val="tx1"/>
                    </a:solidFill>
                  </a:rPr>
                  <a:t>committments</a:t>
                </a:r>
                <a:endParaRPr lang="en-IN" sz="1400">
                  <a:solidFill>
                    <a:schemeClr val="tx1"/>
                  </a:solidFill>
                </a:endParaRPr>
              </a:p>
            </p:txBody>
          </p:sp>
          <p:sp>
            <p:nvSpPr>
              <p:cNvPr id="32" name="Rectangle 31">
                <a:extLst>
                  <a:ext uri="{FF2B5EF4-FFF2-40B4-BE49-F238E27FC236}">
                    <a16:creationId xmlns:a16="http://schemas.microsoft.com/office/drawing/2014/main" id="{EDE2BC06-44C3-3701-A3AC-53463D5D2F83}"/>
                  </a:ext>
                </a:extLst>
              </p:cNvPr>
              <p:cNvSpPr/>
              <p:nvPr/>
            </p:nvSpPr>
            <p:spPr>
              <a:xfrm>
                <a:off x="8465389" y="1360753"/>
                <a:ext cx="2282858" cy="448703"/>
              </a:xfrm>
              <a:prstGeom prst="rect">
                <a:avLst/>
              </a:prstGeom>
              <a:gradFill>
                <a:gsLst>
                  <a:gs pos="100000">
                    <a:schemeClr val="bg2"/>
                  </a:gs>
                  <a:gs pos="0">
                    <a:schemeClr val="accent4">
                      <a:lumMod val="7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a:t>Regulatory</a:t>
                </a:r>
              </a:p>
            </p:txBody>
          </p:sp>
        </p:grpSp>
        <p:grpSp>
          <p:nvGrpSpPr>
            <p:cNvPr id="28" name="Group 27">
              <a:extLst>
                <a:ext uri="{FF2B5EF4-FFF2-40B4-BE49-F238E27FC236}">
                  <a16:creationId xmlns:a16="http://schemas.microsoft.com/office/drawing/2014/main" id="{BB72770E-D84B-10DB-81C9-F3E66180ABC7}"/>
                </a:ext>
              </a:extLst>
            </p:cNvPr>
            <p:cNvGrpSpPr/>
            <p:nvPr/>
          </p:nvGrpSpPr>
          <p:grpSpPr>
            <a:xfrm>
              <a:off x="9448941" y="3075746"/>
              <a:ext cx="279468" cy="252422"/>
              <a:chOff x="2385869" y="2852368"/>
              <a:chExt cx="367031" cy="331513"/>
            </a:xfrm>
          </p:grpSpPr>
          <p:sp>
            <p:nvSpPr>
              <p:cNvPr id="29" name="Isosceles Triangle 51">
                <a:extLst>
                  <a:ext uri="{FF2B5EF4-FFF2-40B4-BE49-F238E27FC236}">
                    <a16:creationId xmlns:a16="http://schemas.microsoft.com/office/drawing/2014/main" id="{F014036C-28E7-6272-CEB6-587BB2841961}"/>
                  </a:ext>
                </a:extLst>
              </p:cNvPr>
              <p:cNvSpPr/>
              <p:nvPr/>
            </p:nvSpPr>
            <p:spPr>
              <a:xfrm rot="5400000">
                <a:off x="2515261" y="2946240"/>
                <a:ext cx="331512" cy="143767"/>
              </a:xfrm>
              <a:custGeom>
                <a:avLst/>
                <a:gdLst>
                  <a:gd name="connsiteX0" fmla="*/ 0 w 331512"/>
                  <a:gd name="connsiteY0" fmla="*/ 143767 h 143767"/>
                  <a:gd name="connsiteX1" fmla="*/ 165756 w 331512"/>
                  <a:gd name="connsiteY1" fmla="*/ 0 h 143767"/>
                  <a:gd name="connsiteX2" fmla="*/ 331512 w 331512"/>
                  <a:gd name="connsiteY2" fmla="*/ 143767 h 143767"/>
                  <a:gd name="connsiteX3" fmla="*/ 0 w 331512"/>
                  <a:gd name="connsiteY3" fmla="*/ 143767 h 143767"/>
                  <a:gd name="connsiteX0" fmla="*/ 0 w 331512"/>
                  <a:gd name="connsiteY0" fmla="*/ 143767 h 150642"/>
                  <a:gd name="connsiteX1" fmla="*/ 165756 w 331512"/>
                  <a:gd name="connsiteY1" fmla="*/ 0 h 150642"/>
                  <a:gd name="connsiteX2" fmla="*/ 331512 w 331512"/>
                  <a:gd name="connsiteY2" fmla="*/ 143767 h 150642"/>
                  <a:gd name="connsiteX3" fmla="*/ 148653 w 331512"/>
                  <a:gd name="connsiteY3" fmla="*/ 150642 h 150642"/>
                  <a:gd name="connsiteX4" fmla="*/ 0 w 331512"/>
                  <a:gd name="connsiteY4" fmla="*/ 143767 h 150642"/>
                  <a:gd name="connsiteX0" fmla="*/ 148653 w 331512"/>
                  <a:gd name="connsiteY0" fmla="*/ 150642 h 242082"/>
                  <a:gd name="connsiteX1" fmla="*/ 0 w 331512"/>
                  <a:gd name="connsiteY1" fmla="*/ 143767 h 242082"/>
                  <a:gd name="connsiteX2" fmla="*/ 165756 w 331512"/>
                  <a:gd name="connsiteY2" fmla="*/ 0 h 242082"/>
                  <a:gd name="connsiteX3" fmla="*/ 331512 w 331512"/>
                  <a:gd name="connsiteY3" fmla="*/ 143767 h 242082"/>
                  <a:gd name="connsiteX4" fmla="*/ 240093 w 331512"/>
                  <a:gd name="connsiteY4" fmla="*/ 242082 h 242082"/>
                  <a:gd name="connsiteX0" fmla="*/ 148653 w 331512"/>
                  <a:gd name="connsiteY0" fmla="*/ 150642 h 150642"/>
                  <a:gd name="connsiteX1" fmla="*/ 0 w 331512"/>
                  <a:gd name="connsiteY1" fmla="*/ 143767 h 150642"/>
                  <a:gd name="connsiteX2" fmla="*/ 165756 w 331512"/>
                  <a:gd name="connsiteY2" fmla="*/ 0 h 150642"/>
                  <a:gd name="connsiteX3" fmla="*/ 331512 w 331512"/>
                  <a:gd name="connsiteY3" fmla="*/ 143767 h 150642"/>
                  <a:gd name="connsiteX0" fmla="*/ 0 w 331512"/>
                  <a:gd name="connsiteY0" fmla="*/ 143767 h 143767"/>
                  <a:gd name="connsiteX1" fmla="*/ 165756 w 331512"/>
                  <a:gd name="connsiteY1" fmla="*/ 0 h 143767"/>
                  <a:gd name="connsiteX2" fmla="*/ 331512 w 331512"/>
                  <a:gd name="connsiteY2" fmla="*/ 143767 h 143767"/>
                </a:gdLst>
                <a:ahLst/>
                <a:cxnLst>
                  <a:cxn ang="0">
                    <a:pos x="connsiteX0" y="connsiteY0"/>
                  </a:cxn>
                  <a:cxn ang="0">
                    <a:pos x="connsiteX1" y="connsiteY1"/>
                  </a:cxn>
                  <a:cxn ang="0">
                    <a:pos x="connsiteX2" y="connsiteY2"/>
                  </a:cxn>
                </a:cxnLst>
                <a:rect l="l" t="t" r="r" b="b"/>
                <a:pathLst>
                  <a:path w="331512" h="143767">
                    <a:moveTo>
                      <a:pt x="0" y="143767"/>
                    </a:moveTo>
                    <a:lnTo>
                      <a:pt x="165756" y="0"/>
                    </a:lnTo>
                    <a:lnTo>
                      <a:pt x="331512" y="143767"/>
                    </a:lnTo>
                  </a:path>
                </a:pathLst>
              </a:custGeom>
              <a:noFill/>
              <a:ln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Isosceles Triangle 51">
                <a:extLst>
                  <a:ext uri="{FF2B5EF4-FFF2-40B4-BE49-F238E27FC236}">
                    <a16:creationId xmlns:a16="http://schemas.microsoft.com/office/drawing/2014/main" id="{22B32DF5-610F-DF62-2E68-25DCFE67BC0B}"/>
                  </a:ext>
                </a:extLst>
              </p:cNvPr>
              <p:cNvSpPr/>
              <p:nvPr/>
            </p:nvSpPr>
            <p:spPr>
              <a:xfrm rot="5400000">
                <a:off x="2291997" y="2946241"/>
                <a:ext cx="331512" cy="143767"/>
              </a:xfrm>
              <a:custGeom>
                <a:avLst/>
                <a:gdLst>
                  <a:gd name="connsiteX0" fmla="*/ 0 w 331512"/>
                  <a:gd name="connsiteY0" fmla="*/ 143767 h 143767"/>
                  <a:gd name="connsiteX1" fmla="*/ 165756 w 331512"/>
                  <a:gd name="connsiteY1" fmla="*/ 0 h 143767"/>
                  <a:gd name="connsiteX2" fmla="*/ 331512 w 331512"/>
                  <a:gd name="connsiteY2" fmla="*/ 143767 h 143767"/>
                  <a:gd name="connsiteX3" fmla="*/ 0 w 331512"/>
                  <a:gd name="connsiteY3" fmla="*/ 143767 h 143767"/>
                  <a:gd name="connsiteX0" fmla="*/ 0 w 331512"/>
                  <a:gd name="connsiteY0" fmla="*/ 143767 h 150642"/>
                  <a:gd name="connsiteX1" fmla="*/ 165756 w 331512"/>
                  <a:gd name="connsiteY1" fmla="*/ 0 h 150642"/>
                  <a:gd name="connsiteX2" fmla="*/ 331512 w 331512"/>
                  <a:gd name="connsiteY2" fmla="*/ 143767 h 150642"/>
                  <a:gd name="connsiteX3" fmla="*/ 148653 w 331512"/>
                  <a:gd name="connsiteY3" fmla="*/ 150642 h 150642"/>
                  <a:gd name="connsiteX4" fmla="*/ 0 w 331512"/>
                  <a:gd name="connsiteY4" fmla="*/ 143767 h 150642"/>
                  <a:gd name="connsiteX0" fmla="*/ 148653 w 331512"/>
                  <a:gd name="connsiteY0" fmla="*/ 150642 h 242082"/>
                  <a:gd name="connsiteX1" fmla="*/ 0 w 331512"/>
                  <a:gd name="connsiteY1" fmla="*/ 143767 h 242082"/>
                  <a:gd name="connsiteX2" fmla="*/ 165756 w 331512"/>
                  <a:gd name="connsiteY2" fmla="*/ 0 h 242082"/>
                  <a:gd name="connsiteX3" fmla="*/ 331512 w 331512"/>
                  <a:gd name="connsiteY3" fmla="*/ 143767 h 242082"/>
                  <a:gd name="connsiteX4" fmla="*/ 240093 w 331512"/>
                  <a:gd name="connsiteY4" fmla="*/ 242082 h 242082"/>
                  <a:gd name="connsiteX0" fmla="*/ 148653 w 331512"/>
                  <a:gd name="connsiteY0" fmla="*/ 150642 h 150642"/>
                  <a:gd name="connsiteX1" fmla="*/ 0 w 331512"/>
                  <a:gd name="connsiteY1" fmla="*/ 143767 h 150642"/>
                  <a:gd name="connsiteX2" fmla="*/ 165756 w 331512"/>
                  <a:gd name="connsiteY2" fmla="*/ 0 h 150642"/>
                  <a:gd name="connsiteX3" fmla="*/ 331512 w 331512"/>
                  <a:gd name="connsiteY3" fmla="*/ 143767 h 150642"/>
                  <a:gd name="connsiteX0" fmla="*/ 0 w 331512"/>
                  <a:gd name="connsiteY0" fmla="*/ 143767 h 143767"/>
                  <a:gd name="connsiteX1" fmla="*/ 165756 w 331512"/>
                  <a:gd name="connsiteY1" fmla="*/ 0 h 143767"/>
                  <a:gd name="connsiteX2" fmla="*/ 331512 w 331512"/>
                  <a:gd name="connsiteY2" fmla="*/ 143767 h 143767"/>
                </a:gdLst>
                <a:ahLst/>
                <a:cxnLst>
                  <a:cxn ang="0">
                    <a:pos x="connsiteX0" y="connsiteY0"/>
                  </a:cxn>
                  <a:cxn ang="0">
                    <a:pos x="connsiteX1" y="connsiteY1"/>
                  </a:cxn>
                  <a:cxn ang="0">
                    <a:pos x="connsiteX2" y="connsiteY2"/>
                  </a:cxn>
                </a:cxnLst>
                <a:rect l="l" t="t" r="r" b="b"/>
                <a:pathLst>
                  <a:path w="331512" h="143767">
                    <a:moveTo>
                      <a:pt x="0" y="143767"/>
                    </a:moveTo>
                    <a:lnTo>
                      <a:pt x="165756" y="0"/>
                    </a:lnTo>
                    <a:lnTo>
                      <a:pt x="331512" y="143767"/>
                    </a:lnTo>
                  </a:path>
                </a:pathLst>
              </a:custGeom>
              <a:noFill/>
              <a:ln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38" name="Group 37">
            <a:extLst>
              <a:ext uri="{FF2B5EF4-FFF2-40B4-BE49-F238E27FC236}">
                <a16:creationId xmlns:a16="http://schemas.microsoft.com/office/drawing/2014/main" id="{33917129-5DEB-702F-24B2-BC61D0DD6C2F}"/>
              </a:ext>
            </a:extLst>
          </p:cNvPr>
          <p:cNvGrpSpPr/>
          <p:nvPr/>
        </p:nvGrpSpPr>
        <p:grpSpPr>
          <a:xfrm>
            <a:off x="632323" y="2367080"/>
            <a:ext cx="10923957" cy="1623842"/>
            <a:chOff x="632323" y="2367080"/>
            <a:chExt cx="10923957" cy="1623842"/>
          </a:xfrm>
        </p:grpSpPr>
        <p:sp>
          <p:nvSpPr>
            <p:cNvPr id="39" name="Oval 38">
              <a:extLst>
                <a:ext uri="{FF2B5EF4-FFF2-40B4-BE49-F238E27FC236}">
                  <a16:creationId xmlns:a16="http://schemas.microsoft.com/office/drawing/2014/main" id="{B0427570-224C-971E-4136-4A89DFA0BF1C}"/>
                </a:ext>
              </a:extLst>
            </p:cNvPr>
            <p:cNvSpPr/>
            <p:nvPr/>
          </p:nvSpPr>
          <p:spPr>
            <a:xfrm>
              <a:off x="632323" y="2367080"/>
              <a:ext cx="1623844" cy="1623842"/>
            </a:xfrm>
            <a:prstGeom prst="ellipse">
              <a:avLst/>
            </a:prstGeom>
            <a:solidFill>
              <a:schemeClr val="bg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IN" sz="1600">
                  <a:solidFill>
                    <a:schemeClr val="tx1"/>
                  </a:solidFill>
                </a:rPr>
                <a:t>Target ID</a:t>
              </a:r>
            </a:p>
          </p:txBody>
        </p:sp>
        <p:sp>
          <p:nvSpPr>
            <p:cNvPr id="40" name="Oval 39">
              <a:extLst>
                <a:ext uri="{FF2B5EF4-FFF2-40B4-BE49-F238E27FC236}">
                  <a16:creationId xmlns:a16="http://schemas.microsoft.com/office/drawing/2014/main" id="{DB7CE58A-97E8-4327-1BD3-0FE1322788F2}"/>
                </a:ext>
              </a:extLst>
            </p:cNvPr>
            <p:cNvSpPr/>
            <p:nvPr/>
          </p:nvSpPr>
          <p:spPr>
            <a:xfrm>
              <a:off x="2951528" y="2367080"/>
              <a:ext cx="1623844" cy="1623842"/>
            </a:xfrm>
            <a:prstGeom prst="ellipse">
              <a:avLst/>
            </a:prstGeom>
            <a:solidFill>
              <a:schemeClr val="bg1"/>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a:solidFill>
                    <a:schemeClr val="tx1"/>
                  </a:solidFill>
                </a:rPr>
                <a:t>Drug Screening &amp; PD</a:t>
              </a:r>
            </a:p>
          </p:txBody>
        </p:sp>
        <p:sp>
          <p:nvSpPr>
            <p:cNvPr id="41" name="Oval 40">
              <a:extLst>
                <a:ext uri="{FF2B5EF4-FFF2-40B4-BE49-F238E27FC236}">
                  <a16:creationId xmlns:a16="http://schemas.microsoft.com/office/drawing/2014/main" id="{D80B3BB3-7054-943B-98B0-C8D1A7A45606}"/>
                </a:ext>
              </a:extLst>
            </p:cNvPr>
            <p:cNvSpPr/>
            <p:nvPr/>
          </p:nvSpPr>
          <p:spPr>
            <a:xfrm>
              <a:off x="5288829" y="2367080"/>
              <a:ext cx="1623844" cy="1623842"/>
            </a:xfrm>
            <a:prstGeom prst="ellipse">
              <a:avLst/>
            </a:prstGeom>
            <a:solidFill>
              <a:schemeClr val="bg1"/>
            </a:solid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IN" sz="1600" spc="-20">
                  <a:solidFill>
                    <a:schemeClr val="tx1"/>
                  </a:solidFill>
                </a:rPr>
                <a:t>Toxicology, ADME</a:t>
              </a:r>
            </a:p>
          </p:txBody>
        </p:sp>
        <p:sp>
          <p:nvSpPr>
            <p:cNvPr id="42" name="Oval 41">
              <a:extLst>
                <a:ext uri="{FF2B5EF4-FFF2-40B4-BE49-F238E27FC236}">
                  <a16:creationId xmlns:a16="http://schemas.microsoft.com/office/drawing/2014/main" id="{3F1554E6-FD51-7CD1-7592-61CFF6F0C045}"/>
                </a:ext>
              </a:extLst>
            </p:cNvPr>
            <p:cNvSpPr/>
            <p:nvPr/>
          </p:nvSpPr>
          <p:spPr>
            <a:xfrm>
              <a:off x="7616205" y="2367080"/>
              <a:ext cx="1623844" cy="1623842"/>
            </a:xfrm>
            <a:prstGeom prst="ellipse">
              <a:avLst/>
            </a:prstGeom>
            <a:solidFill>
              <a:schemeClr val="bg1"/>
            </a:solidFill>
            <a:ln w="635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a:r>
                <a:rPr lang="en-IN" sz="1500" spc="-30">
                  <a:solidFill>
                    <a:schemeClr val="tx1"/>
                  </a:solidFill>
                </a:rPr>
                <a:t>Phase I, II, and III</a:t>
              </a:r>
            </a:p>
          </p:txBody>
        </p:sp>
        <p:sp>
          <p:nvSpPr>
            <p:cNvPr id="43" name="Oval 42">
              <a:extLst>
                <a:ext uri="{FF2B5EF4-FFF2-40B4-BE49-F238E27FC236}">
                  <a16:creationId xmlns:a16="http://schemas.microsoft.com/office/drawing/2014/main" id="{4EC86CA0-DF78-A315-445F-9B44858DBEC4}"/>
                </a:ext>
              </a:extLst>
            </p:cNvPr>
            <p:cNvSpPr/>
            <p:nvPr/>
          </p:nvSpPr>
          <p:spPr>
            <a:xfrm>
              <a:off x="9932436" y="2367080"/>
              <a:ext cx="1623844" cy="1623842"/>
            </a:xfrm>
            <a:prstGeom prst="ellipse">
              <a:avLst/>
            </a:prstGeom>
            <a:solidFill>
              <a:schemeClr val="bg1"/>
            </a:solid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a:r>
                <a:rPr lang="en-IN" sz="1600">
                  <a:solidFill>
                    <a:schemeClr val="tx1"/>
                  </a:solidFill>
                </a:rPr>
                <a:t>Post Marketing</a:t>
              </a:r>
            </a:p>
          </p:txBody>
        </p:sp>
      </p:grpSp>
    </p:spTree>
    <p:extLst>
      <p:ext uri="{BB962C8B-B14F-4D97-AF65-F5344CB8AC3E}">
        <p14:creationId xmlns:p14="http://schemas.microsoft.com/office/powerpoint/2010/main" val="364514854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9531170-D305-8907-D628-05B072C386D8}"/>
              </a:ext>
            </a:extLst>
          </p:cNvPr>
          <p:cNvSpPr>
            <a:spLocks noGrp="1"/>
          </p:cNvSpPr>
          <p:nvPr>
            <p:ph type="sldNum" sz="quarter" idx="15"/>
          </p:nvPr>
        </p:nvSpPr>
        <p:spPr/>
        <p:txBody>
          <a:bodyPr/>
          <a:lstStyle/>
          <a:p>
            <a:fld id="{57E68A81-A63B-7E42-A4BA-DED9126C48E6}" type="slidenum">
              <a:rPr lang="en-US" smtClean="0"/>
              <a:pPr/>
              <a:t>69</a:t>
            </a:fld>
            <a:endParaRPr lang="en-US"/>
          </a:p>
        </p:txBody>
      </p:sp>
      <p:sp>
        <p:nvSpPr>
          <p:cNvPr id="6" name="Title 5">
            <a:extLst>
              <a:ext uri="{FF2B5EF4-FFF2-40B4-BE49-F238E27FC236}">
                <a16:creationId xmlns:a16="http://schemas.microsoft.com/office/drawing/2014/main" id="{1D4EBCC7-A70F-3D16-B7D9-890E5D8CA3DA}"/>
              </a:ext>
            </a:extLst>
          </p:cNvPr>
          <p:cNvSpPr>
            <a:spLocks noGrp="1"/>
          </p:cNvSpPr>
          <p:nvPr>
            <p:ph type="title"/>
          </p:nvPr>
        </p:nvSpPr>
        <p:spPr/>
        <p:txBody>
          <a:bodyPr/>
          <a:lstStyle/>
          <a:p>
            <a:r>
              <a:rPr lang="en-US" u="sng" dirty="0">
                <a:solidFill>
                  <a:schemeClr val="accent1"/>
                </a:solidFill>
              </a:rPr>
              <a:t>Rigorous</a:t>
            </a:r>
            <a:r>
              <a:rPr lang="en-US" dirty="0">
                <a:solidFill>
                  <a:schemeClr val="accent1"/>
                </a:solidFill>
              </a:rPr>
              <a:t> screening to identify the best clinical candidate</a:t>
            </a:r>
          </a:p>
        </p:txBody>
      </p:sp>
      <p:sp>
        <p:nvSpPr>
          <p:cNvPr id="8" name="Oval 7">
            <a:extLst>
              <a:ext uri="{FF2B5EF4-FFF2-40B4-BE49-F238E27FC236}">
                <a16:creationId xmlns:a16="http://schemas.microsoft.com/office/drawing/2014/main" id="{527C001B-34A8-9829-0FD4-C2AB61B5E4C4}"/>
              </a:ext>
            </a:extLst>
          </p:cNvPr>
          <p:cNvSpPr/>
          <p:nvPr/>
        </p:nvSpPr>
        <p:spPr>
          <a:xfrm>
            <a:off x="3847760" y="5009870"/>
            <a:ext cx="875314" cy="264886"/>
          </a:xfrm>
          <a:prstGeom prst="ellipse">
            <a:avLst/>
          </a:prstGeom>
          <a:solidFill>
            <a:schemeClr val="bg1">
              <a:lumMod val="75000"/>
              <a:alpha val="54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Oval 8">
            <a:extLst>
              <a:ext uri="{FF2B5EF4-FFF2-40B4-BE49-F238E27FC236}">
                <a16:creationId xmlns:a16="http://schemas.microsoft.com/office/drawing/2014/main" id="{9525ECEE-3451-AF04-121F-E3CE05EB357E}"/>
              </a:ext>
            </a:extLst>
          </p:cNvPr>
          <p:cNvSpPr/>
          <p:nvPr/>
        </p:nvSpPr>
        <p:spPr>
          <a:xfrm>
            <a:off x="2058627" y="2118022"/>
            <a:ext cx="4450080" cy="472614"/>
          </a:xfrm>
          <a:prstGeom prst="ellipse">
            <a:avLst/>
          </a:prstGeom>
          <a:gradFill flip="none" rotWithShape="1">
            <a:gsLst>
              <a:gs pos="0">
                <a:schemeClr val="bg1">
                  <a:alpha val="75000"/>
                </a:schemeClr>
              </a:gs>
              <a:gs pos="100000">
                <a:schemeClr val="bg1">
                  <a:lumMod val="75000"/>
                  <a:alpha val="75000"/>
                </a:schemeClr>
              </a:gs>
            </a:gsLst>
            <a:lin ang="5400000" scaled="1"/>
            <a:tileRect/>
          </a:gra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Oval 9">
            <a:extLst>
              <a:ext uri="{FF2B5EF4-FFF2-40B4-BE49-F238E27FC236}">
                <a16:creationId xmlns:a16="http://schemas.microsoft.com/office/drawing/2014/main" id="{751B34C7-DF65-79E6-33A3-E1C5B0A49DB3}"/>
              </a:ext>
            </a:extLst>
          </p:cNvPr>
          <p:cNvSpPr/>
          <p:nvPr/>
        </p:nvSpPr>
        <p:spPr>
          <a:xfrm>
            <a:off x="2310980" y="2544623"/>
            <a:ext cx="3948325" cy="365760"/>
          </a:xfrm>
          <a:prstGeom prst="ellipse">
            <a:avLst/>
          </a:prstGeom>
          <a:solidFill>
            <a:schemeClr val="tx1">
              <a:lumMod val="65000"/>
              <a:lumOff val="35000"/>
              <a:alpha val="54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8B96C28-2366-F7B7-5D5E-5215E3131255}"/>
              </a:ext>
            </a:extLst>
          </p:cNvPr>
          <p:cNvSpPr>
            <a:spLocks/>
          </p:cNvSpPr>
          <p:nvPr/>
        </p:nvSpPr>
        <p:spPr>
          <a:xfrm>
            <a:off x="2924568" y="3521662"/>
            <a:ext cx="2712090" cy="365760"/>
          </a:xfrm>
          <a:prstGeom prst="ellipse">
            <a:avLst/>
          </a:prstGeom>
          <a:solidFill>
            <a:schemeClr val="tx1">
              <a:lumMod val="65000"/>
              <a:lumOff val="35000"/>
              <a:alpha val="54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333D75E-45CC-371B-30AD-603ED6E61633}"/>
              </a:ext>
            </a:extLst>
          </p:cNvPr>
          <p:cNvSpPr>
            <a:spLocks noChangeAspect="1"/>
          </p:cNvSpPr>
          <p:nvPr/>
        </p:nvSpPr>
        <p:spPr>
          <a:xfrm>
            <a:off x="3513136" y="4480532"/>
            <a:ext cx="1550689" cy="242182"/>
          </a:xfrm>
          <a:prstGeom prst="ellipse">
            <a:avLst/>
          </a:prstGeom>
          <a:solidFill>
            <a:schemeClr val="tx1">
              <a:lumMod val="65000"/>
              <a:lumOff val="35000"/>
              <a:alpha val="54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20BA7128-7EAD-014C-8B46-77678607724F}"/>
              </a:ext>
            </a:extLst>
          </p:cNvPr>
          <p:cNvGrpSpPr/>
          <p:nvPr/>
        </p:nvGrpSpPr>
        <p:grpSpPr>
          <a:xfrm>
            <a:off x="6346725" y="1874487"/>
            <a:ext cx="3855901" cy="859188"/>
            <a:chOff x="4822724" y="1579212"/>
            <a:chExt cx="3855901" cy="859188"/>
          </a:xfrm>
        </p:grpSpPr>
        <p:cxnSp>
          <p:nvCxnSpPr>
            <p:cNvPr id="14" name="Straight Connector 13">
              <a:extLst>
                <a:ext uri="{FF2B5EF4-FFF2-40B4-BE49-F238E27FC236}">
                  <a16:creationId xmlns:a16="http://schemas.microsoft.com/office/drawing/2014/main" id="{F995D3D3-6E6C-BA76-8C78-66AACF9A84B5}"/>
                </a:ext>
              </a:extLst>
            </p:cNvPr>
            <p:cNvCxnSpPr>
              <a:cxnSpLocks/>
            </p:cNvCxnSpPr>
            <p:nvPr/>
          </p:nvCxnSpPr>
          <p:spPr>
            <a:xfrm>
              <a:off x="5256997" y="1579212"/>
              <a:ext cx="319024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92B2E01-301A-6244-7461-E94BF25BC779}"/>
                </a:ext>
              </a:extLst>
            </p:cNvPr>
            <p:cNvSpPr txBox="1"/>
            <p:nvPr/>
          </p:nvSpPr>
          <p:spPr>
            <a:xfrm>
              <a:off x="5151587" y="1839557"/>
              <a:ext cx="3527038" cy="338554"/>
            </a:xfrm>
            <a:prstGeom prst="rect">
              <a:avLst/>
            </a:prstGeom>
            <a:noFill/>
          </p:spPr>
          <p:txBody>
            <a:bodyPr wrap="square" rtlCol="0">
              <a:spAutoFit/>
            </a:bodyPr>
            <a:lstStyle/>
            <a:p>
              <a:r>
                <a:rPr lang="en-US" sz="1600" b="1">
                  <a:solidFill>
                    <a:schemeClr val="tx1">
                      <a:lumMod val="75000"/>
                      <a:lumOff val="25000"/>
                    </a:schemeClr>
                  </a:solidFill>
                  <a:latin typeface="Arial" pitchFamily="34" charset="0"/>
                  <a:cs typeface="Arial" pitchFamily="34" charset="0"/>
                </a:rPr>
                <a:t>ASOs that bind to the target RNA </a:t>
              </a:r>
            </a:p>
          </p:txBody>
        </p:sp>
        <p:cxnSp>
          <p:nvCxnSpPr>
            <p:cNvPr id="16" name="Straight Connector 15">
              <a:extLst>
                <a:ext uri="{FF2B5EF4-FFF2-40B4-BE49-F238E27FC236}">
                  <a16:creationId xmlns:a16="http://schemas.microsoft.com/office/drawing/2014/main" id="{C9CE1B06-E0B9-149B-8076-ADD0584C34E3}"/>
                </a:ext>
              </a:extLst>
            </p:cNvPr>
            <p:cNvCxnSpPr>
              <a:cxnSpLocks/>
            </p:cNvCxnSpPr>
            <p:nvPr/>
          </p:nvCxnSpPr>
          <p:spPr>
            <a:xfrm>
              <a:off x="4822724" y="2438400"/>
              <a:ext cx="3624513"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B2350572-6731-C4BD-3D68-CFC3FB053123}"/>
              </a:ext>
            </a:extLst>
          </p:cNvPr>
          <p:cNvGrpSpPr/>
          <p:nvPr/>
        </p:nvGrpSpPr>
        <p:grpSpPr>
          <a:xfrm>
            <a:off x="5130605" y="4003963"/>
            <a:ext cx="4840632" cy="610181"/>
            <a:chOff x="3606605" y="3708687"/>
            <a:chExt cx="4840632" cy="610181"/>
          </a:xfrm>
        </p:grpSpPr>
        <p:sp>
          <p:nvSpPr>
            <p:cNvPr id="18" name="TextBox 17">
              <a:extLst>
                <a:ext uri="{FF2B5EF4-FFF2-40B4-BE49-F238E27FC236}">
                  <a16:creationId xmlns:a16="http://schemas.microsoft.com/office/drawing/2014/main" id="{3744E6BF-E3C1-3043-F28A-8FEE178BF4D1}"/>
                </a:ext>
              </a:extLst>
            </p:cNvPr>
            <p:cNvSpPr txBox="1"/>
            <p:nvPr/>
          </p:nvSpPr>
          <p:spPr>
            <a:xfrm>
              <a:off x="4241757" y="3708687"/>
              <a:ext cx="4134465" cy="338554"/>
            </a:xfrm>
            <a:prstGeom prst="rect">
              <a:avLst/>
            </a:prstGeom>
            <a:noFill/>
          </p:spPr>
          <p:txBody>
            <a:bodyPr wrap="none" rtlCol="0">
              <a:spAutoFit/>
            </a:bodyPr>
            <a:lstStyle/>
            <a:p>
              <a:r>
                <a:rPr lang="en-US" sz="1600" b="1">
                  <a:solidFill>
                    <a:schemeClr val="tx1">
                      <a:lumMod val="75000"/>
                      <a:lumOff val="25000"/>
                    </a:schemeClr>
                  </a:solidFill>
                  <a:latin typeface="Arial" pitchFamily="34" charset="0"/>
                  <a:cs typeface="Arial" pitchFamily="34" charset="0"/>
                </a:rPr>
                <a:t>ASOs that are active and safe in animals</a:t>
              </a:r>
            </a:p>
          </p:txBody>
        </p:sp>
        <p:cxnSp>
          <p:nvCxnSpPr>
            <p:cNvPr id="19" name="Straight Connector 18">
              <a:extLst>
                <a:ext uri="{FF2B5EF4-FFF2-40B4-BE49-F238E27FC236}">
                  <a16:creationId xmlns:a16="http://schemas.microsoft.com/office/drawing/2014/main" id="{83EE6599-9BFA-7DD5-1492-6741F84578CD}"/>
                </a:ext>
              </a:extLst>
            </p:cNvPr>
            <p:cNvCxnSpPr>
              <a:cxnSpLocks/>
            </p:cNvCxnSpPr>
            <p:nvPr/>
          </p:nvCxnSpPr>
          <p:spPr>
            <a:xfrm>
              <a:off x="3606605" y="4318868"/>
              <a:ext cx="4840632"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7C030FEA-6E4A-C899-D070-EDEF437E7DAF}"/>
              </a:ext>
            </a:extLst>
          </p:cNvPr>
          <p:cNvGrpSpPr/>
          <p:nvPr/>
        </p:nvGrpSpPr>
        <p:grpSpPr>
          <a:xfrm>
            <a:off x="5722759" y="3066954"/>
            <a:ext cx="4248478" cy="664693"/>
            <a:chOff x="4198759" y="2771678"/>
            <a:chExt cx="4248478" cy="664693"/>
          </a:xfrm>
        </p:grpSpPr>
        <p:cxnSp>
          <p:nvCxnSpPr>
            <p:cNvPr id="21" name="Straight Connector 20">
              <a:extLst>
                <a:ext uri="{FF2B5EF4-FFF2-40B4-BE49-F238E27FC236}">
                  <a16:creationId xmlns:a16="http://schemas.microsoft.com/office/drawing/2014/main" id="{F96D6F77-06D4-A884-CF60-7A8B15DAC7BE}"/>
                </a:ext>
              </a:extLst>
            </p:cNvPr>
            <p:cNvCxnSpPr>
              <a:cxnSpLocks/>
            </p:cNvCxnSpPr>
            <p:nvPr/>
          </p:nvCxnSpPr>
          <p:spPr>
            <a:xfrm>
              <a:off x="4198759" y="3436371"/>
              <a:ext cx="4248478"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DC87158-00FC-4819-41F4-B7A27268670A}"/>
                </a:ext>
              </a:extLst>
            </p:cNvPr>
            <p:cNvSpPr txBox="1"/>
            <p:nvPr/>
          </p:nvSpPr>
          <p:spPr>
            <a:xfrm>
              <a:off x="4770587" y="2771678"/>
              <a:ext cx="2937022" cy="338554"/>
            </a:xfrm>
            <a:prstGeom prst="rect">
              <a:avLst/>
            </a:prstGeom>
            <a:noFill/>
          </p:spPr>
          <p:txBody>
            <a:bodyPr wrap="none" rtlCol="0">
              <a:spAutoFit/>
            </a:bodyPr>
            <a:lstStyle/>
            <a:p>
              <a:r>
                <a:rPr lang="en-US" sz="1600" b="1">
                  <a:solidFill>
                    <a:schemeClr val="tx1">
                      <a:lumMod val="75000"/>
                      <a:lumOff val="25000"/>
                    </a:schemeClr>
                  </a:solidFill>
                  <a:latin typeface="Arial" pitchFamily="34" charset="0"/>
                  <a:cs typeface="Arial" pitchFamily="34" charset="0"/>
                </a:rPr>
                <a:t>ASOs that are active in cells</a:t>
              </a:r>
            </a:p>
          </p:txBody>
        </p:sp>
      </p:grpSp>
      <p:cxnSp>
        <p:nvCxnSpPr>
          <p:cNvPr id="23" name="Connector: Curved 20">
            <a:extLst>
              <a:ext uri="{FF2B5EF4-FFF2-40B4-BE49-F238E27FC236}">
                <a16:creationId xmlns:a16="http://schemas.microsoft.com/office/drawing/2014/main" id="{CE434933-DE3F-15DA-B437-52F298BB64D2}"/>
              </a:ext>
            </a:extLst>
          </p:cNvPr>
          <p:cNvCxnSpPr/>
          <p:nvPr/>
        </p:nvCxnSpPr>
        <p:spPr>
          <a:xfrm rot="10800000" flipV="1">
            <a:off x="3723029" y="3328167"/>
            <a:ext cx="754809" cy="381201"/>
          </a:xfrm>
          <a:prstGeom prst="curvedConnector3">
            <a:avLst>
              <a:gd name="adj1" fmla="val 50000"/>
            </a:avLst>
          </a:prstGeom>
          <a:ln w="149225" cap="sq">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24" name="Connector: Curved 21">
            <a:extLst>
              <a:ext uri="{FF2B5EF4-FFF2-40B4-BE49-F238E27FC236}">
                <a16:creationId xmlns:a16="http://schemas.microsoft.com/office/drawing/2014/main" id="{10A058A4-A0D9-5AFE-30E9-7FA38FBE454C}"/>
              </a:ext>
            </a:extLst>
          </p:cNvPr>
          <p:cNvCxnSpPr/>
          <p:nvPr/>
        </p:nvCxnSpPr>
        <p:spPr>
          <a:xfrm>
            <a:off x="4394783" y="3542978"/>
            <a:ext cx="877000" cy="56091"/>
          </a:xfrm>
          <a:prstGeom prst="curvedConnector3">
            <a:avLst>
              <a:gd name="adj1" fmla="val 50000"/>
            </a:avLst>
          </a:prstGeom>
          <a:ln w="149225" cap="sq">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25" name="Connector: Curved 22">
            <a:extLst>
              <a:ext uri="{FF2B5EF4-FFF2-40B4-BE49-F238E27FC236}">
                <a16:creationId xmlns:a16="http://schemas.microsoft.com/office/drawing/2014/main" id="{A1CD401F-6793-EE4C-3BB8-E98D4EF41E41}"/>
              </a:ext>
            </a:extLst>
          </p:cNvPr>
          <p:cNvCxnSpPr/>
          <p:nvPr/>
        </p:nvCxnSpPr>
        <p:spPr>
          <a:xfrm>
            <a:off x="3704212" y="4396722"/>
            <a:ext cx="850849" cy="212301"/>
          </a:xfrm>
          <a:prstGeom prst="curvedConnector3">
            <a:avLst>
              <a:gd name="adj1" fmla="val 50000"/>
            </a:avLst>
          </a:prstGeom>
          <a:ln w="149225" cap="sq">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26" name="Connector: Curved 23">
            <a:extLst>
              <a:ext uri="{FF2B5EF4-FFF2-40B4-BE49-F238E27FC236}">
                <a16:creationId xmlns:a16="http://schemas.microsoft.com/office/drawing/2014/main" id="{590F4801-8959-DB6B-6403-F4644A3D89FC}"/>
              </a:ext>
            </a:extLst>
          </p:cNvPr>
          <p:cNvCxnSpPr/>
          <p:nvPr/>
        </p:nvCxnSpPr>
        <p:spPr>
          <a:xfrm rot="16200000" flipH="1">
            <a:off x="2905115" y="1788489"/>
            <a:ext cx="576634" cy="537729"/>
          </a:xfrm>
          <a:prstGeom prst="curvedConnector3">
            <a:avLst>
              <a:gd name="adj1" fmla="val 50000"/>
            </a:avLst>
          </a:prstGeom>
          <a:ln w="149225" cap="sq">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27" name="Connector: Curved 25">
            <a:extLst>
              <a:ext uri="{FF2B5EF4-FFF2-40B4-BE49-F238E27FC236}">
                <a16:creationId xmlns:a16="http://schemas.microsoft.com/office/drawing/2014/main" id="{30C387F7-AC22-9AAF-C9CA-F27A9F2E4A45}"/>
              </a:ext>
            </a:extLst>
          </p:cNvPr>
          <p:cNvCxnSpPr/>
          <p:nvPr/>
        </p:nvCxnSpPr>
        <p:spPr>
          <a:xfrm rot="10800000" flipV="1">
            <a:off x="3873814" y="4253257"/>
            <a:ext cx="819708" cy="290615"/>
          </a:xfrm>
          <a:prstGeom prst="curvedConnector3">
            <a:avLst>
              <a:gd name="adj1" fmla="val 50000"/>
            </a:avLst>
          </a:prstGeom>
          <a:ln w="149225" cap="sq">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28" name="Connector: Curved 27">
            <a:extLst>
              <a:ext uri="{FF2B5EF4-FFF2-40B4-BE49-F238E27FC236}">
                <a16:creationId xmlns:a16="http://schemas.microsoft.com/office/drawing/2014/main" id="{0AF1CB39-9E03-073F-923D-999FFF7B3B78}"/>
              </a:ext>
            </a:extLst>
          </p:cNvPr>
          <p:cNvCxnSpPr/>
          <p:nvPr/>
        </p:nvCxnSpPr>
        <p:spPr>
          <a:xfrm>
            <a:off x="4207483" y="3310708"/>
            <a:ext cx="625800" cy="433251"/>
          </a:xfrm>
          <a:prstGeom prst="curvedConnector3">
            <a:avLst>
              <a:gd name="adj1" fmla="val 50000"/>
            </a:avLst>
          </a:prstGeom>
          <a:ln w="149225" cap="sq">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29" name="Connector: Curved 28">
            <a:extLst>
              <a:ext uri="{FF2B5EF4-FFF2-40B4-BE49-F238E27FC236}">
                <a16:creationId xmlns:a16="http://schemas.microsoft.com/office/drawing/2014/main" id="{A2CA99FB-00D4-FFD9-EC22-46A65E776AA4}"/>
              </a:ext>
            </a:extLst>
          </p:cNvPr>
          <p:cNvCxnSpPr/>
          <p:nvPr/>
        </p:nvCxnSpPr>
        <p:spPr>
          <a:xfrm rot="16200000" flipH="1">
            <a:off x="2569632" y="2079125"/>
            <a:ext cx="576634" cy="537729"/>
          </a:xfrm>
          <a:prstGeom prst="curvedConnector3">
            <a:avLst>
              <a:gd name="adj1" fmla="val 108423"/>
            </a:avLst>
          </a:prstGeom>
          <a:ln w="149225" cap="sq">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30" name="Connector: Curved 29">
            <a:extLst>
              <a:ext uri="{FF2B5EF4-FFF2-40B4-BE49-F238E27FC236}">
                <a16:creationId xmlns:a16="http://schemas.microsoft.com/office/drawing/2014/main" id="{27A5EA59-C233-D1EE-466D-40BB45F659F6}"/>
              </a:ext>
            </a:extLst>
          </p:cNvPr>
          <p:cNvCxnSpPr/>
          <p:nvPr/>
        </p:nvCxnSpPr>
        <p:spPr>
          <a:xfrm rot="10800000" flipV="1">
            <a:off x="4325638" y="4265530"/>
            <a:ext cx="712173" cy="321739"/>
          </a:xfrm>
          <a:prstGeom prst="curvedConnector3">
            <a:avLst>
              <a:gd name="adj1" fmla="val 50000"/>
            </a:avLst>
          </a:prstGeom>
          <a:ln w="149225" cap="sq">
            <a:gradFill flip="none" rotWithShape="1">
              <a:gsLst>
                <a:gs pos="23000">
                  <a:srgbClr val="7030A0"/>
                </a:gs>
                <a:gs pos="97000">
                  <a:schemeClr val="accent5">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31" name="Connector: Curved 30">
            <a:extLst>
              <a:ext uri="{FF2B5EF4-FFF2-40B4-BE49-F238E27FC236}">
                <a16:creationId xmlns:a16="http://schemas.microsoft.com/office/drawing/2014/main" id="{653545FC-8DB8-8DC3-D473-B7C1A7BC8DA9}"/>
              </a:ext>
            </a:extLst>
          </p:cNvPr>
          <p:cNvCxnSpPr/>
          <p:nvPr/>
        </p:nvCxnSpPr>
        <p:spPr>
          <a:xfrm flipV="1">
            <a:off x="3235871" y="3450462"/>
            <a:ext cx="1030672" cy="38289"/>
          </a:xfrm>
          <a:prstGeom prst="curvedConnector3">
            <a:avLst>
              <a:gd name="adj1" fmla="val 50000"/>
            </a:avLst>
          </a:prstGeom>
          <a:ln w="149225" cap="sq">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p:spPr>
        <p:style>
          <a:lnRef idx="2">
            <a:schemeClr val="accent1"/>
          </a:lnRef>
          <a:fillRef idx="0">
            <a:schemeClr val="accent1"/>
          </a:fillRef>
          <a:effectRef idx="1">
            <a:schemeClr val="accent1"/>
          </a:effectRef>
          <a:fontRef idx="minor">
            <a:schemeClr val="tx1"/>
          </a:fontRef>
        </p:style>
      </p:cxnSp>
      <p:cxnSp>
        <p:nvCxnSpPr>
          <p:cNvPr id="32" name="Connector: Curved 31">
            <a:extLst>
              <a:ext uri="{FF2B5EF4-FFF2-40B4-BE49-F238E27FC236}">
                <a16:creationId xmlns:a16="http://schemas.microsoft.com/office/drawing/2014/main" id="{06874A78-531D-0A29-2054-D8A2E33756A3}"/>
              </a:ext>
            </a:extLst>
          </p:cNvPr>
          <p:cNvCxnSpPr/>
          <p:nvPr/>
        </p:nvCxnSpPr>
        <p:spPr>
          <a:xfrm rot="16200000" flipH="1">
            <a:off x="3241733" y="3210329"/>
            <a:ext cx="576634" cy="537729"/>
          </a:xfrm>
          <a:prstGeom prst="curvedConnector3">
            <a:avLst>
              <a:gd name="adj1" fmla="val 81298"/>
            </a:avLst>
          </a:prstGeom>
          <a:ln w="149225" cap="sq">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p:spPr>
        <p:style>
          <a:lnRef idx="2">
            <a:schemeClr val="accent1"/>
          </a:lnRef>
          <a:fillRef idx="0">
            <a:schemeClr val="accent1"/>
          </a:fillRef>
          <a:effectRef idx="1">
            <a:schemeClr val="accent1"/>
          </a:effectRef>
          <a:fontRef idx="minor">
            <a:schemeClr val="tx1"/>
          </a:fontRef>
        </p:style>
      </p:cxnSp>
      <p:cxnSp>
        <p:nvCxnSpPr>
          <p:cNvPr id="33" name="Connector: Curved 32">
            <a:extLst>
              <a:ext uri="{FF2B5EF4-FFF2-40B4-BE49-F238E27FC236}">
                <a16:creationId xmlns:a16="http://schemas.microsoft.com/office/drawing/2014/main" id="{619A84C1-FF29-3EEC-E232-20F795162148}"/>
              </a:ext>
            </a:extLst>
          </p:cNvPr>
          <p:cNvCxnSpPr/>
          <p:nvPr/>
        </p:nvCxnSpPr>
        <p:spPr>
          <a:xfrm rot="5400000">
            <a:off x="4274576" y="2305172"/>
            <a:ext cx="802077" cy="125965"/>
          </a:xfrm>
          <a:prstGeom prst="curvedConnector3">
            <a:avLst>
              <a:gd name="adj1" fmla="val 63501"/>
            </a:avLst>
          </a:prstGeom>
          <a:ln w="149225" cap="sq">
            <a:gradFill flip="none" rotWithShape="1">
              <a:gsLst>
                <a:gs pos="23000">
                  <a:srgbClr val="BD4A03"/>
                </a:gs>
                <a:gs pos="97000">
                  <a:srgbClr val="E3874F"/>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34" name="Connector: Curved 33">
            <a:extLst>
              <a:ext uri="{FF2B5EF4-FFF2-40B4-BE49-F238E27FC236}">
                <a16:creationId xmlns:a16="http://schemas.microsoft.com/office/drawing/2014/main" id="{EF7BF7C1-76C8-0320-B2A4-DADF4A34F38B}"/>
              </a:ext>
            </a:extLst>
          </p:cNvPr>
          <p:cNvCxnSpPr/>
          <p:nvPr/>
        </p:nvCxnSpPr>
        <p:spPr>
          <a:xfrm rot="16200000" flipH="1">
            <a:off x="3826504" y="2192359"/>
            <a:ext cx="576634" cy="537729"/>
          </a:xfrm>
          <a:prstGeom prst="curvedConnector3">
            <a:avLst>
              <a:gd name="adj1" fmla="val 50000"/>
            </a:avLst>
          </a:prstGeom>
          <a:ln w="149225" cap="sq">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35" name="Connector: Curved 34">
            <a:extLst>
              <a:ext uri="{FF2B5EF4-FFF2-40B4-BE49-F238E27FC236}">
                <a16:creationId xmlns:a16="http://schemas.microsoft.com/office/drawing/2014/main" id="{B6870AAB-B663-89E3-332F-B71CA033DB36}"/>
              </a:ext>
            </a:extLst>
          </p:cNvPr>
          <p:cNvCxnSpPr/>
          <p:nvPr/>
        </p:nvCxnSpPr>
        <p:spPr>
          <a:xfrm rot="16200000" flipH="1">
            <a:off x="4776340" y="1935660"/>
            <a:ext cx="576634" cy="537729"/>
          </a:xfrm>
          <a:prstGeom prst="curvedConnector3">
            <a:avLst>
              <a:gd name="adj1" fmla="val -76"/>
            </a:avLst>
          </a:prstGeom>
          <a:ln w="149225" cap="sq">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36" name="Connector: Curved 35">
            <a:extLst>
              <a:ext uri="{FF2B5EF4-FFF2-40B4-BE49-F238E27FC236}">
                <a16:creationId xmlns:a16="http://schemas.microsoft.com/office/drawing/2014/main" id="{4B4857EE-C91F-6105-378C-BB02A8D3D92A}"/>
              </a:ext>
            </a:extLst>
          </p:cNvPr>
          <p:cNvCxnSpPr/>
          <p:nvPr/>
        </p:nvCxnSpPr>
        <p:spPr>
          <a:xfrm rot="16200000" flipH="1">
            <a:off x="2460254" y="2023450"/>
            <a:ext cx="576634" cy="537729"/>
          </a:xfrm>
          <a:prstGeom prst="curvedConnector3">
            <a:avLst>
              <a:gd name="adj1" fmla="val 10356"/>
            </a:avLst>
          </a:prstGeom>
          <a:ln w="149225" cap="sq">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37" name="Connector: Curved 37">
            <a:extLst>
              <a:ext uri="{FF2B5EF4-FFF2-40B4-BE49-F238E27FC236}">
                <a16:creationId xmlns:a16="http://schemas.microsoft.com/office/drawing/2014/main" id="{7DE81E7D-93D7-E2C9-6845-211C9DF863A2}"/>
              </a:ext>
            </a:extLst>
          </p:cNvPr>
          <p:cNvCxnSpPr/>
          <p:nvPr/>
        </p:nvCxnSpPr>
        <p:spPr>
          <a:xfrm rot="10800000" flipV="1">
            <a:off x="5365379" y="2553719"/>
            <a:ext cx="666635" cy="183221"/>
          </a:xfrm>
          <a:prstGeom prst="curvedConnector3">
            <a:avLst>
              <a:gd name="adj1" fmla="val 50000"/>
            </a:avLst>
          </a:prstGeom>
          <a:ln w="149225" cap="sq">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38" name="Connector: Curved 38">
            <a:extLst>
              <a:ext uri="{FF2B5EF4-FFF2-40B4-BE49-F238E27FC236}">
                <a16:creationId xmlns:a16="http://schemas.microsoft.com/office/drawing/2014/main" id="{C53FD27F-7791-C278-BC22-A33CFCB46EE7}"/>
              </a:ext>
            </a:extLst>
          </p:cNvPr>
          <p:cNvCxnSpPr/>
          <p:nvPr/>
        </p:nvCxnSpPr>
        <p:spPr>
          <a:xfrm rot="10800000" flipV="1">
            <a:off x="4056474" y="2147702"/>
            <a:ext cx="726985" cy="449373"/>
          </a:xfrm>
          <a:prstGeom prst="curvedConnector3">
            <a:avLst>
              <a:gd name="adj1" fmla="val 18555"/>
            </a:avLst>
          </a:prstGeom>
          <a:ln w="149225" cap="sq">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39" name="Connector: Curved 39">
            <a:extLst>
              <a:ext uri="{FF2B5EF4-FFF2-40B4-BE49-F238E27FC236}">
                <a16:creationId xmlns:a16="http://schemas.microsoft.com/office/drawing/2014/main" id="{26A44F73-C44D-7140-30ED-16AEE189EB2E}"/>
              </a:ext>
            </a:extLst>
          </p:cNvPr>
          <p:cNvCxnSpPr/>
          <p:nvPr/>
        </p:nvCxnSpPr>
        <p:spPr>
          <a:xfrm rot="5400000">
            <a:off x="3376793" y="2233917"/>
            <a:ext cx="654836" cy="286656"/>
          </a:xfrm>
          <a:prstGeom prst="curvedConnector3">
            <a:avLst>
              <a:gd name="adj1" fmla="val 50000"/>
            </a:avLst>
          </a:prstGeom>
          <a:ln w="149225" cap="sq">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40" name="Connector: Curved 40">
            <a:extLst>
              <a:ext uri="{FF2B5EF4-FFF2-40B4-BE49-F238E27FC236}">
                <a16:creationId xmlns:a16="http://schemas.microsoft.com/office/drawing/2014/main" id="{1789DBD7-313B-0790-857F-A7DF5FA9D3B9}"/>
              </a:ext>
            </a:extLst>
          </p:cNvPr>
          <p:cNvCxnSpPr/>
          <p:nvPr/>
        </p:nvCxnSpPr>
        <p:spPr>
          <a:xfrm rot="10800000" flipV="1">
            <a:off x="3465123" y="1662772"/>
            <a:ext cx="662796" cy="473944"/>
          </a:xfrm>
          <a:prstGeom prst="curvedConnector3">
            <a:avLst>
              <a:gd name="adj1" fmla="val 50000"/>
            </a:avLst>
          </a:prstGeom>
          <a:ln w="149225" cap="sq">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41" name="Connector: Curved 42">
            <a:extLst>
              <a:ext uri="{FF2B5EF4-FFF2-40B4-BE49-F238E27FC236}">
                <a16:creationId xmlns:a16="http://schemas.microsoft.com/office/drawing/2014/main" id="{CEE60F25-3126-6CBB-0A34-8D43044AC62E}"/>
              </a:ext>
            </a:extLst>
          </p:cNvPr>
          <p:cNvCxnSpPr/>
          <p:nvPr/>
        </p:nvCxnSpPr>
        <p:spPr>
          <a:xfrm rot="16200000" flipH="1">
            <a:off x="4330426" y="2003022"/>
            <a:ext cx="576634" cy="537729"/>
          </a:xfrm>
          <a:prstGeom prst="curvedConnector3">
            <a:avLst>
              <a:gd name="adj1" fmla="val 50000"/>
            </a:avLst>
          </a:prstGeom>
          <a:ln w="149225" cap="sq">
            <a:gradFill flip="none" rotWithShape="1">
              <a:gsLst>
                <a:gs pos="23000">
                  <a:srgbClr val="7030A0"/>
                </a:gs>
                <a:gs pos="97000">
                  <a:schemeClr val="accent5">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42" name="Connector: Curved 43">
            <a:extLst>
              <a:ext uri="{FF2B5EF4-FFF2-40B4-BE49-F238E27FC236}">
                <a16:creationId xmlns:a16="http://schemas.microsoft.com/office/drawing/2014/main" id="{E8AC419A-BAD8-A31E-965E-235119DAB12B}"/>
              </a:ext>
            </a:extLst>
          </p:cNvPr>
          <p:cNvCxnSpPr/>
          <p:nvPr/>
        </p:nvCxnSpPr>
        <p:spPr>
          <a:xfrm rot="16200000" flipH="1">
            <a:off x="2679082" y="1780087"/>
            <a:ext cx="576634" cy="537729"/>
          </a:xfrm>
          <a:prstGeom prst="curvedConnector3">
            <a:avLst>
              <a:gd name="adj1" fmla="val 50000"/>
            </a:avLst>
          </a:prstGeom>
          <a:ln w="149225" cap="sq">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p:spPr>
        <p:style>
          <a:lnRef idx="2">
            <a:schemeClr val="accent1"/>
          </a:lnRef>
          <a:fillRef idx="0">
            <a:schemeClr val="accent1"/>
          </a:fillRef>
          <a:effectRef idx="1">
            <a:schemeClr val="accent1"/>
          </a:effectRef>
          <a:fontRef idx="minor">
            <a:schemeClr val="tx1"/>
          </a:fontRef>
        </p:style>
      </p:cxnSp>
      <p:cxnSp>
        <p:nvCxnSpPr>
          <p:cNvPr id="43" name="Connector: Curved 44">
            <a:extLst>
              <a:ext uri="{FF2B5EF4-FFF2-40B4-BE49-F238E27FC236}">
                <a16:creationId xmlns:a16="http://schemas.microsoft.com/office/drawing/2014/main" id="{B441B3FC-8597-E2B5-B79F-B7B53A09B73C}"/>
              </a:ext>
            </a:extLst>
          </p:cNvPr>
          <p:cNvCxnSpPr/>
          <p:nvPr/>
        </p:nvCxnSpPr>
        <p:spPr>
          <a:xfrm>
            <a:off x="3065196" y="1637561"/>
            <a:ext cx="489551" cy="473852"/>
          </a:xfrm>
          <a:prstGeom prst="curvedConnector3">
            <a:avLst>
              <a:gd name="adj1" fmla="val 50000"/>
            </a:avLst>
          </a:prstGeom>
          <a:ln w="149225" cap="sq">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p:spPr>
        <p:style>
          <a:lnRef idx="2">
            <a:schemeClr val="accent1"/>
          </a:lnRef>
          <a:fillRef idx="0">
            <a:schemeClr val="accent1"/>
          </a:fillRef>
          <a:effectRef idx="1">
            <a:schemeClr val="accent1"/>
          </a:effectRef>
          <a:fontRef idx="minor">
            <a:schemeClr val="tx1"/>
          </a:fontRef>
        </p:style>
      </p:cxnSp>
      <p:cxnSp>
        <p:nvCxnSpPr>
          <p:cNvPr id="44" name="Connector: Curved 45">
            <a:extLst>
              <a:ext uri="{FF2B5EF4-FFF2-40B4-BE49-F238E27FC236}">
                <a16:creationId xmlns:a16="http://schemas.microsoft.com/office/drawing/2014/main" id="{EEF9296C-A090-BAF5-E0D0-1AE64502C24D}"/>
              </a:ext>
            </a:extLst>
          </p:cNvPr>
          <p:cNvCxnSpPr/>
          <p:nvPr/>
        </p:nvCxnSpPr>
        <p:spPr>
          <a:xfrm rot="16200000" flipH="1">
            <a:off x="3311243" y="2021406"/>
            <a:ext cx="576634" cy="537729"/>
          </a:xfrm>
          <a:prstGeom prst="curvedConnector3">
            <a:avLst>
              <a:gd name="adj1" fmla="val 45827"/>
            </a:avLst>
          </a:prstGeom>
          <a:ln w="149225" cap="sq">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p:spPr>
        <p:style>
          <a:lnRef idx="2">
            <a:schemeClr val="accent1"/>
          </a:lnRef>
          <a:fillRef idx="0">
            <a:schemeClr val="accent1"/>
          </a:fillRef>
          <a:effectRef idx="1">
            <a:schemeClr val="accent1"/>
          </a:effectRef>
          <a:fontRef idx="minor">
            <a:schemeClr val="tx1"/>
          </a:fontRef>
        </p:style>
      </p:cxnSp>
      <p:cxnSp>
        <p:nvCxnSpPr>
          <p:cNvPr id="45" name="Connector: Curved 46">
            <a:extLst>
              <a:ext uri="{FF2B5EF4-FFF2-40B4-BE49-F238E27FC236}">
                <a16:creationId xmlns:a16="http://schemas.microsoft.com/office/drawing/2014/main" id="{71D894CE-3FB1-C974-CFC5-FA0A471619B5}"/>
              </a:ext>
            </a:extLst>
          </p:cNvPr>
          <p:cNvCxnSpPr/>
          <p:nvPr/>
        </p:nvCxnSpPr>
        <p:spPr>
          <a:xfrm rot="5400000" flipH="1" flipV="1">
            <a:off x="5325810" y="2057944"/>
            <a:ext cx="606808" cy="467645"/>
          </a:xfrm>
          <a:prstGeom prst="curvedConnector3">
            <a:avLst>
              <a:gd name="adj1" fmla="val 50000"/>
            </a:avLst>
          </a:prstGeom>
          <a:ln w="149225" cap="sq">
            <a:gradFill flip="none" rotWithShape="1">
              <a:gsLst>
                <a:gs pos="23000">
                  <a:srgbClr val="BD4A03"/>
                </a:gs>
                <a:gs pos="97000">
                  <a:srgbClr val="E3874F"/>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46" name="Connector: Curved 47">
            <a:extLst>
              <a:ext uri="{FF2B5EF4-FFF2-40B4-BE49-F238E27FC236}">
                <a16:creationId xmlns:a16="http://schemas.microsoft.com/office/drawing/2014/main" id="{6E07BA0F-093F-78FB-5CE2-4932E67450DC}"/>
              </a:ext>
            </a:extLst>
          </p:cNvPr>
          <p:cNvCxnSpPr/>
          <p:nvPr/>
        </p:nvCxnSpPr>
        <p:spPr>
          <a:xfrm rot="16200000" flipH="1">
            <a:off x="5656730" y="1675738"/>
            <a:ext cx="576634" cy="537729"/>
          </a:xfrm>
          <a:prstGeom prst="curvedConnector3">
            <a:avLst>
              <a:gd name="adj1" fmla="val -77"/>
            </a:avLst>
          </a:prstGeom>
          <a:ln w="149225" cap="sq">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47" name="Connector: Curved 50">
            <a:extLst>
              <a:ext uri="{FF2B5EF4-FFF2-40B4-BE49-F238E27FC236}">
                <a16:creationId xmlns:a16="http://schemas.microsoft.com/office/drawing/2014/main" id="{36BEB0EA-4A51-ADEA-9B03-C77932055BB2}"/>
              </a:ext>
            </a:extLst>
          </p:cNvPr>
          <p:cNvCxnSpPr/>
          <p:nvPr/>
        </p:nvCxnSpPr>
        <p:spPr>
          <a:xfrm rot="16200000" flipH="1">
            <a:off x="4531520" y="1857116"/>
            <a:ext cx="576634" cy="537729"/>
          </a:xfrm>
          <a:prstGeom prst="curvedConnector3">
            <a:avLst>
              <a:gd name="adj1" fmla="val 50000"/>
            </a:avLst>
          </a:prstGeom>
          <a:ln w="149225" cap="sq">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48" name="Connector: Curved 52">
            <a:extLst>
              <a:ext uri="{FF2B5EF4-FFF2-40B4-BE49-F238E27FC236}">
                <a16:creationId xmlns:a16="http://schemas.microsoft.com/office/drawing/2014/main" id="{44C4937C-B929-E111-C3E5-C73E489784DC}"/>
              </a:ext>
            </a:extLst>
          </p:cNvPr>
          <p:cNvCxnSpPr/>
          <p:nvPr/>
        </p:nvCxnSpPr>
        <p:spPr>
          <a:xfrm>
            <a:off x="2125768" y="2271843"/>
            <a:ext cx="592791" cy="403086"/>
          </a:xfrm>
          <a:prstGeom prst="curvedConnector3">
            <a:avLst>
              <a:gd name="adj1" fmla="val 50000"/>
            </a:avLst>
          </a:prstGeom>
          <a:ln w="149225" cap="sq">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49" name="Connector: Curved 53">
            <a:extLst>
              <a:ext uri="{FF2B5EF4-FFF2-40B4-BE49-F238E27FC236}">
                <a16:creationId xmlns:a16="http://schemas.microsoft.com/office/drawing/2014/main" id="{1AC669D0-9A1E-0582-282B-B52888CA1ED7}"/>
              </a:ext>
            </a:extLst>
          </p:cNvPr>
          <p:cNvCxnSpPr/>
          <p:nvPr/>
        </p:nvCxnSpPr>
        <p:spPr>
          <a:xfrm rot="16200000" flipH="1">
            <a:off x="5401237" y="1899077"/>
            <a:ext cx="576634" cy="537729"/>
          </a:xfrm>
          <a:prstGeom prst="curvedConnector3">
            <a:avLst>
              <a:gd name="adj1" fmla="val 50000"/>
            </a:avLst>
          </a:prstGeom>
          <a:ln w="149225" cap="sq">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50" name="Connector: Curved 54">
            <a:extLst>
              <a:ext uri="{FF2B5EF4-FFF2-40B4-BE49-F238E27FC236}">
                <a16:creationId xmlns:a16="http://schemas.microsoft.com/office/drawing/2014/main" id="{68EDEF57-3A5A-6E0C-7773-64379778CE3B}"/>
              </a:ext>
            </a:extLst>
          </p:cNvPr>
          <p:cNvCxnSpPr/>
          <p:nvPr/>
        </p:nvCxnSpPr>
        <p:spPr>
          <a:xfrm rot="16200000" flipH="1">
            <a:off x="4338351" y="1780086"/>
            <a:ext cx="576634" cy="537729"/>
          </a:xfrm>
          <a:prstGeom prst="curvedConnector3">
            <a:avLst>
              <a:gd name="adj1" fmla="val 50000"/>
            </a:avLst>
          </a:prstGeom>
          <a:ln w="149225" cap="sq">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51" name="Connector: Curved 55">
            <a:extLst>
              <a:ext uri="{FF2B5EF4-FFF2-40B4-BE49-F238E27FC236}">
                <a16:creationId xmlns:a16="http://schemas.microsoft.com/office/drawing/2014/main" id="{14B72221-F71E-8B50-A11C-2008935E1347}"/>
              </a:ext>
            </a:extLst>
          </p:cNvPr>
          <p:cNvCxnSpPr/>
          <p:nvPr/>
        </p:nvCxnSpPr>
        <p:spPr>
          <a:xfrm rot="16200000" flipH="1">
            <a:off x="4250966" y="2142245"/>
            <a:ext cx="576634" cy="537729"/>
          </a:xfrm>
          <a:prstGeom prst="curvedConnector3">
            <a:avLst>
              <a:gd name="adj1" fmla="val 89644"/>
            </a:avLst>
          </a:prstGeom>
          <a:ln w="149225" cap="sq">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52" name="Connector: Curved 56">
            <a:extLst>
              <a:ext uri="{FF2B5EF4-FFF2-40B4-BE49-F238E27FC236}">
                <a16:creationId xmlns:a16="http://schemas.microsoft.com/office/drawing/2014/main" id="{E510ED8D-E867-021E-042D-87D1D8BE5CB5}"/>
              </a:ext>
            </a:extLst>
          </p:cNvPr>
          <p:cNvCxnSpPr/>
          <p:nvPr/>
        </p:nvCxnSpPr>
        <p:spPr>
          <a:xfrm rot="16200000" flipH="1">
            <a:off x="4869909" y="1758765"/>
            <a:ext cx="576634" cy="537729"/>
          </a:xfrm>
          <a:prstGeom prst="curvedConnector3">
            <a:avLst>
              <a:gd name="adj1" fmla="val 20789"/>
            </a:avLst>
          </a:prstGeom>
          <a:ln w="149225" cap="sq">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53" name="Connector: Curved 57">
            <a:extLst>
              <a:ext uri="{FF2B5EF4-FFF2-40B4-BE49-F238E27FC236}">
                <a16:creationId xmlns:a16="http://schemas.microsoft.com/office/drawing/2014/main" id="{A745F3F5-CAF7-D11B-C63C-FB227480D97B}"/>
              </a:ext>
            </a:extLst>
          </p:cNvPr>
          <p:cNvCxnSpPr/>
          <p:nvPr/>
        </p:nvCxnSpPr>
        <p:spPr>
          <a:xfrm flipV="1">
            <a:off x="3246255" y="1809185"/>
            <a:ext cx="586392" cy="364677"/>
          </a:xfrm>
          <a:prstGeom prst="curvedConnector3">
            <a:avLst>
              <a:gd name="adj1" fmla="val 50000"/>
            </a:avLst>
          </a:prstGeom>
          <a:ln w="149225" cap="sq">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54" name="Connector: Curved 58">
            <a:extLst>
              <a:ext uri="{FF2B5EF4-FFF2-40B4-BE49-F238E27FC236}">
                <a16:creationId xmlns:a16="http://schemas.microsoft.com/office/drawing/2014/main" id="{94B206EE-3912-BFD1-1D8B-737DF1819CE7}"/>
              </a:ext>
            </a:extLst>
          </p:cNvPr>
          <p:cNvCxnSpPr/>
          <p:nvPr/>
        </p:nvCxnSpPr>
        <p:spPr>
          <a:xfrm flipV="1">
            <a:off x="5037810" y="2377328"/>
            <a:ext cx="651745" cy="320213"/>
          </a:xfrm>
          <a:prstGeom prst="curvedConnector3">
            <a:avLst>
              <a:gd name="adj1" fmla="val 50000"/>
            </a:avLst>
          </a:prstGeom>
          <a:ln w="149225" cap="sq">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55" name="Connector: Curved 59">
            <a:extLst>
              <a:ext uri="{FF2B5EF4-FFF2-40B4-BE49-F238E27FC236}">
                <a16:creationId xmlns:a16="http://schemas.microsoft.com/office/drawing/2014/main" id="{151FB922-F44F-7323-3712-CF4FEFC4A799}"/>
              </a:ext>
            </a:extLst>
          </p:cNvPr>
          <p:cNvCxnSpPr/>
          <p:nvPr/>
        </p:nvCxnSpPr>
        <p:spPr>
          <a:xfrm>
            <a:off x="4170570" y="1906538"/>
            <a:ext cx="767109" cy="166580"/>
          </a:xfrm>
          <a:prstGeom prst="curvedConnector3">
            <a:avLst>
              <a:gd name="adj1" fmla="val 50000"/>
            </a:avLst>
          </a:prstGeom>
          <a:ln w="149225" cap="sq">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56" name="Connector: Curved 60">
            <a:extLst>
              <a:ext uri="{FF2B5EF4-FFF2-40B4-BE49-F238E27FC236}">
                <a16:creationId xmlns:a16="http://schemas.microsoft.com/office/drawing/2014/main" id="{3727ED63-F6E9-B84D-B669-1C1FA7CD7246}"/>
              </a:ext>
            </a:extLst>
          </p:cNvPr>
          <p:cNvCxnSpPr/>
          <p:nvPr/>
        </p:nvCxnSpPr>
        <p:spPr>
          <a:xfrm rot="5400000">
            <a:off x="5927576" y="2224625"/>
            <a:ext cx="618052" cy="309675"/>
          </a:xfrm>
          <a:prstGeom prst="curvedConnector3">
            <a:avLst>
              <a:gd name="adj1" fmla="val 50000"/>
            </a:avLst>
          </a:prstGeom>
          <a:ln w="149225" cap="sq">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57" name="Connector: Curved 61">
            <a:extLst>
              <a:ext uri="{FF2B5EF4-FFF2-40B4-BE49-F238E27FC236}">
                <a16:creationId xmlns:a16="http://schemas.microsoft.com/office/drawing/2014/main" id="{89800B02-00D8-A91B-279E-715120AB7318}"/>
              </a:ext>
            </a:extLst>
          </p:cNvPr>
          <p:cNvCxnSpPr/>
          <p:nvPr/>
        </p:nvCxnSpPr>
        <p:spPr>
          <a:xfrm rot="16200000" flipH="1">
            <a:off x="2617936" y="2170586"/>
            <a:ext cx="576634" cy="537729"/>
          </a:xfrm>
          <a:prstGeom prst="curvedConnector3">
            <a:avLst>
              <a:gd name="adj1" fmla="val 50000"/>
            </a:avLst>
          </a:prstGeom>
          <a:ln w="149225" cap="sq">
            <a:gradFill flip="none" rotWithShape="1">
              <a:gsLst>
                <a:gs pos="23000">
                  <a:srgbClr val="7030A0"/>
                </a:gs>
                <a:gs pos="97000">
                  <a:schemeClr val="accent5">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58" name="Connector: Curved 62">
            <a:extLst>
              <a:ext uri="{FF2B5EF4-FFF2-40B4-BE49-F238E27FC236}">
                <a16:creationId xmlns:a16="http://schemas.microsoft.com/office/drawing/2014/main" id="{24E64AC6-2239-E36A-7DDB-4FBA8A48DC51}"/>
              </a:ext>
            </a:extLst>
          </p:cNvPr>
          <p:cNvCxnSpPr/>
          <p:nvPr/>
        </p:nvCxnSpPr>
        <p:spPr>
          <a:xfrm>
            <a:off x="3124304" y="2408556"/>
            <a:ext cx="631797" cy="359304"/>
          </a:xfrm>
          <a:prstGeom prst="curvedConnector3">
            <a:avLst>
              <a:gd name="adj1" fmla="val 50000"/>
            </a:avLst>
          </a:prstGeom>
          <a:ln w="149225" cap="sq">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p:spPr>
        <p:style>
          <a:lnRef idx="2">
            <a:schemeClr val="accent1"/>
          </a:lnRef>
          <a:fillRef idx="0">
            <a:schemeClr val="accent1"/>
          </a:fillRef>
          <a:effectRef idx="1">
            <a:schemeClr val="accent1"/>
          </a:effectRef>
          <a:fontRef idx="minor">
            <a:schemeClr val="tx1"/>
          </a:fontRef>
        </p:style>
      </p:cxnSp>
      <p:cxnSp>
        <p:nvCxnSpPr>
          <p:cNvPr id="59" name="Connector: Curved 63">
            <a:extLst>
              <a:ext uri="{FF2B5EF4-FFF2-40B4-BE49-F238E27FC236}">
                <a16:creationId xmlns:a16="http://schemas.microsoft.com/office/drawing/2014/main" id="{BA38BCDB-4EF2-C94F-2507-94649DCA64C8}"/>
              </a:ext>
            </a:extLst>
          </p:cNvPr>
          <p:cNvCxnSpPr/>
          <p:nvPr/>
        </p:nvCxnSpPr>
        <p:spPr>
          <a:xfrm rot="16200000" flipH="1">
            <a:off x="3801124" y="2069606"/>
            <a:ext cx="529907" cy="221329"/>
          </a:xfrm>
          <a:prstGeom prst="curvedConnector3">
            <a:avLst>
              <a:gd name="adj1" fmla="val 50000"/>
            </a:avLst>
          </a:prstGeom>
          <a:ln w="149225" cap="sq">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p:spPr>
        <p:style>
          <a:lnRef idx="2">
            <a:schemeClr val="accent1"/>
          </a:lnRef>
          <a:fillRef idx="0">
            <a:schemeClr val="accent1"/>
          </a:fillRef>
          <a:effectRef idx="1">
            <a:schemeClr val="accent1"/>
          </a:effectRef>
          <a:fontRef idx="minor">
            <a:schemeClr val="tx1"/>
          </a:fontRef>
        </p:style>
      </p:cxnSp>
      <p:cxnSp>
        <p:nvCxnSpPr>
          <p:cNvPr id="60" name="Connector: Curved 64">
            <a:extLst>
              <a:ext uri="{FF2B5EF4-FFF2-40B4-BE49-F238E27FC236}">
                <a16:creationId xmlns:a16="http://schemas.microsoft.com/office/drawing/2014/main" id="{04445219-D92F-0C70-94F4-D95AE0C13A2A}"/>
              </a:ext>
            </a:extLst>
          </p:cNvPr>
          <p:cNvCxnSpPr/>
          <p:nvPr/>
        </p:nvCxnSpPr>
        <p:spPr>
          <a:xfrm rot="5400000">
            <a:off x="4889036" y="2165833"/>
            <a:ext cx="561304" cy="547847"/>
          </a:xfrm>
          <a:prstGeom prst="curvedConnector3">
            <a:avLst>
              <a:gd name="adj1" fmla="val 50000"/>
            </a:avLst>
          </a:prstGeom>
          <a:ln w="149225" cap="sq">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p:spPr>
        <p:style>
          <a:lnRef idx="2">
            <a:schemeClr val="accent1"/>
          </a:lnRef>
          <a:fillRef idx="0">
            <a:schemeClr val="accent1"/>
          </a:fillRef>
          <a:effectRef idx="1">
            <a:schemeClr val="accent1"/>
          </a:effectRef>
          <a:fontRef idx="minor">
            <a:schemeClr val="tx1"/>
          </a:fontRef>
        </p:style>
      </p:cxnSp>
      <p:cxnSp>
        <p:nvCxnSpPr>
          <p:cNvPr id="61" name="Connector: Curved 65">
            <a:extLst>
              <a:ext uri="{FF2B5EF4-FFF2-40B4-BE49-F238E27FC236}">
                <a16:creationId xmlns:a16="http://schemas.microsoft.com/office/drawing/2014/main" id="{045983A5-3965-178D-CD1E-B655FBD85FA5}"/>
              </a:ext>
            </a:extLst>
          </p:cNvPr>
          <p:cNvCxnSpPr/>
          <p:nvPr/>
        </p:nvCxnSpPr>
        <p:spPr>
          <a:xfrm>
            <a:off x="5562388" y="1737907"/>
            <a:ext cx="526773" cy="490582"/>
          </a:xfrm>
          <a:prstGeom prst="curvedConnector3">
            <a:avLst>
              <a:gd name="adj1" fmla="val 97964"/>
            </a:avLst>
          </a:prstGeom>
          <a:ln w="149225" cap="sq">
            <a:gradFill flip="none" rotWithShape="1">
              <a:gsLst>
                <a:gs pos="23000">
                  <a:srgbClr val="BD4A03"/>
                </a:gs>
                <a:gs pos="97000">
                  <a:srgbClr val="E3874F"/>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62" name="Connector: Curved 66">
            <a:extLst>
              <a:ext uri="{FF2B5EF4-FFF2-40B4-BE49-F238E27FC236}">
                <a16:creationId xmlns:a16="http://schemas.microsoft.com/office/drawing/2014/main" id="{E828B3D4-7A9F-CF82-A1EA-EF23D33C99EA}"/>
              </a:ext>
            </a:extLst>
          </p:cNvPr>
          <p:cNvCxnSpPr/>
          <p:nvPr/>
        </p:nvCxnSpPr>
        <p:spPr>
          <a:xfrm rot="10800000" flipV="1">
            <a:off x="3974441" y="5863993"/>
            <a:ext cx="574423" cy="533376"/>
          </a:xfrm>
          <a:prstGeom prst="curvedConnector3">
            <a:avLst>
              <a:gd name="adj1" fmla="val 50000"/>
            </a:avLst>
          </a:prstGeom>
          <a:ln w="149225" cap="sq">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63" name="Connector: Curved 67">
            <a:extLst>
              <a:ext uri="{FF2B5EF4-FFF2-40B4-BE49-F238E27FC236}">
                <a16:creationId xmlns:a16="http://schemas.microsoft.com/office/drawing/2014/main" id="{91B07658-5399-129D-E0D4-86F315D293AB}"/>
              </a:ext>
            </a:extLst>
          </p:cNvPr>
          <p:cNvCxnSpPr/>
          <p:nvPr/>
        </p:nvCxnSpPr>
        <p:spPr>
          <a:xfrm rot="10800000" flipV="1">
            <a:off x="4751919" y="3203466"/>
            <a:ext cx="644094" cy="428514"/>
          </a:xfrm>
          <a:prstGeom prst="curvedConnector3">
            <a:avLst>
              <a:gd name="adj1" fmla="val 50000"/>
            </a:avLst>
          </a:prstGeom>
          <a:ln w="149225" cap="sq">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p:spPr>
        <p:style>
          <a:lnRef idx="2">
            <a:schemeClr val="accent1"/>
          </a:lnRef>
          <a:fillRef idx="0">
            <a:schemeClr val="accent1"/>
          </a:fillRef>
          <a:effectRef idx="1">
            <a:schemeClr val="accent1"/>
          </a:effectRef>
          <a:fontRef idx="minor">
            <a:schemeClr val="tx1"/>
          </a:fontRef>
        </p:style>
      </p:cxnSp>
      <p:cxnSp>
        <p:nvCxnSpPr>
          <p:cNvPr id="64" name="Connector: Curved 68">
            <a:extLst>
              <a:ext uri="{FF2B5EF4-FFF2-40B4-BE49-F238E27FC236}">
                <a16:creationId xmlns:a16="http://schemas.microsoft.com/office/drawing/2014/main" id="{E1299881-0FC8-636E-C9AF-49161A4060E5}"/>
              </a:ext>
            </a:extLst>
          </p:cNvPr>
          <p:cNvCxnSpPr/>
          <p:nvPr/>
        </p:nvCxnSpPr>
        <p:spPr>
          <a:xfrm flipV="1">
            <a:off x="4300728" y="3279655"/>
            <a:ext cx="586392" cy="364677"/>
          </a:xfrm>
          <a:prstGeom prst="curvedConnector3">
            <a:avLst>
              <a:gd name="adj1" fmla="val 107450"/>
            </a:avLst>
          </a:prstGeom>
          <a:ln w="149225" cap="sq">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65" name="Connector: Curved 69">
            <a:extLst>
              <a:ext uri="{FF2B5EF4-FFF2-40B4-BE49-F238E27FC236}">
                <a16:creationId xmlns:a16="http://schemas.microsoft.com/office/drawing/2014/main" id="{7255495B-72A8-E4BC-2F3F-80DA3F04414A}"/>
              </a:ext>
            </a:extLst>
          </p:cNvPr>
          <p:cNvCxnSpPr/>
          <p:nvPr/>
        </p:nvCxnSpPr>
        <p:spPr>
          <a:xfrm rot="10800000" flipV="1">
            <a:off x="3236764" y="3293119"/>
            <a:ext cx="819708" cy="290615"/>
          </a:xfrm>
          <a:prstGeom prst="curvedConnector3">
            <a:avLst>
              <a:gd name="adj1" fmla="val 58807"/>
            </a:avLst>
          </a:prstGeom>
          <a:ln w="149225" cap="sq">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66" name="Connector: Curved 70">
            <a:extLst>
              <a:ext uri="{FF2B5EF4-FFF2-40B4-BE49-F238E27FC236}">
                <a16:creationId xmlns:a16="http://schemas.microsoft.com/office/drawing/2014/main" id="{ED860E4E-8576-5DD6-9496-24DD3E1D7867}"/>
              </a:ext>
            </a:extLst>
          </p:cNvPr>
          <p:cNvCxnSpPr/>
          <p:nvPr/>
        </p:nvCxnSpPr>
        <p:spPr>
          <a:xfrm rot="10800000" flipV="1">
            <a:off x="4500560" y="3375766"/>
            <a:ext cx="712173" cy="321739"/>
          </a:xfrm>
          <a:prstGeom prst="curvedConnector3">
            <a:avLst>
              <a:gd name="adj1" fmla="val 92236"/>
            </a:avLst>
          </a:prstGeom>
          <a:ln w="149225" cap="sq">
            <a:gradFill flip="none" rotWithShape="1">
              <a:gsLst>
                <a:gs pos="23000">
                  <a:srgbClr val="7030A0"/>
                </a:gs>
                <a:gs pos="97000">
                  <a:schemeClr val="accent5">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67" name="Connector: Curved 71">
            <a:extLst>
              <a:ext uri="{FF2B5EF4-FFF2-40B4-BE49-F238E27FC236}">
                <a16:creationId xmlns:a16="http://schemas.microsoft.com/office/drawing/2014/main" id="{3AE3FA62-D058-2F6A-66F0-CFA8E8082B68}"/>
              </a:ext>
            </a:extLst>
          </p:cNvPr>
          <p:cNvCxnSpPr/>
          <p:nvPr/>
        </p:nvCxnSpPr>
        <p:spPr>
          <a:xfrm rot="16200000" flipH="1">
            <a:off x="3648989" y="4149588"/>
            <a:ext cx="521057" cy="410610"/>
          </a:xfrm>
          <a:prstGeom prst="curvedConnector3">
            <a:avLst>
              <a:gd name="adj1" fmla="val 29218"/>
            </a:avLst>
          </a:prstGeom>
          <a:ln w="149225" cap="sq">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68" name="Connector: Curved 72">
            <a:extLst>
              <a:ext uri="{FF2B5EF4-FFF2-40B4-BE49-F238E27FC236}">
                <a16:creationId xmlns:a16="http://schemas.microsoft.com/office/drawing/2014/main" id="{5476371E-4937-14CE-BF41-20B04BC5E323}"/>
              </a:ext>
            </a:extLst>
          </p:cNvPr>
          <p:cNvCxnSpPr/>
          <p:nvPr/>
        </p:nvCxnSpPr>
        <p:spPr>
          <a:xfrm>
            <a:off x="4273911" y="3119756"/>
            <a:ext cx="489551" cy="473852"/>
          </a:xfrm>
          <a:prstGeom prst="curvedConnector3">
            <a:avLst>
              <a:gd name="adj1" fmla="val 127624"/>
            </a:avLst>
          </a:prstGeom>
          <a:ln w="149225" cap="sq">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p:spPr>
        <p:style>
          <a:lnRef idx="2">
            <a:schemeClr val="accent1"/>
          </a:lnRef>
          <a:fillRef idx="0">
            <a:schemeClr val="accent1"/>
          </a:fillRef>
          <a:effectRef idx="1">
            <a:schemeClr val="accent1"/>
          </a:effectRef>
          <a:fontRef idx="minor">
            <a:schemeClr val="tx1"/>
          </a:fontRef>
        </p:style>
      </p:cxnSp>
      <p:cxnSp>
        <p:nvCxnSpPr>
          <p:cNvPr id="69" name="Connector: Curved 73">
            <a:extLst>
              <a:ext uri="{FF2B5EF4-FFF2-40B4-BE49-F238E27FC236}">
                <a16:creationId xmlns:a16="http://schemas.microsoft.com/office/drawing/2014/main" id="{3F6FE00C-906F-6D38-AC12-4CF805642361}"/>
              </a:ext>
            </a:extLst>
          </p:cNvPr>
          <p:cNvCxnSpPr/>
          <p:nvPr/>
        </p:nvCxnSpPr>
        <p:spPr>
          <a:xfrm rot="16200000" flipH="1">
            <a:off x="4855553" y="3114161"/>
            <a:ext cx="576634" cy="537729"/>
          </a:xfrm>
          <a:prstGeom prst="curvedConnector3">
            <a:avLst>
              <a:gd name="adj1" fmla="val 20789"/>
            </a:avLst>
          </a:prstGeom>
          <a:ln w="149225" cap="sq">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70" name="Connector: Curved 74">
            <a:extLst>
              <a:ext uri="{FF2B5EF4-FFF2-40B4-BE49-F238E27FC236}">
                <a16:creationId xmlns:a16="http://schemas.microsoft.com/office/drawing/2014/main" id="{AB8F18E0-A1A0-565D-47A4-EB0C7DCE2D72}"/>
              </a:ext>
            </a:extLst>
          </p:cNvPr>
          <p:cNvCxnSpPr/>
          <p:nvPr/>
        </p:nvCxnSpPr>
        <p:spPr>
          <a:xfrm rot="16200000" flipH="1">
            <a:off x="3482155" y="3099886"/>
            <a:ext cx="576634" cy="537729"/>
          </a:xfrm>
          <a:prstGeom prst="curvedConnector3">
            <a:avLst>
              <a:gd name="adj1" fmla="val -77"/>
            </a:avLst>
          </a:prstGeom>
          <a:ln w="149225" cap="sq">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71" name="Connector: Curved 75">
            <a:extLst>
              <a:ext uri="{FF2B5EF4-FFF2-40B4-BE49-F238E27FC236}">
                <a16:creationId xmlns:a16="http://schemas.microsoft.com/office/drawing/2014/main" id="{FE960CB7-F767-607D-10F1-B5D8F83EC77A}"/>
              </a:ext>
            </a:extLst>
          </p:cNvPr>
          <p:cNvCxnSpPr/>
          <p:nvPr/>
        </p:nvCxnSpPr>
        <p:spPr>
          <a:xfrm rot="16200000" flipH="1">
            <a:off x="3605219" y="3281592"/>
            <a:ext cx="541646" cy="418888"/>
          </a:xfrm>
          <a:prstGeom prst="curvedConnector3">
            <a:avLst>
              <a:gd name="adj1" fmla="val 50000"/>
            </a:avLst>
          </a:prstGeom>
          <a:ln w="149225" cap="sq">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72" name="Connector: Curved 76">
            <a:extLst>
              <a:ext uri="{FF2B5EF4-FFF2-40B4-BE49-F238E27FC236}">
                <a16:creationId xmlns:a16="http://schemas.microsoft.com/office/drawing/2014/main" id="{71D44C63-53AD-F8CA-DC1D-CEBFF077B668}"/>
              </a:ext>
            </a:extLst>
          </p:cNvPr>
          <p:cNvCxnSpPr/>
          <p:nvPr/>
        </p:nvCxnSpPr>
        <p:spPr>
          <a:xfrm flipV="1">
            <a:off x="3896830" y="3268123"/>
            <a:ext cx="586392" cy="364677"/>
          </a:xfrm>
          <a:prstGeom prst="curvedConnector3">
            <a:avLst>
              <a:gd name="adj1" fmla="val 108729"/>
            </a:avLst>
          </a:prstGeom>
          <a:ln w="149225" cap="sq">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73" name="Connector: Curved 77">
            <a:extLst>
              <a:ext uri="{FF2B5EF4-FFF2-40B4-BE49-F238E27FC236}">
                <a16:creationId xmlns:a16="http://schemas.microsoft.com/office/drawing/2014/main" id="{639600BF-DB88-616B-ABB2-19D14D86D873}"/>
              </a:ext>
            </a:extLst>
          </p:cNvPr>
          <p:cNvCxnSpPr/>
          <p:nvPr/>
        </p:nvCxnSpPr>
        <p:spPr>
          <a:xfrm rot="10800000" flipV="1">
            <a:off x="5129322" y="3258958"/>
            <a:ext cx="485510" cy="467659"/>
          </a:xfrm>
          <a:prstGeom prst="curvedConnector3">
            <a:avLst>
              <a:gd name="adj1" fmla="val 50000"/>
            </a:avLst>
          </a:prstGeom>
          <a:ln w="149225" cap="sq">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74" name="Connector: Curved 78">
            <a:extLst>
              <a:ext uri="{FF2B5EF4-FFF2-40B4-BE49-F238E27FC236}">
                <a16:creationId xmlns:a16="http://schemas.microsoft.com/office/drawing/2014/main" id="{9D426731-9AD0-7FF0-3FDB-A862DBD0AE98}"/>
              </a:ext>
            </a:extLst>
          </p:cNvPr>
          <p:cNvCxnSpPr/>
          <p:nvPr/>
        </p:nvCxnSpPr>
        <p:spPr>
          <a:xfrm rot="16200000" flipH="1">
            <a:off x="2918217" y="3260050"/>
            <a:ext cx="597865" cy="291122"/>
          </a:xfrm>
          <a:prstGeom prst="curvedConnector3">
            <a:avLst>
              <a:gd name="adj1" fmla="val 50000"/>
            </a:avLst>
          </a:prstGeom>
          <a:ln w="149225" cap="sq">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p:spPr>
        <p:style>
          <a:lnRef idx="2">
            <a:schemeClr val="accent1"/>
          </a:lnRef>
          <a:fillRef idx="0">
            <a:schemeClr val="accent1"/>
          </a:fillRef>
          <a:effectRef idx="1">
            <a:schemeClr val="accent1"/>
          </a:effectRef>
          <a:fontRef idx="minor">
            <a:schemeClr val="tx1"/>
          </a:fontRef>
        </p:style>
      </p:cxnSp>
      <p:sp>
        <p:nvSpPr>
          <p:cNvPr id="75" name="Rectangle 6">
            <a:extLst>
              <a:ext uri="{FF2B5EF4-FFF2-40B4-BE49-F238E27FC236}">
                <a16:creationId xmlns:a16="http://schemas.microsoft.com/office/drawing/2014/main" id="{0C40D1C1-BF34-E520-4912-B437E81079EF}"/>
              </a:ext>
            </a:extLst>
          </p:cNvPr>
          <p:cNvSpPr/>
          <p:nvPr/>
        </p:nvSpPr>
        <p:spPr>
          <a:xfrm>
            <a:off x="3838659" y="5153449"/>
            <a:ext cx="890016" cy="882953"/>
          </a:xfrm>
          <a:custGeom>
            <a:avLst/>
            <a:gdLst/>
            <a:ahLst/>
            <a:cxnLst/>
            <a:rect l="l" t="t" r="r" b="b"/>
            <a:pathLst>
              <a:path w="838200" h="762000">
                <a:moveTo>
                  <a:pt x="0" y="0"/>
                </a:moveTo>
                <a:lnTo>
                  <a:pt x="2817" y="0"/>
                </a:lnTo>
                <a:cubicBezTo>
                  <a:pt x="16225" y="59814"/>
                  <a:pt x="197594" y="106680"/>
                  <a:pt x="419100" y="106680"/>
                </a:cubicBezTo>
                <a:cubicBezTo>
                  <a:pt x="640606" y="106680"/>
                  <a:pt x="821975" y="59814"/>
                  <a:pt x="835384" y="0"/>
                </a:cubicBezTo>
                <a:lnTo>
                  <a:pt x="838200" y="0"/>
                </a:lnTo>
                <a:lnTo>
                  <a:pt x="838200" y="762000"/>
                </a:lnTo>
                <a:cubicBezTo>
                  <a:pt x="838200" y="698874"/>
                  <a:pt x="650563" y="647700"/>
                  <a:pt x="419100" y="647700"/>
                </a:cubicBezTo>
                <a:cubicBezTo>
                  <a:pt x="187637" y="647700"/>
                  <a:pt x="0" y="698874"/>
                  <a:pt x="0" y="762000"/>
                </a:cubicBezTo>
                <a:close/>
              </a:path>
            </a:pathLst>
          </a:custGeom>
          <a:gradFill>
            <a:gsLst>
              <a:gs pos="0">
                <a:schemeClr val="bg1">
                  <a:alpha val="75000"/>
                </a:schemeClr>
              </a:gs>
              <a:gs pos="100000">
                <a:schemeClr val="bg1">
                  <a:lumMod val="75000"/>
                  <a:alpha val="75000"/>
                </a:schemeClr>
              </a:gs>
            </a:gsLst>
            <a:lin ang="0" scaled="1"/>
          </a:gra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6" name="Flowchart: Merge 11">
            <a:extLst>
              <a:ext uri="{FF2B5EF4-FFF2-40B4-BE49-F238E27FC236}">
                <a16:creationId xmlns:a16="http://schemas.microsoft.com/office/drawing/2014/main" id="{03F04BC6-A5ED-025B-AB4B-82D7813557A8}"/>
              </a:ext>
            </a:extLst>
          </p:cNvPr>
          <p:cNvSpPr/>
          <p:nvPr/>
        </p:nvSpPr>
        <p:spPr>
          <a:xfrm>
            <a:off x="2077176" y="2387393"/>
            <a:ext cx="4412982" cy="2891409"/>
          </a:xfrm>
          <a:custGeom>
            <a:avLst/>
            <a:gdLst/>
            <a:ahLst/>
            <a:cxnLst/>
            <a:rect l="l" t="t" r="r" b="b"/>
            <a:pathLst>
              <a:path w="4156062" h="2495325">
                <a:moveTo>
                  <a:pt x="0" y="0"/>
                </a:moveTo>
                <a:cubicBezTo>
                  <a:pt x="130340" y="101238"/>
                  <a:pt x="1011061" y="178844"/>
                  <a:pt x="2078031" y="178844"/>
                </a:cubicBezTo>
                <a:cubicBezTo>
                  <a:pt x="3145002" y="178844"/>
                  <a:pt x="4025722" y="101238"/>
                  <a:pt x="4156062" y="0"/>
                </a:cubicBezTo>
                <a:lnTo>
                  <a:pt x="2473871" y="2416238"/>
                </a:lnTo>
                <a:cubicBezTo>
                  <a:pt x="2419974" y="2462647"/>
                  <a:pt x="2262996" y="2495325"/>
                  <a:pt x="2078031" y="2495325"/>
                </a:cubicBezTo>
                <a:cubicBezTo>
                  <a:pt x="1893065" y="2495325"/>
                  <a:pt x="1736086" y="2462646"/>
                  <a:pt x="1682190" y="2416237"/>
                </a:cubicBezTo>
                <a:close/>
              </a:path>
            </a:pathLst>
          </a:custGeom>
          <a:gradFill flip="none" rotWithShape="1">
            <a:gsLst>
              <a:gs pos="0">
                <a:schemeClr val="bg1">
                  <a:lumMod val="85000"/>
                  <a:alpha val="25000"/>
                </a:schemeClr>
              </a:gs>
              <a:gs pos="52000">
                <a:schemeClr val="bg1">
                  <a:alpha val="50000"/>
                </a:schemeClr>
              </a:gs>
              <a:gs pos="48000">
                <a:srgbClr val="FFFFFF">
                  <a:alpha val="25000"/>
                </a:srgbClr>
              </a:gs>
              <a:gs pos="100000">
                <a:schemeClr val="bg1">
                  <a:lumMod val="85000"/>
                  <a:alpha val="25000"/>
                </a:schemeClr>
              </a:gs>
            </a:gsLst>
            <a:lin ang="0" scaled="1"/>
            <a:tileRect/>
          </a:gra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7" name="Oval 76">
            <a:extLst>
              <a:ext uri="{FF2B5EF4-FFF2-40B4-BE49-F238E27FC236}">
                <a16:creationId xmlns:a16="http://schemas.microsoft.com/office/drawing/2014/main" id="{F6EE71E1-C02A-D5A8-F60A-B9F690BCDA33}"/>
              </a:ext>
            </a:extLst>
          </p:cNvPr>
          <p:cNvSpPr/>
          <p:nvPr/>
        </p:nvSpPr>
        <p:spPr>
          <a:xfrm>
            <a:off x="3840577" y="5907923"/>
            <a:ext cx="890016" cy="264886"/>
          </a:xfrm>
          <a:prstGeom prst="ellipse">
            <a:avLst/>
          </a:prstGeom>
          <a:gradFill>
            <a:gsLst>
              <a:gs pos="29000">
                <a:srgbClr val="C2C2C2">
                  <a:alpha val="47000"/>
                </a:srgbClr>
              </a:gs>
              <a:gs pos="0">
                <a:schemeClr val="bg1">
                  <a:alpha val="75000"/>
                </a:schemeClr>
              </a:gs>
              <a:gs pos="100000">
                <a:schemeClr val="bg1">
                  <a:lumMod val="75000"/>
                  <a:alpha val="75000"/>
                </a:schemeClr>
              </a:gs>
            </a:gsLst>
            <a:lin ang="0" scaled="1"/>
          </a:gra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2389922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Antisense Oligonucleotides (ASO) as medicines"/>
          <p:cNvSpPr txBox="1"/>
          <p:nvPr/>
        </p:nvSpPr>
        <p:spPr>
          <a:xfrm>
            <a:off x="1029884" y="645961"/>
            <a:ext cx="6788682" cy="11226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defTabSz="457200">
              <a:lnSpc>
                <a:spcPts val="4000"/>
              </a:lnSpc>
              <a:defRPr sz="4000">
                <a:latin typeface="McGill Sans Medium"/>
                <a:ea typeface="McGill Sans Medium"/>
                <a:cs typeface="McGill Sans Medium"/>
                <a:sym typeface="McGill Sans Medium"/>
              </a:defRPr>
            </a:pPr>
            <a:r>
              <a:t>The </a:t>
            </a:r>
            <a:r>
              <a:rPr>
                <a:solidFill>
                  <a:srgbClr val="EE220C"/>
                </a:solidFill>
              </a:rPr>
              <a:t>McGill Centre for RNA Sciences</a:t>
            </a:r>
          </a:p>
        </p:txBody>
      </p:sp>
      <p:pic>
        <p:nvPicPr>
          <p:cNvPr id="577" name="Image" descr="Image"/>
          <p:cNvPicPr>
            <a:picLocks noChangeAspect="1"/>
          </p:cNvPicPr>
          <p:nvPr/>
        </p:nvPicPr>
        <p:blipFill>
          <a:blip r:embed="rId2"/>
          <a:stretch>
            <a:fillRect/>
          </a:stretch>
        </p:blipFill>
        <p:spPr>
          <a:xfrm>
            <a:off x="6651059" y="1595687"/>
            <a:ext cx="5202293" cy="3666625"/>
          </a:xfrm>
          <a:prstGeom prst="rect">
            <a:avLst/>
          </a:prstGeom>
          <a:ln w="12700">
            <a:miter lim="400000"/>
          </a:ln>
        </p:spPr>
      </p:pic>
      <p:pic>
        <p:nvPicPr>
          <p:cNvPr id="578" name="Image" descr="Image"/>
          <p:cNvPicPr>
            <a:picLocks noChangeAspect="1"/>
          </p:cNvPicPr>
          <p:nvPr/>
        </p:nvPicPr>
        <p:blipFill>
          <a:blip r:embed="rId3"/>
          <a:srcRect t="31643"/>
          <a:stretch>
            <a:fillRect/>
          </a:stretch>
        </p:blipFill>
        <p:spPr>
          <a:xfrm>
            <a:off x="-10982" y="1852618"/>
            <a:ext cx="6384941" cy="3617781"/>
          </a:xfrm>
          <a:prstGeom prst="rect">
            <a:avLst/>
          </a:prstGeom>
          <a:ln w="12700">
            <a:miter lim="400000"/>
          </a:ln>
        </p:spPr>
      </p:pic>
      <p:sp>
        <p:nvSpPr>
          <p:cNvPr id="579" name="Founders: Profs. J. Pelletier, P. Gros, M. Damha"/>
          <p:cNvSpPr txBox="1"/>
          <p:nvPr/>
        </p:nvSpPr>
        <p:spPr>
          <a:xfrm>
            <a:off x="6769195" y="5451027"/>
            <a:ext cx="4966021"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i="1"/>
            </a:lvl1pPr>
          </a:lstStyle>
          <a:p>
            <a:r>
              <a:t>Founders: Profs. J. Pelletier, P. Gros, M. Damha</a:t>
            </a:r>
          </a:p>
        </p:txBody>
      </p:sp>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 xmlns:m="http://schemas.openxmlformats.org/officeDocument/2006/math" xmlns:a14="http://schemas.microsoft.com/office/drawing/2010/main">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7E8AFC-D781-CD25-E78A-BA7FBFF242BA}"/>
              </a:ext>
            </a:extLst>
          </p:cNvPr>
          <p:cNvSpPr>
            <a:spLocks noGrp="1"/>
          </p:cNvSpPr>
          <p:nvPr>
            <p:ph type="title"/>
          </p:nvPr>
        </p:nvSpPr>
        <p:spPr/>
        <p:txBody>
          <a:bodyPr>
            <a:normAutofit/>
          </a:bodyPr>
          <a:lstStyle/>
          <a:p>
            <a:r>
              <a:rPr lang="en-US" dirty="0"/>
              <a:t>Regulatory guidance for nonclinical safety assessment of ONs</a:t>
            </a:r>
          </a:p>
        </p:txBody>
      </p:sp>
      <p:sp>
        <p:nvSpPr>
          <p:cNvPr id="4" name="Content Placeholder 4">
            <a:extLst>
              <a:ext uri="{FF2B5EF4-FFF2-40B4-BE49-F238E27FC236}">
                <a16:creationId xmlns:a16="http://schemas.microsoft.com/office/drawing/2014/main" id="{8E5D10C5-F3AD-BA55-F489-BE8A97328104}"/>
              </a:ext>
            </a:extLst>
          </p:cNvPr>
          <p:cNvSpPr txBox="1">
            <a:spLocks/>
          </p:cNvSpPr>
          <p:nvPr/>
        </p:nvSpPr>
        <p:spPr>
          <a:xfrm>
            <a:off x="481327" y="1258137"/>
            <a:ext cx="11229346" cy="4341725"/>
          </a:xfrm>
          <a:prstGeom prst="rect">
            <a:avLst/>
          </a:prstGeom>
        </p:spPr>
        <p:txBody>
          <a:bodyPr lIns="91440" tIns="45720" rIns="91440" bIns="45720" anchor="t">
            <a:normAutofit fontScale="77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342900">
              <a:spcAft>
                <a:spcPts val="200"/>
              </a:spcAft>
              <a:buClr>
                <a:srgbClr val="FF0000"/>
              </a:buClr>
              <a:buSzPct val="125000"/>
              <a:defRPr/>
            </a:pPr>
            <a:r>
              <a:rPr lang="en-US" sz="2300" b="1" dirty="0">
                <a:solidFill>
                  <a:prstClr val="black"/>
                </a:solidFill>
                <a:latin typeface="Arial" panose="020B0604020202020204" pitchFamily="34" charset="0"/>
                <a:cs typeface="Arial" panose="020B0604020202020204" pitchFamily="34" charset="0"/>
              </a:rPr>
              <a:t>Standard Toxicology Studies</a:t>
            </a:r>
          </a:p>
          <a:p>
            <a:pPr marL="457200" indent="-168275" defTabSz="342900">
              <a:spcAft>
                <a:spcPts val="600"/>
              </a:spcAft>
              <a:defRPr/>
            </a:pPr>
            <a:r>
              <a:rPr lang="en-US" sz="2100" dirty="0">
                <a:solidFill>
                  <a:prstClr val="black"/>
                </a:solidFill>
                <a:latin typeface="Arial" panose="020B0604020202020204" pitchFamily="34" charset="0"/>
                <a:cs typeface="Arial" panose="020B0604020202020204" pitchFamily="34" charset="0"/>
              </a:rPr>
              <a:t>ICH M3(R2): 2010 - the primary source of recommendations for oligonucleotides</a:t>
            </a:r>
          </a:p>
          <a:p>
            <a:pPr marL="457200" indent="-168275" defTabSz="342900">
              <a:spcAft>
                <a:spcPts val="600"/>
              </a:spcAft>
              <a:defRPr/>
            </a:pPr>
            <a:endParaRPr lang="en-US" sz="2100" dirty="0">
              <a:solidFill>
                <a:prstClr val="black"/>
              </a:solidFill>
              <a:latin typeface="Arial" panose="020B0604020202020204" pitchFamily="34" charset="0"/>
              <a:cs typeface="Arial" panose="020B0604020202020204" pitchFamily="34" charset="0"/>
            </a:endParaRPr>
          </a:p>
          <a:p>
            <a:pPr defTabSz="342900">
              <a:buClr>
                <a:srgbClr val="FF0000"/>
              </a:buClr>
              <a:buSzPct val="125000"/>
              <a:defRPr/>
            </a:pPr>
            <a:r>
              <a:rPr lang="en-US" sz="2300" b="1" dirty="0">
                <a:solidFill>
                  <a:prstClr val="black"/>
                </a:solidFill>
                <a:latin typeface="Arial" panose="020B0604020202020204" pitchFamily="34" charset="0"/>
                <a:cs typeface="Arial" panose="020B0604020202020204" pitchFamily="34" charset="0"/>
              </a:rPr>
              <a:t>Safety Pharmacology</a:t>
            </a:r>
          </a:p>
          <a:p>
            <a:pPr defTabSz="342900">
              <a:buClr>
                <a:srgbClr val="FF0000"/>
              </a:buClr>
              <a:buSzPct val="125000"/>
              <a:defRPr/>
            </a:pPr>
            <a:r>
              <a:rPr lang="en-US" sz="2300" b="1" dirty="0">
                <a:solidFill>
                  <a:prstClr val="black"/>
                </a:solidFill>
                <a:latin typeface="Arial" panose="020B0604020202020204" pitchFamily="34" charset="0"/>
                <a:cs typeface="Arial" panose="020B0604020202020204" pitchFamily="34" charset="0"/>
              </a:rPr>
              <a:t>	</a:t>
            </a:r>
            <a:r>
              <a:rPr lang="en-US" sz="2100" dirty="0">
                <a:solidFill>
                  <a:prstClr val="black"/>
                </a:solidFill>
                <a:latin typeface="Arial" panose="020B0604020202020204" pitchFamily="34" charset="0"/>
                <a:cs typeface="Arial" panose="020B0604020202020204" pitchFamily="34" charset="0"/>
              </a:rPr>
              <a:t>ICH S7A: 2001; ICH S7B: 2005</a:t>
            </a:r>
          </a:p>
          <a:p>
            <a:pPr defTabSz="342900">
              <a:buClr>
                <a:srgbClr val="FF0000"/>
              </a:buClr>
              <a:buSzPct val="125000"/>
              <a:defRPr/>
            </a:pPr>
            <a:endParaRPr lang="en-US" sz="2100" dirty="0">
              <a:solidFill>
                <a:prstClr val="black"/>
              </a:solidFill>
              <a:latin typeface="Arial" panose="020B0604020202020204" pitchFamily="34" charset="0"/>
              <a:cs typeface="Arial" panose="020B0604020202020204" pitchFamily="34" charset="0"/>
            </a:endParaRPr>
          </a:p>
          <a:p>
            <a:pPr defTabSz="342900">
              <a:buClr>
                <a:srgbClr val="FF0000"/>
              </a:buClr>
              <a:buSzPct val="125000"/>
              <a:defRPr/>
            </a:pPr>
            <a:r>
              <a:rPr lang="en-US" sz="2300" b="1" dirty="0">
                <a:solidFill>
                  <a:prstClr val="black"/>
                </a:solidFill>
                <a:latin typeface="Arial" panose="020B0604020202020204" pitchFamily="34" charset="0"/>
                <a:cs typeface="Arial" panose="020B0604020202020204" pitchFamily="34" charset="0"/>
              </a:rPr>
              <a:t>Genetic Toxicology</a:t>
            </a:r>
          </a:p>
          <a:p>
            <a:pPr marL="457200" indent="-168275" defTabSz="342900">
              <a:spcAft>
                <a:spcPts val="600"/>
              </a:spcAft>
              <a:tabLst>
                <a:tab pos="170260" algn="l"/>
              </a:tabLst>
              <a:defRPr/>
            </a:pPr>
            <a:r>
              <a:rPr lang="en-US" sz="2100" dirty="0">
                <a:solidFill>
                  <a:prstClr val="black"/>
                </a:solidFill>
                <a:latin typeface="Arial" panose="020B0604020202020204" pitchFamily="34" charset="0"/>
                <a:cs typeface="Arial" panose="020B0604020202020204" pitchFamily="34" charset="0"/>
              </a:rPr>
              <a:t>ICH S2(R1): 2012</a:t>
            </a:r>
          </a:p>
          <a:p>
            <a:pPr marL="457200" indent="-168275" defTabSz="342900">
              <a:spcAft>
                <a:spcPts val="600"/>
              </a:spcAft>
              <a:tabLst>
                <a:tab pos="170260" algn="l"/>
              </a:tabLst>
              <a:defRPr/>
            </a:pPr>
            <a:endParaRPr lang="en-US" sz="2100" dirty="0">
              <a:solidFill>
                <a:prstClr val="black"/>
              </a:solidFill>
              <a:latin typeface="Arial" panose="020B0604020202020204" pitchFamily="34" charset="0"/>
              <a:cs typeface="Arial" panose="020B0604020202020204" pitchFamily="34" charset="0"/>
            </a:endParaRPr>
          </a:p>
          <a:p>
            <a:pPr defTabSz="342900">
              <a:buClr>
                <a:srgbClr val="FF0000"/>
              </a:buClr>
              <a:buSzPct val="125000"/>
              <a:defRPr/>
            </a:pPr>
            <a:r>
              <a:rPr lang="en-US" sz="2300" b="1" dirty="0">
                <a:solidFill>
                  <a:prstClr val="black"/>
                </a:solidFill>
                <a:latin typeface="Arial" panose="020B0604020202020204" pitchFamily="34" charset="0"/>
                <a:cs typeface="Arial" panose="020B0604020202020204" pitchFamily="34" charset="0"/>
              </a:rPr>
              <a:t>Carcinogenicity</a:t>
            </a:r>
          </a:p>
          <a:p>
            <a:pPr marL="457200" indent="-168275" defTabSz="342900">
              <a:tabLst>
                <a:tab pos="170260" algn="l"/>
              </a:tabLst>
              <a:defRPr/>
            </a:pPr>
            <a:r>
              <a:rPr lang="en-US" sz="2100" dirty="0">
                <a:solidFill>
                  <a:prstClr val="black"/>
                </a:solidFill>
                <a:latin typeface="Arial" panose="020B0604020202020204" pitchFamily="34" charset="0"/>
                <a:cs typeface="Arial" panose="020B0604020202020204" pitchFamily="34" charset="0"/>
              </a:rPr>
              <a:t>ICH S1B(R1): 1998;  S1B(R1) Addendum to S1B : Draft, November 2022</a:t>
            </a:r>
          </a:p>
          <a:p>
            <a:pPr marL="457200" indent="-168275" defTabSz="342900">
              <a:tabLst>
                <a:tab pos="170260" algn="l"/>
              </a:tabLst>
              <a:defRPr/>
            </a:pPr>
            <a:endParaRPr lang="en-US" sz="2100" dirty="0">
              <a:solidFill>
                <a:prstClr val="black"/>
              </a:solidFill>
              <a:latin typeface="Arial" panose="020B0604020202020204" pitchFamily="34" charset="0"/>
              <a:cs typeface="Arial" panose="020B0604020202020204" pitchFamily="34" charset="0"/>
            </a:endParaRPr>
          </a:p>
          <a:p>
            <a:pPr defTabSz="342900">
              <a:buClr>
                <a:srgbClr val="FF0000"/>
              </a:buClr>
              <a:buSzPct val="125000"/>
              <a:tabLst>
                <a:tab pos="170260" algn="l"/>
              </a:tabLst>
              <a:defRPr/>
            </a:pPr>
            <a:r>
              <a:rPr lang="en-US" sz="2300" b="1" dirty="0">
                <a:solidFill>
                  <a:prstClr val="black"/>
                </a:solidFill>
                <a:latin typeface="Arial" panose="020B0604020202020204" pitchFamily="34" charset="0"/>
                <a:cs typeface="Arial" panose="020B0604020202020204" pitchFamily="34" charset="0"/>
              </a:rPr>
              <a:t>Reproductive and Developmental</a:t>
            </a:r>
          </a:p>
          <a:p>
            <a:pPr marL="457200" indent="-168275" defTabSz="342900">
              <a:tabLst>
                <a:tab pos="170260" algn="l"/>
              </a:tabLst>
              <a:defRPr/>
            </a:pPr>
            <a:r>
              <a:rPr lang="en-US" sz="2100" dirty="0">
                <a:solidFill>
                  <a:prstClr val="black"/>
                </a:solidFill>
                <a:latin typeface="Arial" panose="020B0604020202020204" pitchFamily="34" charset="0"/>
                <a:cs typeface="Arial" panose="020B0604020202020204" pitchFamily="34" charset="0"/>
              </a:rPr>
              <a:t>ICH S5 (R3) and M3(R2) Guidance</a:t>
            </a:r>
          </a:p>
          <a:p>
            <a:pPr marL="457200" indent="-168275" defTabSz="342900">
              <a:buFontTx/>
              <a:buNone/>
              <a:tabLst>
                <a:tab pos="231775" algn="l"/>
              </a:tabLst>
              <a:defRPr/>
            </a:pPr>
            <a:endParaRPr lang="en-US" sz="2100" dirty="0">
              <a:solidFill>
                <a:prstClr val="black"/>
              </a:solidFill>
              <a:latin typeface="Arial" panose="020B0604020202020204" pitchFamily="34" charset="0"/>
              <a:cs typeface="Arial" panose="020B0604020202020204" pitchFamily="34" charset="0"/>
            </a:endParaRPr>
          </a:p>
          <a:p>
            <a:pPr marL="288925" defTabSz="342900">
              <a:tabLst>
                <a:tab pos="231775" algn="l"/>
              </a:tabLst>
              <a:defRPr/>
            </a:pPr>
            <a:endParaRPr lang="en-US" sz="2100" dirty="0">
              <a:solidFill>
                <a:prstClr val="black"/>
              </a:solidFill>
              <a:latin typeface="Arial"/>
              <a:cs typeface="Arial"/>
            </a:endParaRPr>
          </a:p>
          <a:p>
            <a:pPr marL="288925" defTabSz="342900">
              <a:tabLst>
                <a:tab pos="231775" algn="l"/>
              </a:tabLst>
              <a:defRPr/>
            </a:pPr>
            <a:r>
              <a:rPr lang="en-US" sz="2100" u="sng" dirty="0">
                <a:solidFill>
                  <a:prstClr val="black"/>
                </a:solidFill>
                <a:latin typeface="Arial"/>
                <a:cs typeface="Arial"/>
              </a:rPr>
              <a:t>Note</a:t>
            </a:r>
            <a:r>
              <a:rPr lang="en-US" sz="2100" dirty="0">
                <a:solidFill>
                  <a:prstClr val="black"/>
                </a:solidFill>
                <a:latin typeface="Arial"/>
                <a:cs typeface="Arial"/>
              </a:rPr>
              <a:t>: oligonucleotides conjugated to a protein (monoclonal antibody) may draw on ICH S6 (biologics guidance) for certain aspects of nonclinical development</a:t>
            </a:r>
            <a:endParaRPr lang="en-US" sz="2100" dirty="0">
              <a:solidFill>
                <a:prstClr val="black"/>
              </a:solidFill>
              <a:latin typeface="Arial" panose="020B0604020202020204" pitchFamily="34" charset="0"/>
              <a:cs typeface="Arial" panose="020B0604020202020204" pitchFamily="34" charset="0"/>
            </a:endParaRPr>
          </a:p>
          <a:p>
            <a:pPr marL="1026795" indent="-57150" defTabSz="342900">
              <a:spcBef>
                <a:spcPts val="1200"/>
              </a:spcBef>
              <a:tabLst>
                <a:tab pos="231775" algn="l"/>
              </a:tabLst>
              <a:defRPr/>
            </a:pPr>
            <a:endParaRPr lang="en-US" sz="20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F6D7411B-273B-E290-D467-AB70C3FE846C}"/>
              </a:ext>
            </a:extLst>
          </p:cNvPr>
          <p:cNvSpPr txBox="1"/>
          <p:nvPr/>
        </p:nvSpPr>
        <p:spPr>
          <a:xfrm>
            <a:off x="2026862" y="5822386"/>
            <a:ext cx="7643912" cy="646331"/>
          </a:xfrm>
          <a:prstGeom prst="rect">
            <a:avLst/>
          </a:prstGeom>
          <a:noFill/>
        </p:spPr>
        <p:txBody>
          <a:bodyPr wrap="square" rtlCol="0">
            <a:spAutoFit/>
          </a:bodyPr>
          <a:lstStyle/>
          <a:p>
            <a:pPr algn="ctr"/>
            <a:r>
              <a:rPr lang="en-US" dirty="0">
                <a:solidFill>
                  <a:schemeClr val="tx2"/>
                </a:solidFill>
              </a:rPr>
              <a:t>ICH = International Council for </a:t>
            </a:r>
            <a:r>
              <a:rPr lang="en-US" dirty="0" err="1">
                <a:solidFill>
                  <a:schemeClr val="tx2"/>
                </a:solidFill>
              </a:rPr>
              <a:t>Harmonisation</a:t>
            </a:r>
            <a:r>
              <a:rPr lang="en-US" dirty="0">
                <a:solidFill>
                  <a:schemeClr val="tx2"/>
                </a:solidFill>
              </a:rPr>
              <a:t> of Technical Requirements for Pharmaceuticals for Human Use (a global regulatory body)</a:t>
            </a:r>
          </a:p>
        </p:txBody>
      </p:sp>
    </p:spTree>
    <p:extLst>
      <p:ext uri="{BB962C8B-B14F-4D97-AF65-F5344CB8AC3E}">
        <p14:creationId xmlns:p14="http://schemas.microsoft.com/office/powerpoint/2010/main" val="25204761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69B84A5D-E68D-4BF0-A93F-48D784897827}"/>
              </a:ext>
            </a:extLst>
          </p:cNvPr>
          <p:cNvSpPr>
            <a:spLocks noGrp="1"/>
          </p:cNvSpPr>
          <p:nvPr>
            <p:ph sz="quarter" idx="13"/>
          </p:nvPr>
        </p:nvSpPr>
        <p:spPr/>
        <p:txBody>
          <a:bodyPr vert="horz" lIns="0" tIns="0" rIns="0" bIns="0" rtlCol="0" anchor="t">
            <a:noAutofit/>
          </a:bodyPr>
          <a:lstStyle/>
          <a:p>
            <a:pPr marL="169545" indent="-169545"/>
            <a:r>
              <a:rPr lang="en-US" dirty="0"/>
              <a:t>Genotoxicity</a:t>
            </a:r>
          </a:p>
          <a:p>
            <a:pPr lvl="1"/>
            <a:r>
              <a:rPr lang="en-US" dirty="0"/>
              <a:t>Bacterial AMES</a:t>
            </a:r>
            <a:endParaRPr lang="en-US" dirty="0">
              <a:cs typeface="Arial"/>
            </a:endParaRPr>
          </a:p>
          <a:p>
            <a:pPr lvl="1"/>
            <a:r>
              <a:rPr lang="en-US" dirty="0"/>
              <a:t>In vivo micronucleus</a:t>
            </a:r>
            <a:endParaRPr lang="en-US" dirty="0">
              <a:cs typeface="Arial"/>
            </a:endParaRPr>
          </a:p>
          <a:p>
            <a:pPr lvl="1"/>
            <a:r>
              <a:rPr lang="en-US" dirty="0"/>
              <a:t>Chromosomal aberration</a:t>
            </a:r>
            <a:endParaRPr lang="en-US" dirty="0">
              <a:cs typeface="Arial"/>
            </a:endParaRPr>
          </a:p>
          <a:p>
            <a:pPr marL="169545" indent="-169545"/>
            <a:r>
              <a:rPr lang="en-US" dirty="0"/>
              <a:t>Standard toxicity studies in 2 species</a:t>
            </a:r>
          </a:p>
          <a:p>
            <a:pPr marL="456882" lvl="1" indent="-169545"/>
            <a:r>
              <a:rPr lang="en-US" dirty="0">
                <a:cs typeface="Arial"/>
              </a:rPr>
              <a:t>Mouse or rat, NHP</a:t>
            </a:r>
          </a:p>
          <a:p>
            <a:pPr marL="169545" indent="-169545"/>
            <a:r>
              <a:rPr lang="en-US" dirty="0"/>
              <a:t>Safety pharmacology assessment</a:t>
            </a:r>
            <a:endParaRPr lang="en-US" dirty="0">
              <a:cs typeface="Arial"/>
            </a:endParaRPr>
          </a:p>
          <a:p>
            <a:pPr lvl="1"/>
            <a:r>
              <a:rPr lang="en-US" dirty="0"/>
              <a:t>CV, respiratory, CNS</a:t>
            </a:r>
            <a:endParaRPr lang="en-US" dirty="0">
              <a:cs typeface="Arial"/>
            </a:endParaRPr>
          </a:p>
          <a:p>
            <a:pPr marL="169545" indent="-169545"/>
            <a:endParaRPr lang="en-US" dirty="0">
              <a:cs typeface="Arial"/>
            </a:endParaRPr>
          </a:p>
        </p:txBody>
      </p:sp>
      <p:sp>
        <p:nvSpPr>
          <p:cNvPr id="11" name="Content Placeholder 10">
            <a:extLst>
              <a:ext uri="{FF2B5EF4-FFF2-40B4-BE49-F238E27FC236}">
                <a16:creationId xmlns:a16="http://schemas.microsoft.com/office/drawing/2014/main" id="{5854829A-B8E0-8D53-1FE1-DFC8AE713DB0}"/>
              </a:ext>
            </a:extLst>
          </p:cNvPr>
          <p:cNvSpPr>
            <a:spLocks noGrp="1"/>
          </p:cNvSpPr>
          <p:nvPr>
            <p:ph sz="quarter" idx="14"/>
          </p:nvPr>
        </p:nvSpPr>
        <p:spPr/>
        <p:txBody>
          <a:bodyPr vert="horz" lIns="0" tIns="0" rIns="0" bIns="0" rtlCol="0" anchor="t">
            <a:noAutofit/>
          </a:bodyPr>
          <a:lstStyle/>
          <a:p>
            <a:pPr marL="169545" indent="-169545"/>
            <a:r>
              <a:rPr lang="en-US" dirty="0"/>
              <a:t>Chronic standard toxicity studies in 2 species</a:t>
            </a:r>
          </a:p>
          <a:p>
            <a:pPr lvl="1"/>
            <a:r>
              <a:rPr lang="en-US" dirty="0"/>
              <a:t>Immunogenicity (ADA)</a:t>
            </a:r>
          </a:p>
          <a:p>
            <a:pPr lvl="1"/>
            <a:r>
              <a:rPr lang="en-US" dirty="0"/>
              <a:t>Immunotoxicity: T cell-dependent antibody response (TDAR)</a:t>
            </a:r>
            <a:endParaRPr lang="en-US" dirty="0">
              <a:cs typeface="Arial"/>
            </a:endParaRPr>
          </a:p>
          <a:p>
            <a:pPr marL="169545" indent="-169545"/>
            <a:r>
              <a:rPr lang="en-US" dirty="0"/>
              <a:t>Carcinogenicity assessment</a:t>
            </a:r>
          </a:p>
          <a:p>
            <a:pPr marL="456882" lvl="1" indent="-169545"/>
            <a:r>
              <a:rPr lang="en-US" dirty="0"/>
              <a:t>Mouse and/or rat</a:t>
            </a:r>
            <a:endParaRPr lang="en-US" dirty="0">
              <a:cs typeface="Arial"/>
            </a:endParaRPr>
          </a:p>
          <a:p>
            <a:pPr marL="169545" indent="-169545"/>
            <a:r>
              <a:rPr lang="en-US" dirty="0"/>
              <a:t>Reproductive toxicology studies</a:t>
            </a:r>
          </a:p>
          <a:p>
            <a:pPr marL="456882" lvl="1" indent="-169545"/>
            <a:r>
              <a:rPr lang="en-US" dirty="0"/>
              <a:t>Rabbit and rat or mouse</a:t>
            </a:r>
            <a:endParaRPr lang="en-US" dirty="0">
              <a:cs typeface="Arial"/>
            </a:endParaRPr>
          </a:p>
          <a:p>
            <a:pPr marL="169545" indent="-169545"/>
            <a:r>
              <a:rPr lang="en-US" dirty="0">
                <a:cs typeface="Arial"/>
              </a:rPr>
              <a:t>In vitro assessment of arrhythmogenic potential</a:t>
            </a:r>
            <a:endParaRPr lang="en-US" dirty="0">
              <a:solidFill>
                <a:srgbClr val="000000"/>
              </a:solidFill>
              <a:cs typeface="Arial"/>
            </a:endParaRPr>
          </a:p>
          <a:p>
            <a:pPr lvl="1"/>
            <a:r>
              <a:rPr lang="en-US" dirty="0" err="1">
                <a:cs typeface="Arial"/>
              </a:rPr>
              <a:t>hERG</a:t>
            </a:r>
            <a:r>
              <a:rPr lang="en-US" dirty="0">
                <a:cs typeface="Arial"/>
              </a:rPr>
              <a:t> (potassium ion channel)</a:t>
            </a:r>
            <a:endParaRPr lang="en-US" dirty="0"/>
          </a:p>
        </p:txBody>
      </p:sp>
      <p:sp>
        <p:nvSpPr>
          <p:cNvPr id="9" name="Text Placeholder 8">
            <a:extLst>
              <a:ext uri="{FF2B5EF4-FFF2-40B4-BE49-F238E27FC236}">
                <a16:creationId xmlns:a16="http://schemas.microsoft.com/office/drawing/2014/main" id="{35D5E9BE-27F1-9EA1-C4D8-CB57A0BB5104}"/>
              </a:ext>
            </a:extLst>
          </p:cNvPr>
          <p:cNvSpPr>
            <a:spLocks noGrp="1"/>
          </p:cNvSpPr>
          <p:nvPr>
            <p:ph type="body" idx="1"/>
          </p:nvPr>
        </p:nvSpPr>
        <p:spPr>
          <a:xfrm>
            <a:off x="471202" y="1651658"/>
            <a:ext cx="5525316" cy="424439"/>
          </a:xfrm>
          <a:solidFill>
            <a:schemeClr val="accent1">
              <a:lumMod val="75000"/>
            </a:schemeClr>
          </a:solidFill>
        </p:spPr>
        <p:txBody>
          <a:bodyPr anchor="ctr"/>
          <a:lstStyle/>
          <a:p>
            <a:r>
              <a:rPr lang="en-US" dirty="0">
                <a:solidFill>
                  <a:schemeClr val="bg1"/>
                </a:solidFill>
              </a:rPr>
              <a:t>IND-Enabling</a:t>
            </a:r>
          </a:p>
        </p:txBody>
      </p:sp>
      <p:sp>
        <p:nvSpPr>
          <p:cNvPr id="12" name="Text Placeholder 11">
            <a:extLst>
              <a:ext uri="{FF2B5EF4-FFF2-40B4-BE49-F238E27FC236}">
                <a16:creationId xmlns:a16="http://schemas.microsoft.com/office/drawing/2014/main" id="{F4B19712-9A98-59A6-918C-7A023310E3CF}"/>
              </a:ext>
            </a:extLst>
          </p:cNvPr>
          <p:cNvSpPr>
            <a:spLocks noGrp="1"/>
          </p:cNvSpPr>
          <p:nvPr>
            <p:ph type="body" idx="15"/>
          </p:nvPr>
        </p:nvSpPr>
        <p:spPr>
          <a:xfrm>
            <a:off x="6158560" y="1651658"/>
            <a:ext cx="5550840" cy="424440"/>
          </a:xfrm>
          <a:solidFill>
            <a:schemeClr val="accent1">
              <a:lumMod val="75000"/>
            </a:schemeClr>
          </a:solidFill>
        </p:spPr>
        <p:txBody>
          <a:bodyPr anchor="ctr"/>
          <a:lstStyle/>
          <a:p>
            <a:r>
              <a:rPr lang="en-US" dirty="0">
                <a:solidFill>
                  <a:schemeClr val="bg1"/>
                </a:solidFill>
              </a:rPr>
              <a:t>NDA-Enabling</a:t>
            </a:r>
          </a:p>
        </p:txBody>
      </p:sp>
      <p:sp>
        <p:nvSpPr>
          <p:cNvPr id="3" name="Slide Number Placeholder 2">
            <a:extLst>
              <a:ext uri="{FF2B5EF4-FFF2-40B4-BE49-F238E27FC236}">
                <a16:creationId xmlns:a16="http://schemas.microsoft.com/office/drawing/2014/main" id="{B6DDA0C8-EADB-B75C-9668-D7A76A97CE6F}"/>
              </a:ext>
            </a:extLst>
          </p:cNvPr>
          <p:cNvSpPr>
            <a:spLocks noGrp="1"/>
          </p:cNvSpPr>
          <p:nvPr>
            <p:ph type="sldNum" sz="quarter" idx="17"/>
          </p:nvPr>
        </p:nvSpPr>
        <p:spPr/>
        <p:txBody>
          <a:bodyPr/>
          <a:lstStyle/>
          <a:p>
            <a:fld id="{57E68A81-A63B-7E42-A4BA-DED9126C48E6}" type="slidenum">
              <a:rPr lang="en-US" smtClean="0"/>
              <a:pPr/>
              <a:t>71</a:t>
            </a:fld>
            <a:endParaRPr lang="en-US"/>
          </a:p>
        </p:txBody>
      </p:sp>
      <p:sp>
        <p:nvSpPr>
          <p:cNvPr id="7" name="Title 6">
            <a:extLst>
              <a:ext uri="{FF2B5EF4-FFF2-40B4-BE49-F238E27FC236}">
                <a16:creationId xmlns:a16="http://schemas.microsoft.com/office/drawing/2014/main" id="{4D701F84-6DC0-2D6C-D0ED-2828D3B18A60}"/>
              </a:ext>
            </a:extLst>
          </p:cNvPr>
          <p:cNvSpPr>
            <a:spLocks noGrp="1"/>
          </p:cNvSpPr>
          <p:nvPr>
            <p:ph type="title"/>
          </p:nvPr>
        </p:nvSpPr>
        <p:spPr/>
        <p:txBody>
          <a:bodyPr>
            <a:normAutofit fontScale="90000"/>
          </a:bodyPr>
          <a:lstStyle/>
          <a:p>
            <a:r>
              <a:rPr lang="en-US" dirty="0"/>
              <a:t>Good Laboratory Practices (GLP) toxicology package for a typical systemic ASO or siRNA program</a:t>
            </a:r>
          </a:p>
        </p:txBody>
      </p:sp>
      <p:sp>
        <p:nvSpPr>
          <p:cNvPr id="4" name="Rectangle 1">
            <a:extLst>
              <a:ext uri="{FF2B5EF4-FFF2-40B4-BE49-F238E27FC236}">
                <a16:creationId xmlns:a16="http://schemas.microsoft.com/office/drawing/2014/main" id="{9653BB1F-174B-4C3A-45D4-3BE33E61C4CA}"/>
              </a:ext>
            </a:extLst>
          </p:cNvPr>
          <p:cNvSpPr>
            <a:spLocks noChangeArrowheads="1"/>
          </p:cNvSpPr>
          <p:nvPr/>
        </p:nvSpPr>
        <p:spPr bwMode="auto">
          <a:xfrm>
            <a:off x="3221038" y="11874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3B11055A-3208-6EE2-3FCD-FB1EB6F4397F}"/>
              </a:ext>
            </a:extLst>
          </p:cNvPr>
          <p:cNvSpPr txBox="1"/>
          <p:nvPr/>
        </p:nvSpPr>
        <p:spPr>
          <a:xfrm>
            <a:off x="1015626" y="5421664"/>
            <a:ext cx="406248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u="sng" dirty="0">
                <a:solidFill>
                  <a:schemeClr val="tx2"/>
                </a:solidFill>
                <a:cs typeface="Arial"/>
              </a:rPr>
              <a:t>Note</a:t>
            </a:r>
            <a:r>
              <a:rPr lang="en-US" i="1" dirty="0">
                <a:solidFill>
                  <a:schemeClr val="tx2"/>
                </a:solidFill>
                <a:cs typeface="Arial"/>
              </a:rPr>
              <a:t>: timing of some supportive studies can often be negotiated</a:t>
            </a:r>
          </a:p>
        </p:txBody>
      </p:sp>
      <p:sp>
        <p:nvSpPr>
          <p:cNvPr id="5" name="TextBox 4">
            <a:extLst>
              <a:ext uri="{FF2B5EF4-FFF2-40B4-BE49-F238E27FC236}">
                <a16:creationId xmlns:a16="http://schemas.microsoft.com/office/drawing/2014/main" id="{0EDE6AF0-FBD3-257D-7E82-7C4F6F4C3F36}"/>
              </a:ext>
            </a:extLst>
          </p:cNvPr>
          <p:cNvSpPr txBox="1"/>
          <p:nvPr/>
        </p:nvSpPr>
        <p:spPr>
          <a:xfrm>
            <a:off x="304800" y="1095538"/>
            <a:ext cx="5256567" cy="523220"/>
          </a:xfrm>
          <a:prstGeom prst="rect">
            <a:avLst/>
          </a:prstGeom>
          <a:noFill/>
        </p:spPr>
        <p:txBody>
          <a:bodyPr wrap="none" rtlCol="0">
            <a:spAutoFit/>
          </a:bodyPr>
          <a:lstStyle/>
          <a:p>
            <a:pPr algn="l"/>
            <a:r>
              <a:rPr lang="en-US" sz="1400" dirty="0">
                <a:solidFill>
                  <a:schemeClr val="tx2"/>
                </a:solidFill>
              </a:rPr>
              <a:t>IND = Investigative New Drug; application to open a clinical trial</a:t>
            </a:r>
          </a:p>
          <a:p>
            <a:pPr algn="l"/>
            <a:r>
              <a:rPr lang="en-US" sz="1400" dirty="0">
                <a:solidFill>
                  <a:schemeClr val="tx2"/>
                </a:solidFill>
              </a:rPr>
              <a:t>NDA = New Drug Application; application to market a drug</a:t>
            </a:r>
          </a:p>
        </p:txBody>
      </p:sp>
    </p:spTree>
    <p:extLst>
      <p:ext uri="{BB962C8B-B14F-4D97-AF65-F5344CB8AC3E}">
        <p14:creationId xmlns:p14="http://schemas.microsoft.com/office/powerpoint/2010/main" val="35268688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C2A98AA-6839-1A29-EC12-771B672D10C0}"/>
              </a:ext>
            </a:extLst>
          </p:cNvPr>
          <p:cNvSpPr>
            <a:spLocks noGrp="1"/>
          </p:cNvSpPr>
          <p:nvPr>
            <p:ph type="title"/>
          </p:nvPr>
        </p:nvSpPr>
        <p:spPr/>
        <p:txBody>
          <a:bodyPr>
            <a:normAutofit/>
          </a:bodyPr>
          <a:lstStyle/>
          <a:p>
            <a:r>
              <a:rPr lang="en-US" dirty="0"/>
              <a:t>Example toxicology packages for approved ASOs</a:t>
            </a:r>
          </a:p>
        </p:txBody>
      </p:sp>
      <p:graphicFrame>
        <p:nvGraphicFramePr>
          <p:cNvPr id="9" name="Table 8">
            <a:extLst>
              <a:ext uri="{FF2B5EF4-FFF2-40B4-BE49-F238E27FC236}">
                <a16:creationId xmlns:a16="http://schemas.microsoft.com/office/drawing/2014/main" id="{A59F4CE4-A4FA-7E35-0BA8-7DBF43F786FF}"/>
              </a:ext>
            </a:extLst>
          </p:cNvPr>
          <p:cNvGraphicFramePr>
            <a:graphicFrameLocks noGrp="1"/>
          </p:cNvGraphicFramePr>
          <p:nvPr/>
        </p:nvGraphicFramePr>
        <p:xfrm>
          <a:off x="575353" y="1303547"/>
          <a:ext cx="11106364" cy="4549963"/>
        </p:xfrm>
        <a:graphic>
          <a:graphicData uri="http://schemas.openxmlformats.org/drawingml/2006/table">
            <a:tbl>
              <a:tblPr/>
              <a:tblGrid>
                <a:gridCol w="2792689">
                  <a:extLst>
                    <a:ext uri="{9D8B030D-6E8A-4147-A177-3AD203B41FA5}">
                      <a16:colId xmlns:a16="http://schemas.microsoft.com/office/drawing/2014/main" val="2495824448"/>
                    </a:ext>
                  </a:extLst>
                </a:gridCol>
                <a:gridCol w="3957432">
                  <a:extLst>
                    <a:ext uri="{9D8B030D-6E8A-4147-A177-3AD203B41FA5}">
                      <a16:colId xmlns:a16="http://schemas.microsoft.com/office/drawing/2014/main" val="657703028"/>
                    </a:ext>
                  </a:extLst>
                </a:gridCol>
                <a:gridCol w="4356243">
                  <a:extLst>
                    <a:ext uri="{9D8B030D-6E8A-4147-A177-3AD203B41FA5}">
                      <a16:colId xmlns:a16="http://schemas.microsoft.com/office/drawing/2014/main" val="3983622014"/>
                    </a:ext>
                  </a:extLst>
                </a:gridCol>
              </a:tblGrid>
              <a:tr h="482943">
                <a:tc>
                  <a:txBody>
                    <a:bodyPr/>
                    <a:lstStyle/>
                    <a:p>
                      <a:pPr algn="l" fontAlgn="base"/>
                      <a:r>
                        <a:rPr lang="en-US" sz="1800" b="1" i="0" dirty="0">
                          <a:solidFill>
                            <a:srgbClr val="FFFFFF"/>
                          </a:solidFill>
                          <a:effectLst/>
                          <a:latin typeface="Arial" panose="020B0604020202020204" pitchFamily="34" charset="0"/>
                        </a:rPr>
                        <a:t>Study Type</a:t>
                      </a:r>
                      <a:r>
                        <a:rPr lang="en-US" sz="1800" b="0" i="0" dirty="0">
                          <a:solidFill>
                            <a:srgbClr val="000000"/>
                          </a:solidFill>
                          <a:effectLst/>
                          <a:latin typeface="Arial" panose="020B0604020202020204" pitchFamily="34" charset="0"/>
                        </a:rPr>
                        <a:t>​</a:t>
                      </a:r>
                      <a:endParaRPr lang="en-US" sz="1800" b="0" i="0" dirty="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A20067"/>
                    </a:solidFill>
                  </a:tcPr>
                </a:tc>
                <a:tc>
                  <a:txBody>
                    <a:bodyPr/>
                    <a:lstStyle/>
                    <a:p>
                      <a:pPr algn="ctr" fontAlgn="base"/>
                      <a:r>
                        <a:rPr lang="en-US" sz="1800" b="1" i="0" u="sng" dirty="0" err="1">
                          <a:solidFill>
                            <a:srgbClr val="FFFFFF"/>
                          </a:solidFill>
                          <a:effectLst/>
                          <a:latin typeface="Arial" panose="020B0604020202020204" pitchFamily="34" charset="0"/>
                        </a:rPr>
                        <a:t>Eplontersen</a:t>
                      </a:r>
                      <a:r>
                        <a:rPr lang="en-US" sz="1800" b="1" i="0" u="sng" dirty="0">
                          <a:solidFill>
                            <a:srgbClr val="FFFFFF"/>
                          </a:solidFill>
                          <a:effectLst/>
                          <a:latin typeface="Arial" panose="020B0604020202020204" pitchFamily="34" charset="0"/>
                        </a:rPr>
                        <a:t> (SC)</a:t>
                      </a:r>
                    </a:p>
                    <a:p>
                      <a:pPr algn="ctr" fontAlgn="base"/>
                      <a:r>
                        <a:rPr lang="en-US" sz="1600" b="1" i="0" dirty="0">
                          <a:solidFill>
                            <a:srgbClr val="FFFFFF"/>
                          </a:solidFill>
                          <a:effectLst/>
                          <a:latin typeface="Arial" panose="020B0604020202020204" pitchFamily="34" charset="0"/>
                        </a:rPr>
                        <a:t>GalNAc LNA </a:t>
                      </a:r>
                      <a:r>
                        <a:rPr lang="en-US" sz="1600" b="1" i="0" dirty="0" err="1">
                          <a:solidFill>
                            <a:srgbClr val="FFFFFF"/>
                          </a:solidFill>
                          <a:effectLst/>
                          <a:latin typeface="Arial" panose="020B0604020202020204" pitchFamily="34" charset="0"/>
                        </a:rPr>
                        <a:t>gapmer</a:t>
                      </a:r>
                      <a:r>
                        <a:rPr lang="en-US" sz="1600" b="1" i="0" dirty="0">
                          <a:solidFill>
                            <a:srgbClr val="FFFFFF"/>
                          </a:solidFill>
                          <a:effectLst/>
                          <a:latin typeface="Arial" panose="020B0604020202020204" pitchFamily="34" charset="0"/>
                        </a:rPr>
                        <a:t> targeting transthyretin for </a:t>
                      </a:r>
                      <a:r>
                        <a:rPr lang="en-US" sz="1600" b="1" i="0" dirty="0" err="1">
                          <a:solidFill>
                            <a:srgbClr val="FFFFFF"/>
                          </a:solidFill>
                          <a:effectLst/>
                          <a:latin typeface="Arial" panose="020B0604020202020204" pitchFamily="34" charset="0"/>
                        </a:rPr>
                        <a:t>hATTR</a:t>
                      </a:r>
                      <a:endParaRPr lang="en-US" sz="1600" b="0" i="0" dirty="0">
                        <a:solidFill>
                          <a:srgbClr val="000000"/>
                        </a:solidFill>
                        <a:effectLst/>
                      </a:endParaRPr>
                    </a:p>
                  </a:txBody>
                  <a:tcPr marL="68992" marR="68992" marT="34496" marB="34496">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A20067"/>
                    </a:solidFill>
                  </a:tcPr>
                </a:tc>
                <a:tc>
                  <a:txBody>
                    <a:bodyPr/>
                    <a:lstStyle/>
                    <a:p>
                      <a:pPr algn="ctr" fontAlgn="base"/>
                      <a:r>
                        <a:rPr lang="en-US" sz="1800" b="1" i="0" u="sng" dirty="0" err="1">
                          <a:solidFill>
                            <a:srgbClr val="FFFFFF"/>
                          </a:solidFill>
                          <a:effectLst/>
                          <a:latin typeface="Arial" panose="020B0604020202020204" pitchFamily="34" charset="0"/>
                        </a:rPr>
                        <a:t>Tofersen</a:t>
                      </a:r>
                      <a:r>
                        <a:rPr lang="en-US" sz="1800" b="1" i="0" u="sng" dirty="0">
                          <a:solidFill>
                            <a:srgbClr val="FFFFFF"/>
                          </a:solidFill>
                          <a:effectLst/>
                          <a:latin typeface="Arial" panose="020B0604020202020204" pitchFamily="34" charset="0"/>
                        </a:rPr>
                        <a:t> (IT)</a:t>
                      </a:r>
                    </a:p>
                    <a:p>
                      <a:pPr algn="ctr" fontAlgn="base"/>
                      <a:r>
                        <a:rPr lang="en-US" sz="1600" b="1" i="0" dirty="0">
                          <a:solidFill>
                            <a:srgbClr val="FFFFFF"/>
                          </a:solidFill>
                          <a:effectLst/>
                          <a:latin typeface="Arial" panose="020B0604020202020204" pitchFamily="34" charset="0"/>
                        </a:rPr>
                        <a:t>MOE </a:t>
                      </a:r>
                      <a:r>
                        <a:rPr lang="en-US" sz="1600" b="1" i="0" dirty="0" err="1">
                          <a:solidFill>
                            <a:srgbClr val="FFFFFF"/>
                          </a:solidFill>
                          <a:effectLst/>
                          <a:latin typeface="Arial" panose="020B0604020202020204" pitchFamily="34" charset="0"/>
                        </a:rPr>
                        <a:t>gapmer</a:t>
                      </a:r>
                      <a:r>
                        <a:rPr lang="en-US" sz="1600" b="1" i="0" dirty="0">
                          <a:solidFill>
                            <a:srgbClr val="FFFFFF"/>
                          </a:solidFill>
                          <a:effectLst/>
                          <a:latin typeface="Arial" panose="020B0604020202020204" pitchFamily="34" charset="0"/>
                        </a:rPr>
                        <a:t> targeting SOD1 for ALS</a:t>
                      </a:r>
                      <a:endParaRPr lang="en-US" sz="1600" b="0" i="0" dirty="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A20067"/>
                    </a:solidFill>
                  </a:tcPr>
                </a:tc>
                <a:extLst>
                  <a:ext uri="{0D108BD9-81ED-4DB2-BD59-A6C34878D82A}">
                    <a16:rowId xmlns:a16="http://schemas.microsoft.com/office/drawing/2014/main" val="1315674519"/>
                  </a:ext>
                </a:extLst>
              </a:tr>
              <a:tr h="482943">
                <a:tc>
                  <a:txBody>
                    <a:bodyPr/>
                    <a:lstStyle/>
                    <a:p>
                      <a:pPr algn="l" fontAlgn="base"/>
                      <a:r>
                        <a:rPr lang="en-US" sz="1800" b="0" i="0">
                          <a:solidFill>
                            <a:srgbClr val="000000"/>
                          </a:solidFill>
                          <a:effectLst/>
                          <a:latin typeface="Arial" panose="020B0604020202020204" pitchFamily="34" charset="0"/>
                        </a:rPr>
                        <a:t>Standard Tox: Mouse​</a:t>
                      </a:r>
                      <a:endParaRPr lang="en-US" sz="1800" b="0" i="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CBD3"/>
                    </a:solidFill>
                  </a:tcPr>
                </a:tc>
                <a:tc>
                  <a:txBody>
                    <a:bodyPr/>
                    <a:lstStyle/>
                    <a:p>
                      <a:pPr algn="ctr" fontAlgn="base"/>
                      <a:r>
                        <a:rPr lang="en-US" sz="1800" b="0" i="0">
                          <a:solidFill>
                            <a:srgbClr val="000000"/>
                          </a:solidFill>
                          <a:effectLst/>
                          <a:latin typeface="Arial" panose="020B0604020202020204" pitchFamily="34" charset="0"/>
                        </a:rPr>
                        <a:t>Up to 6-month SC</a:t>
                      </a:r>
                      <a:endParaRPr lang="en-US" sz="1800" b="0" i="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CBD3"/>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800" b="0" i="0">
                          <a:solidFill>
                            <a:srgbClr val="000000"/>
                          </a:solidFill>
                          <a:effectLst/>
                          <a:latin typeface="Arial" panose="020B0604020202020204" pitchFamily="34" charset="0"/>
                        </a:rPr>
                        <a:t>Up to 6-month SC​</a:t>
                      </a:r>
                      <a:endParaRPr lang="en-US" sz="1800" b="0" i="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CBD3"/>
                    </a:solidFill>
                  </a:tcPr>
                </a:tc>
                <a:extLst>
                  <a:ext uri="{0D108BD9-81ED-4DB2-BD59-A6C34878D82A}">
                    <a16:rowId xmlns:a16="http://schemas.microsoft.com/office/drawing/2014/main" val="2528929150"/>
                  </a:ext>
                </a:extLst>
              </a:tr>
              <a:tr h="482943">
                <a:tc>
                  <a:txBody>
                    <a:bodyPr/>
                    <a:lstStyle/>
                    <a:p>
                      <a:pPr algn="l" fontAlgn="base"/>
                      <a:r>
                        <a:rPr lang="en-US" sz="1800" b="0" i="0">
                          <a:solidFill>
                            <a:srgbClr val="000000"/>
                          </a:solidFill>
                          <a:effectLst/>
                          <a:latin typeface="Arial" panose="020B0604020202020204" pitchFamily="34" charset="0"/>
                        </a:rPr>
                        <a:t>Standard Tox: Rat​</a:t>
                      </a:r>
                      <a:endParaRPr lang="en-US" sz="1800" b="0" i="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0E7EB"/>
                    </a:solidFill>
                  </a:tcPr>
                </a:tc>
                <a:tc>
                  <a:txBody>
                    <a:bodyPr/>
                    <a:lstStyle/>
                    <a:p>
                      <a:pPr algn="ctr" fontAlgn="base"/>
                      <a:r>
                        <a:rPr lang="en-US" sz="1800" b="0" i="0" dirty="0">
                          <a:solidFill>
                            <a:srgbClr val="000000"/>
                          </a:solidFill>
                          <a:effectLst/>
                          <a:latin typeface="Arial"/>
                        </a:rPr>
                        <a:t>NA</a:t>
                      </a:r>
                      <a:endParaRPr lang="en-US" sz="1800" b="0" i="0" dirty="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0E7EB"/>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800" b="0" i="0" dirty="0">
                          <a:solidFill>
                            <a:srgbClr val="000000"/>
                          </a:solidFill>
                          <a:effectLst/>
                          <a:latin typeface="Arial" panose="020B0604020202020204" pitchFamily="34" charset="0"/>
                        </a:rPr>
                        <a:t>Single dose IT</a:t>
                      </a:r>
                      <a:endParaRPr lang="en-US" sz="1800" b="0" i="0" dirty="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0E7EB"/>
                    </a:solidFill>
                  </a:tcPr>
                </a:tc>
                <a:extLst>
                  <a:ext uri="{0D108BD9-81ED-4DB2-BD59-A6C34878D82A}">
                    <a16:rowId xmlns:a16="http://schemas.microsoft.com/office/drawing/2014/main" val="2208015761"/>
                  </a:ext>
                </a:extLst>
              </a:tr>
              <a:tr h="482943">
                <a:tc>
                  <a:txBody>
                    <a:bodyPr/>
                    <a:lstStyle/>
                    <a:p>
                      <a:pPr algn="l" fontAlgn="base"/>
                      <a:r>
                        <a:rPr lang="en-US" sz="1800" b="0" i="0">
                          <a:solidFill>
                            <a:srgbClr val="000000"/>
                          </a:solidFill>
                          <a:effectLst/>
                          <a:latin typeface="Arial" panose="020B0604020202020204" pitchFamily="34" charset="0"/>
                        </a:rPr>
                        <a:t>Standard Tox: NHP​</a:t>
                      </a:r>
                      <a:endParaRPr lang="en-US" sz="1800" b="0" i="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CBD3"/>
                    </a:solidFill>
                  </a:tcPr>
                </a:tc>
                <a:tc>
                  <a:txBody>
                    <a:bodyPr/>
                    <a:lstStyle/>
                    <a:p>
                      <a:pPr algn="ctr" fontAlgn="base"/>
                      <a:r>
                        <a:rPr lang="en-US" sz="1800" b="0" i="0" dirty="0">
                          <a:solidFill>
                            <a:srgbClr val="000000"/>
                          </a:solidFill>
                          <a:effectLst/>
                          <a:latin typeface="Arial" panose="020B0604020202020204" pitchFamily="34" charset="0"/>
                        </a:rPr>
                        <a:t>Up to 9-month SC​</a:t>
                      </a:r>
                      <a:endParaRPr lang="en-US" sz="1800" b="0" i="0" dirty="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CBD3"/>
                    </a:solidFill>
                  </a:tcPr>
                </a:tc>
                <a:tc>
                  <a:txBody>
                    <a:bodyPr/>
                    <a:lstStyle/>
                    <a:p>
                      <a:pPr algn="ctr" fontAlgn="base"/>
                      <a:r>
                        <a:rPr lang="en-US" sz="1800" b="0" i="0" dirty="0">
                          <a:solidFill>
                            <a:srgbClr val="000000"/>
                          </a:solidFill>
                          <a:effectLst/>
                        </a:rPr>
                        <a:t>Up to 9-month IT</a:t>
                      </a: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CBD3"/>
                    </a:solidFill>
                  </a:tcPr>
                </a:tc>
                <a:extLst>
                  <a:ext uri="{0D108BD9-81ED-4DB2-BD59-A6C34878D82A}">
                    <a16:rowId xmlns:a16="http://schemas.microsoft.com/office/drawing/2014/main" val="3489309014"/>
                  </a:ext>
                </a:extLst>
              </a:tr>
              <a:tr h="1103870">
                <a:tc>
                  <a:txBody>
                    <a:bodyPr/>
                    <a:lstStyle/>
                    <a:p>
                      <a:pPr algn="l" fontAlgn="base"/>
                      <a:r>
                        <a:rPr lang="en-US" sz="1800" b="0" i="0">
                          <a:solidFill>
                            <a:srgbClr val="000000"/>
                          </a:solidFill>
                          <a:effectLst/>
                          <a:latin typeface="Arial" panose="020B0604020202020204" pitchFamily="34" charset="0"/>
                        </a:rPr>
                        <a:t>Reproductive Tox</a:t>
                      </a:r>
                      <a:endParaRPr lang="en-US" sz="1800" b="0" i="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E7EB"/>
                    </a:solidFill>
                  </a:tcPr>
                </a:tc>
                <a:tc>
                  <a:txBody>
                    <a:bodyPr/>
                    <a:lstStyle/>
                    <a:p>
                      <a:pPr algn="ctr" fontAlgn="base"/>
                      <a:r>
                        <a:rPr lang="en-US" sz="1800" b="0" i="0">
                          <a:solidFill>
                            <a:srgbClr val="000000"/>
                          </a:solidFill>
                          <a:effectLst/>
                          <a:latin typeface="Arial" panose="020B0604020202020204" pitchFamily="34" charset="0"/>
                        </a:rPr>
                        <a:t>Fertility/EFD (mouse)</a:t>
                      </a:r>
                      <a:endParaRPr lang="en-US" sz="1800" b="0" i="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E7EB"/>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800" b="0" i="0" dirty="0">
                          <a:solidFill>
                            <a:srgbClr val="000000"/>
                          </a:solidFill>
                          <a:effectLst/>
                          <a:latin typeface="Arial" panose="020B0604020202020204" pitchFamily="34" charset="0"/>
                        </a:rPr>
                        <a:t>FEED (mouse), EFD (rabbit)​</a:t>
                      </a:r>
                      <a:endParaRPr lang="en-US" sz="1800" b="0" i="0" dirty="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E7EB"/>
                    </a:solidFill>
                  </a:tcPr>
                </a:tc>
                <a:extLst>
                  <a:ext uri="{0D108BD9-81ED-4DB2-BD59-A6C34878D82A}">
                    <a16:rowId xmlns:a16="http://schemas.microsoft.com/office/drawing/2014/main" val="3617563573"/>
                  </a:ext>
                </a:extLst>
              </a:tr>
              <a:tr h="896895">
                <a:tc>
                  <a:txBody>
                    <a:bodyPr/>
                    <a:lstStyle/>
                    <a:p>
                      <a:pPr algn="l" fontAlgn="base"/>
                      <a:r>
                        <a:rPr lang="en-US" sz="1800" b="0" i="0">
                          <a:solidFill>
                            <a:srgbClr val="000000"/>
                          </a:solidFill>
                          <a:effectLst/>
                          <a:latin typeface="Arial" panose="020B0604020202020204" pitchFamily="34" charset="0"/>
                        </a:rPr>
                        <a:t>Carcinogenicity​</a:t>
                      </a:r>
                      <a:endParaRPr lang="en-US" sz="1800" b="0" i="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CBD3"/>
                    </a:solidFill>
                  </a:tcPr>
                </a:tc>
                <a:tc>
                  <a:txBody>
                    <a:bodyPr/>
                    <a:lstStyle/>
                    <a:p>
                      <a:pPr algn="ctr" fontAlgn="base"/>
                      <a:r>
                        <a:rPr lang="en-US" sz="1800" b="0" i="0" dirty="0">
                          <a:solidFill>
                            <a:srgbClr val="000000"/>
                          </a:solidFill>
                          <a:effectLst/>
                          <a:latin typeface="Arial"/>
                        </a:rPr>
                        <a:t>6-month TgRasH2 </a:t>
                      </a:r>
                      <a:endParaRPr lang="en-US" sz="1800" b="0" i="0" dirty="0">
                        <a:solidFill>
                          <a:srgbClr val="000000"/>
                        </a:solidFill>
                        <a:effectLst/>
                      </a:endParaRPr>
                    </a:p>
                    <a:p>
                      <a:pPr lvl="0" algn="ctr">
                        <a:buNone/>
                      </a:pPr>
                      <a:r>
                        <a:rPr lang="en-US" sz="1800" b="0" i="0" dirty="0">
                          <a:solidFill>
                            <a:srgbClr val="000000"/>
                          </a:solidFill>
                          <a:effectLst/>
                          <a:latin typeface="Arial"/>
                        </a:rPr>
                        <a:t>(previous experience with </a:t>
                      </a:r>
                      <a:r>
                        <a:rPr lang="en-US" sz="1800" b="0" i="0" dirty="0" err="1">
                          <a:solidFill>
                            <a:srgbClr val="000000"/>
                          </a:solidFill>
                          <a:effectLst/>
                          <a:latin typeface="Arial"/>
                        </a:rPr>
                        <a:t>inotersen</a:t>
                      </a:r>
                      <a:r>
                        <a:rPr lang="en-US" sz="1800" b="0" i="0" dirty="0">
                          <a:solidFill>
                            <a:srgbClr val="000000"/>
                          </a:solidFill>
                          <a:effectLst/>
                          <a:latin typeface="Arial"/>
                        </a:rPr>
                        <a:t> supported abbreviated </a:t>
                      </a:r>
                      <a:r>
                        <a:rPr lang="en-US" sz="1800" b="0" i="0" dirty="0" err="1">
                          <a:solidFill>
                            <a:srgbClr val="000000"/>
                          </a:solidFill>
                          <a:effectLst/>
                          <a:latin typeface="Arial"/>
                        </a:rPr>
                        <a:t>carci</a:t>
                      </a:r>
                      <a:r>
                        <a:rPr lang="en-US" sz="1800" b="0" i="0" dirty="0">
                          <a:solidFill>
                            <a:srgbClr val="000000"/>
                          </a:solidFill>
                          <a:effectLst/>
                          <a:latin typeface="Arial"/>
                        </a:rPr>
                        <a:t> assessment)</a:t>
                      </a:r>
                      <a:endParaRPr lang="en-US" sz="1800" b="0" i="0" dirty="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CBD3"/>
                    </a:solidFill>
                  </a:tcPr>
                </a:tc>
                <a:tc>
                  <a:txBody>
                    <a:bodyPr/>
                    <a:lstStyle/>
                    <a:p>
                      <a:pPr algn="ctr" fontAlgn="base"/>
                      <a:r>
                        <a:rPr lang="en-US" sz="1800" b="0" i="0" dirty="0">
                          <a:solidFill>
                            <a:srgbClr val="000000"/>
                          </a:solidFill>
                          <a:effectLst/>
                        </a:rPr>
                        <a:t>Post marketing commitment</a:t>
                      </a: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CBD3"/>
                    </a:solidFill>
                  </a:tcPr>
                </a:tc>
                <a:extLst>
                  <a:ext uri="{0D108BD9-81ED-4DB2-BD59-A6C34878D82A}">
                    <a16:rowId xmlns:a16="http://schemas.microsoft.com/office/drawing/2014/main" val="3672058089"/>
                  </a:ext>
                </a:extLst>
              </a:tr>
            </a:tbl>
          </a:graphicData>
        </a:graphic>
      </p:graphicFrame>
      <p:sp>
        <p:nvSpPr>
          <p:cNvPr id="10" name="TextBox 3">
            <a:extLst>
              <a:ext uri="{FF2B5EF4-FFF2-40B4-BE49-F238E27FC236}">
                <a16:creationId xmlns:a16="http://schemas.microsoft.com/office/drawing/2014/main" id="{D496A169-BB06-A73C-A062-19A7593733DD}"/>
              </a:ext>
            </a:extLst>
          </p:cNvPr>
          <p:cNvSpPr txBox="1"/>
          <p:nvPr/>
        </p:nvSpPr>
        <p:spPr>
          <a:xfrm>
            <a:off x="575353" y="6268586"/>
            <a:ext cx="11106365" cy="33855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a:latin typeface="Arial"/>
                <a:cs typeface="Arial"/>
              </a:rPr>
              <a:t>SC – subcutaneous; EFD - embryofetal development; FEED – fertility and early embryonic development</a:t>
            </a:r>
            <a:endParaRPr lang="en-US">
              <a:latin typeface="Arial"/>
              <a:cs typeface="Arial"/>
            </a:endParaRPr>
          </a:p>
        </p:txBody>
      </p:sp>
    </p:spTree>
    <p:extLst>
      <p:ext uri="{BB962C8B-B14F-4D97-AF65-F5344CB8AC3E}">
        <p14:creationId xmlns:p14="http://schemas.microsoft.com/office/powerpoint/2010/main" val="971373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875F5F6-0C2F-70C6-578C-55FC63F8EDBD}"/>
              </a:ext>
            </a:extLst>
          </p:cNvPr>
          <p:cNvSpPr>
            <a:spLocks noGrp="1"/>
          </p:cNvSpPr>
          <p:nvPr>
            <p:ph type="body" idx="1"/>
          </p:nvPr>
        </p:nvSpPr>
        <p:spPr>
          <a:solidFill>
            <a:schemeClr val="accent1">
              <a:lumMod val="75000"/>
            </a:schemeClr>
          </a:solidFill>
        </p:spPr>
        <p:txBody>
          <a:bodyPr anchor="ctr"/>
          <a:lstStyle/>
          <a:p>
            <a:r>
              <a:rPr lang="en-US" dirty="0">
                <a:solidFill>
                  <a:schemeClr val="bg1"/>
                </a:solidFill>
              </a:rPr>
              <a:t>On-target</a:t>
            </a:r>
          </a:p>
        </p:txBody>
      </p:sp>
      <p:sp>
        <p:nvSpPr>
          <p:cNvPr id="5" name="Content Placeholder 4">
            <a:extLst>
              <a:ext uri="{FF2B5EF4-FFF2-40B4-BE49-F238E27FC236}">
                <a16:creationId xmlns:a16="http://schemas.microsoft.com/office/drawing/2014/main" id="{8E62E545-3480-1B39-C93A-6FF7FAE9116F}"/>
              </a:ext>
            </a:extLst>
          </p:cNvPr>
          <p:cNvSpPr>
            <a:spLocks noGrp="1"/>
          </p:cNvSpPr>
          <p:nvPr>
            <p:ph sz="half" idx="2"/>
          </p:nvPr>
        </p:nvSpPr>
        <p:spPr/>
        <p:txBody>
          <a:bodyPr vert="horz" lIns="0" tIns="0" rIns="0" bIns="0" rtlCol="0" anchor="t">
            <a:noAutofit/>
          </a:bodyPr>
          <a:lstStyle/>
          <a:p>
            <a:pPr marL="169545" indent="-169545"/>
            <a:r>
              <a:rPr lang="en-US" dirty="0"/>
              <a:t>Related to binding to target RNA (PD)</a:t>
            </a:r>
          </a:p>
          <a:p>
            <a:pPr lvl="1">
              <a:buFont typeface="Courier New" panose="020B0604020202020204" pitchFamily="34" charset="0"/>
              <a:buChar char="o"/>
            </a:pPr>
            <a:r>
              <a:rPr lang="en-US" dirty="0">
                <a:cs typeface="Arial"/>
              </a:rPr>
              <a:t>Example: ↓ red cell mass due to antagonism of TMPRSS6</a:t>
            </a:r>
          </a:p>
        </p:txBody>
      </p:sp>
      <p:sp>
        <p:nvSpPr>
          <p:cNvPr id="6" name="Text Placeholder 5">
            <a:extLst>
              <a:ext uri="{FF2B5EF4-FFF2-40B4-BE49-F238E27FC236}">
                <a16:creationId xmlns:a16="http://schemas.microsoft.com/office/drawing/2014/main" id="{62226F73-00D5-CAFB-2C73-EA9B84336F37}"/>
              </a:ext>
            </a:extLst>
          </p:cNvPr>
          <p:cNvSpPr>
            <a:spLocks noGrp="1"/>
          </p:cNvSpPr>
          <p:nvPr>
            <p:ph type="body" sz="quarter" idx="3"/>
          </p:nvPr>
        </p:nvSpPr>
        <p:spPr>
          <a:solidFill>
            <a:schemeClr val="accent1">
              <a:lumMod val="75000"/>
            </a:schemeClr>
          </a:solidFill>
        </p:spPr>
        <p:txBody>
          <a:bodyPr anchor="ctr"/>
          <a:lstStyle/>
          <a:p>
            <a:r>
              <a:rPr lang="en-US" dirty="0">
                <a:solidFill>
                  <a:schemeClr val="bg1"/>
                </a:solidFill>
              </a:rPr>
              <a:t>Off-target</a:t>
            </a:r>
          </a:p>
        </p:txBody>
      </p:sp>
      <p:sp>
        <p:nvSpPr>
          <p:cNvPr id="7" name="Content Placeholder 6">
            <a:extLst>
              <a:ext uri="{FF2B5EF4-FFF2-40B4-BE49-F238E27FC236}">
                <a16:creationId xmlns:a16="http://schemas.microsoft.com/office/drawing/2014/main" id="{FA5EB4B8-4198-384D-8591-6D8B87947662}"/>
              </a:ext>
            </a:extLst>
          </p:cNvPr>
          <p:cNvSpPr>
            <a:spLocks noGrp="1"/>
          </p:cNvSpPr>
          <p:nvPr>
            <p:ph sz="quarter" idx="4"/>
          </p:nvPr>
        </p:nvSpPr>
        <p:spPr/>
        <p:txBody>
          <a:bodyPr vert="horz" lIns="0" tIns="0" rIns="0" bIns="0" rtlCol="0" anchor="t">
            <a:noAutofit/>
          </a:bodyPr>
          <a:lstStyle/>
          <a:p>
            <a:pPr marL="169545" indent="-169545"/>
            <a:r>
              <a:rPr lang="en-US" dirty="0"/>
              <a:t>Hybridization-dependent</a:t>
            </a:r>
          </a:p>
          <a:p>
            <a:pPr lvl="1">
              <a:buFont typeface="Courier New" panose="020B0604020202020204" pitchFamily="34" charset="0"/>
              <a:buChar char="o"/>
            </a:pPr>
            <a:r>
              <a:rPr lang="en-US" dirty="0"/>
              <a:t>Binding to non-target RNA sequences </a:t>
            </a:r>
          </a:p>
          <a:p>
            <a:pPr lvl="2">
              <a:buFont typeface="Courier New" panose="020B0604020202020204" pitchFamily="34" charset="0"/>
              <a:buChar char="o"/>
            </a:pPr>
            <a:r>
              <a:rPr lang="en-US" dirty="0">
                <a:cs typeface="Arial"/>
              </a:rPr>
              <a:t>Sequence dependent</a:t>
            </a:r>
          </a:p>
          <a:p>
            <a:pPr lvl="2">
              <a:buFont typeface="Courier New" panose="020B0604020202020204" pitchFamily="34" charset="0"/>
              <a:buChar char="o"/>
            </a:pPr>
            <a:r>
              <a:rPr lang="en-US" dirty="0">
                <a:cs typeface="Arial"/>
              </a:rPr>
              <a:t>In silico analysis/transcriptomics are used to screen out problematic sequences</a:t>
            </a:r>
          </a:p>
          <a:p>
            <a:pPr lvl="1">
              <a:buFont typeface="Courier New" panose="020B0604020202020204" pitchFamily="34" charset="0"/>
              <a:buChar char="o"/>
            </a:pPr>
            <a:endParaRPr lang="en-US" dirty="0"/>
          </a:p>
          <a:p>
            <a:pPr marL="169545" indent="-169545"/>
            <a:r>
              <a:rPr lang="en-US" dirty="0"/>
              <a:t>Non-specific</a:t>
            </a:r>
            <a:endParaRPr lang="en-US" dirty="0">
              <a:cs typeface="Arial"/>
            </a:endParaRPr>
          </a:p>
          <a:p>
            <a:pPr lvl="1">
              <a:buFont typeface="Courier New,monospace" panose="020B0604020202020204" pitchFamily="34" charset="0"/>
              <a:buChar char="o"/>
            </a:pPr>
            <a:r>
              <a:rPr lang="en-US" dirty="0">
                <a:cs typeface="Arial"/>
              </a:rPr>
              <a:t>Binding to serum proteins (ASOs) &amp; accumulation in tissues</a:t>
            </a:r>
            <a:endParaRPr lang="en-US" dirty="0">
              <a:solidFill>
                <a:srgbClr val="000000"/>
              </a:solidFill>
              <a:cs typeface="Arial"/>
            </a:endParaRPr>
          </a:p>
          <a:p>
            <a:pPr lvl="2">
              <a:buFont typeface="Courier New,monospace" panose="020B0604020202020204" pitchFamily="34" charset="0"/>
              <a:buChar char="o"/>
            </a:pPr>
            <a:r>
              <a:rPr lang="en-US" dirty="0"/>
              <a:t>Can be chemistry or sequence dependent</a:t>
            </a:r>
            <a:endParaRPr lang="en-US" dirty="0">
              <a:cs typeface="Arial"/>
            </a:endParaRPr>
          </a:p>
          <a:p>
            <a:pPr lvl="2">
              <a:buFont typeface="Courier New,monospace" panose="020B0604020202020204" pitchFamily="34" charset="0"/>
              <a:buChar char="o"/>
            </a:pPr>
            <a:r>
              <a:rPr lang="en-US" dirty="0"/>
              <a:t>Can vary across species</a:t>
            </a:r>
            <a:endParaRPr lang="en-US" dirty="0">
              <a:cs typeface="Arial"/>
            </a:endParaRPr>
          </a:p>
        </p:txBody>
      </p:sp>
      <p:sp>
        <p:nvSpPr>
          <p:cNvPr id="3" name="Title 2">
            <a:extLst>
              <a:ext uri="{FF2B5EF4-FFF2-40B4-BE49-F238E27FC236}">
                <a16:creationId xmlns:a16="http://schemas.microsoft.com/office/drawing/2014/main" id="{DC27B141-6382-A7A3-FACF-C4A874D65623}"/>
              </a:ext>
            </a:extLst>
          </p:cNvPr>
          <p:cNvSpPr>
            <a:spLocks noGrp="1"/>
          </p:cNvSpPr>
          <p:nvPr>
            <p:ph type="title"/>
          </p:nvPr>
        </p:nvSpPr>
        <p:spPr/>
        <p:txBody>
          <a:bodyPr/>
          <a:lstStyle/>
          <a:p>
            <a:r>
              <a:rPr lang="en-US" dirty="0"/>
              <a:t>Categories of toxicity with ONs</a:t>
            </a:r>
          </a:p>
        </p:txBody>
      </p:sp>
      <p:pic>
        <p:nvPicPr>
          <p:cNvPr id="2" name="Picture 1" descr="Graphical user interface, chart&#10;&#10;Description automatically generated">
            <a:extLst>
              <a:ext uri="{FF2B5EF4-FFF2-40B4-BE49-F238E27FC236}">
                <a16:creationId xmlns:a16="http://schemas.microsoft.com/office/drawing/2014/main" id="{78683B92-C04A-8731-2E57-B7A160DADF50}"/>
              </a:ext>
            </a:extLst>
          </p:cNvPr>
          <p:cNvPicPr>
            <a:picLocks noChangeAspect="1"/>
          </p:cNvPicPr>
          <p:nvPr/>
        </p:nvPicPr>
        <p:blipFill>
          <a:blip r:embed="rId2"/>
          <a:srcRect r="49477" b="49590"/>
          <a:stretch/>
        </p:blipFill>
        <p:spPr>
          <a:xfrm>
            <a:off x="1427942" y="3429000"/>
            <a:ext cx="3684985" cy="2811950"/>
          </a:xfrm>
          <a:prstGeom prst="rect">
            <a:avLst/>
          </a:prstGeom>
        </p:spPr>
      </p:pic>
      <p:sp>
        <p:nvSpPr>
          <p:cNvPr id="9" name="TextBox 7">
            <a:extLst>
              <a:ext uri="{FF2B5EF4-FFF2-40B4-BE49-F238E27FC236}">
                <a16:creationId xmlns:a16="http://schemas.microsoft.com/office/drawing/2014/main" id="{940A18EE-CDB7-8E26-F0FC-8720C94D65BA}"/>
              </a:ext>
            </a:extLst>
          </p:cNvPr>
          <p:cNvSpPr txBox="1"/>
          <p:nvPr/>
        </p:nvSpPr>
        <p:spPr>
          <a:xfrm>
            <a:off x="1188198" y="6414700"/>
            <a:ext cx="3924729"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err="1">
                <a:latin typeface="Arial" panose="020B0604020202020204" pitchFamily="34" charset="0"/>
                <a:cs typeface="Arial" panose="020B0604020202020204" pitchFamily="34" charset="0"/>
              </a:rPr>
              <a:t>Zanardi</a:t>
            </a:r>
            <a:r>
              <a:rPr lang="en-US" sz="1200">
                <a:latin typeface="Arial" panose="020B0604020202020204" pitchFamily="34" charset="0"/>
                <a:cs typeface="Arial" panose="020B0604020202020204" pitchFamily="34" charset="0"/>
              </a:rPr>
              <a:t> TA et al 2021. </a:t>
            </a:r>
            <a:r>
              <a:rPr lang="en-US" sz="1200"/>
              <a:t>J Pharm Exp </a:t>
            </a:r>
            <a:r>
              <a:rPr lang="en-US" sz="1200" err="1"/>
              <a:t>Ther</a:t>
            </a:r>
            <a:r>
              <a:rPr lang="en-US" sz="1200"/>
              <a:t> 377(1): 51-63</a:t>
            </a:r>
          </a:p>
        </p:txBody>
      </p:sp>
      <p:sp>
        <p:nvSpPr>
          <p:cNvPr id="10" name="TextBox 9">
            <a:extLst>
              <a:ext uri="{FF2B5EF4-FFF2-40B4-BE49-F238E27FC236}">
                <a16:creationId xmlns:a16="http://schemas.microsoft.com/office/drawing/2014/main" id="{6ADAAA8F-BFF4-299A-825C-C56F342B066C}"/>
              </a:ext>
            </a:extLst>
          </p:cNvPr>
          <p:cNvSpPr txBox="1"/>
          <p:nvPr/>
        </p:nvSpPr>
        <p:spPr>
          <a:xfrm>
            <a:off x="512432" y="3122899"/>
            <a:ext cx="5277022" cy="307777"/>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sz="1400">
                <a:solidFill>
                  <a:schemeClr val="tx2"/>
                </a:solidFill>
                <a:cs typeface="Arial"/>
              </a:rPr>
              <a:t>Hemoglobin in a chronic NHP study of TMPRSS6-targeting ASO</a:t>
            </a:r>
          </a:p>
        </p:txBody>
      </p:sp>
    </p:spTree>
    <p:extLst>
      <p:ext uri="{BB962C8B-B14F-4D97-AF65-F5344CB8AC3E}">
        <p14:creationId xmlns:p14="http://schemas.microsoft.com/office/powerpoint/2010/main" val="8666968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3D159F-BB77-1713-3511-7E68CE5BFAA0}"/>
              </a:ext>
            </a:extLst>
          </p:cNvPr>
          <p:cNvSpPr>
            <a:spLocks noGrp="1"/>
          </p:cNvSpPr>
          <p:nvPr>
            <p:ph idx="1"/>
          </p:nvPr>
        </p:nvSpPr>
        <p:spPr>
          <a:xfrm>
            <a:off x="304800" y="983974"/>
            <a:ext cx="11582400" cy="5378727"/>
          </a:xfrm>
        </p:spPr>
        <p:txBody>
          <a:bodyPr/>
          <a:lstStyle/>
          <a:p>
            <a:pPr>
              <a:buFont typeface="Wingdings" panose="05000000000000000000" pitchFamily="2" charset="2"/>
              <a:buChar char="Ø"/>
            </a:pPr>
            <a:r>
              <a:rPr lang="en-US" sz="2400" dirty="0"/>
              <a:t>Primarily to liver and kidney</a:t>
            </a:r>
          </a:p>
        </p:txBody>
      </p:sp>
      <p:sp>
        <p:nvSpPr>
          <p:cNvPr id="4" name="Title 3">
            <a:extLst>
              <a:ext uri="{FF2B5EF4-FFF2-40B4-BE49-F238E27FC236}">
                <a16:creationId xmlns:a16="http://schemas.microsoft.com/office/drawing/2014/main" id="{72BACABE-2F00-DF41-BB55-59586FA77F86}"/>
              </a:ext>
            </a:extLst>
          </p:cNvPr>
          <p:cNvSpPr>
            <a:spLocks noGrp="1"/>
          </p:cNvSpPr>
          <p:nvPr>
            <p:ph type="title"/>
          </p:nvPr>
        </p:nvSpPr>
        <p:spPr/>
        <p:txBody>
          <a:bodyPr/>
          <a:lstStyle/>
          <a:p>
            <a:r>
              <a:rPr lang="en-US" dirty="0"/>
              <a:t>ASO distribution after systemic administration (unconjugated ASO)</a:t>
            </a:r>
          </a:p>
        </p:txBody>
      </p:sp>
      <p:pic>
        <p:nvPicPr>
          <p:cNvPr id="1026" name="Picture 2">
            <a:extLst>
              <a:ext uri="{FF2B5EF4-FFF2-40B4-BE49-F238E27FC236}">
                <a16:creationId xmlns:a16="http://schemas.microsoft.com/office/drawing/2014/main" id="{562BC78B-E358-5220-8774-9484066940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1764" y="1784418"/>
            <a:ext cx="9462272" cy="396725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12">
            <a:extLst>
              <a:ext uri="{FF2B5EF4-FFF2-40B4-BE49-F238E27FC236}">
                <a16:creationId xmlns:a16="http://schemas.microsoft.com/office/drawing/2014/main" id="{37409CDA-1E3A-6944-2FFD-A48D461C9D42}"/>
              </a:ext>
            </a:extLst>
          </p:cNvPr>
          <p:cNvSpPr txBox="1"/>
          <p:nvPr/>
        </p:nvSpPr>
        <p:spPr>
          <a:xfrm>
            <a:off x="3596050" y="6245423"/>
            <a:ext cx="5473700"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latin typeface="Arial"/>
                <a:ea typeface="Calibri"/>
                <a:cs typeface="Calibri"/>
              </a:rPr>
              <a:t>Geary R. et al. 2015. Advanced Drug Delivery Reviews. 87(46-51).</a:t>
            </a:r>
          </a:p>
        </p:txBody>
      </p:sp>
      <p:sp>
        <p:nvSpPr>
          <p:cNvPr id="8" name="Rectangle 7">
            <a:extLst>
              <a:ext uri="{FF2B5EF4-FFF2-40B4-BE49-F238E27FC236}">
                <a16:creationId xmlns:a16="http://schemas.microsoft.com/office/drawing/2014/main" id="{4B3704CF-973E-2CFF-F7F5-6A69A6BC4F75}"/>
              </a:ext>
            </a:extLst>
          </p:cNvPr>
          <p:cNvSpPr/>
          <p:nvPr/>
        </p:nvSpPr>
        <p:spPr>
          <a:xfrm>
            <a:off x="6742671" y="2748722"/>
            <a:ext cx="741405" cy="216655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err="1"/>
          </a:p>
        </p:txBody>
      </p:sp>
    </p:spTree>
    <p:extLst>
      <p:ext uri="{BB962C8B-B14F-4D97-AF65-F5344CB8AC3E}">
        <p14:creationId xmlns:p14="http://schemas.microsoft.com/office/powerpoint/2010/main" val="852635196"/>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F8C06B-C67B-EE98-6129-57592A97F5C7}"/>
              </a:ext>
            </a:extLst>
          </p:cNvPr>
          <p:cNvSpPr>
            <a:spLocks noGrp="1"/>
          </p:cNvSpPr>
          <p:nvPr>
            <p:ph type="title"/>
          </p:nvPr>
        </p:nvSpPr>
        <p:spPr/>
        <p:txBody>
          <a:bodyPr/>
          <a:lstStyle/>
          <a:p>
            <a:r>
              <a:rPr lang="en-US" dirty="0"/>
              <a:t>ASO accumulation in the kidney can lead to toxicity at high doses</a:t>
            </a:r>
          </a:p>
        </p:txBody>
      </p:sp>
      <p:pic>
        <p:nvPicPr>
          <p:cNvPr id="7171" name="Picture 3" descr="FIG. 3. ">
            <a:extLst>
              <a:ext uri="{FF2B5EF4-FFF2-40B4-BE49-F238E27FC236}">
                <a16:creationId xmlns:a16="http://schemas.microsoft.com/office/drawing/2014/main" id="{B654CD70-3ED2-150F-D792-1750331612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7316" y="2151488"/>
            <a:ext cx="3536108" cy="314809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A blue yellow and red triangle&#10;&#10;Description automatically generated">
            <a:extLst>
              <a:ext uri="{FF2B5EF4-FFF2-40B4-BE49-F238E27FC236}">
                <a16:creationId xmlns:a16="http://schemas.microsoft.com/office/drawing/2014/main" id="{1D2798F8-E5AF-2606-D7E5-6F9BBC364E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545" y="1951049"/>
            <a:ext cx="6853569" cy="39020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12">
            <a:extLst>
              <a:ext uri="{FF2B5EF4-FFF2-40B4-BE49-F238E27FC236}">
                <a16:creationId xmlns:a16="http://schemas.microsoft.com/office/drawing/2014/main" id="{291CA98C-1149-17C6-3899-E1CFB23F411F}"/>
              </a:ext>
            </a:extLst>
          </p:cNvPr>
          <p:cNvSpPr txBox="1"/>
          <p:nvPr/>
        </p:nvSpPr>
        <p:spPr>
          <a:xfrm>
            <a:off x="1519717" y="6245423"/>
            <a:ext cx="5473700"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latin typeface="Arial"/>
                <a:ea typeface="Calibri"/>
                <a:cs typeface="Calibri"/>
              </a:rPr>
              <a:t>Adapted from Engelhardt JA. Nucleic Acid Thera. 2016</a:t>
            </a:r>
          </a:p>
        </p:txBody>
      </p:sp>
      <p:sp>
        <p:nvSpPr>
          <p:cNvPr id="7" name="TextBox 1">
            <a:extLst>
              <a:ext uri="{FF2B5EF4-FFF2-40B4-BE49-F238E27FC236}">
                <a16:creationId xmlns:a16="http://schemas.microsoft.com/office/drawing/2014/main" id="{782B0F95-B63B-ED0E-0B77-6C9E92F324BC}"/>
              </a:ext>
            </a:extLst>
          </p:cNvPr>
          <p:cNvSpPr txBox="1"/>
          <p:nvPr/>
        </p:nvSpPr>
        <p:spPr>
          <a:xfrm>
            <a:off x="9172712" y="5329904"/>
            <a:ext cx="2246655" cy="52322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latin typeface="Arial"/>
                <a:cs typeface="Arial"/>
              </a:rPr>
              <a:t>Basophilic granules, proximal tubule</a:t>
            </a:r>
          </a:p>
        </p:txBody>
      </p:sp>
    </p:spTree>
    <p:extLst>
      <p:ext uri="{BB962C8B-B14F-4D97-AF65-F5344CB8AC3E}">
        <p14:creationId xmlns:p14="http://schemas.microsoft.com/office/powerpoint/2010/main" val="1271882813"/>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Slide Number Placeholder 3">
            <a:extLst>
              <a:ext uri="{FF2B5EF4-FFF2-40B4-BE49-F238E27FC236}">
                <a16:creationId xmlns:a16="http://schemas.microsoft.com/office/drawing/2014/main" id="{127CB0F2-B7FF-2853-5C64-572D94A673A1}"/>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3200">
                <a:solidFill>
                  <a:srgbClr val="000000"/>
                </a:solidFill>
                <a:latin typeface="Arial" panose="020B0604020202020204" pitchFamily="34" charset="0"/>
                <a:cs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rgbClr val="000000"/>
                </a:solidFill>
                <a:latin typeface="Arial" panose="020B0604020202020204" pitchFamily="34" charset="0"/>
                <a:cs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rgbClr val="000000"/>
                </a:solidFill>
                <a:latin typeface="Arial" panose="020B0604020202020204" pitchFamily="34" charset="0"/>
                <a:cs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9pPr>
          </a:lstStyle>
          <a:p>
            <a:pPr eaLnBrk="1" hangingPunct="1">
              <a:spcBef>
                <a:spcPct val="0"/>
              </a:spcBef>
              <a:buFontTx/>
              <a:buNone/>
            </a:pPr>
            <a:fld id="{38F80B6B-5D76-4E45-A160-FB57D567D76E}" type="slidenum">
              <a:rPr lang="en-US" altLang="en-US" sz="1400">
                <a:solidFill>
                  <a:srgbClr val="660066"/>
                </a:solidFill>
              </a:rPr>
              <a:pPr eaLnBrk="1" hangingPunct="1">
                <a:spcBef>
                  <a:spcPct val="0"/>
                </a:spcBef>
                <a:buFontTx/>
                <a:buNone/>
              </a:pPr>
              <a:t>76</a:t>
            </a:fld>
            <a:endParaRPr lang="en-US" altLang="en-US" sz="1400">
              <a:solidFill>
                <a:srgbClr val="660066"/>
              </a:solidFill>
            </a:endParaRPr>
          </a:p>
        </p:txBody>
      </p:sp>
      <p:sp>
        <p:nvSpPr>
          <p:cNvPr id="25603" name="Rectangle 2">
            <a:extLst>
              <a:ext uri="{FF2B5EF4-FFF2-40B4-BE49-F238E27FC236}">
                <a16:creationId xmlns:a16="http://schemas.microsoft.com/office/drawing/2014/main" id="{62D9B588-9FC4-E947-67BB-537E32E5FDD6}"/>
              </a:ext>
            </a:extLst>
          </p:cNvPr>
          <p:cNvSpPr>
            <a:spLocks noGrp="1" noChangeArrowheads="1"/>
          </p:cNvSpPr>
          <p:nvPr>
            <p:ph type="title"/>
          </p:nvPr>
        </p:nvSpPr>
        <p:spPr>
          <a:xfrm>
            <a:off x="304800" y="304799"/>
            <a:ext cx="11582400" cy="990203"/>
          </a:xfrm>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Lst>
        </p:spPr>
        <p:txBody>
          <a:bodyPr>
            <a:normAutofit fontScale="90000"/>
          </a:bodyPr>
          <a:lstStyle/>
          <a:p>
            <a:pPr marL="4763" defTabSz="979488"/>
            <a:r>
              <a:rPr lang="en-US" altLang="en-US" sz="3100" dirty="0"/>
              <a:t>Specific-specific sensitivity example: Kidney injury in rats</a:t>
            </a:r>
            <a:br>
              <a:rPr lang="en-US" altLang="en-US" sz="2400" dirty="0"/>
            </a:br>
            <a:br>
              <a:rPr lang="en-US" altLang="en-US" sz="2400" dirty="0"/>
            </a:br>
            <a:r>
              <a:rPr lang="en-US" altLang="en-US" sz="2200" dirty="0"/>
              <a:t>ASOs exacerbate rat aging nephropathy </a:t>
            </a:r>
            <a:r>
              <a:rPr lang="en-US" altLang="en-US" sz="2200" dirty="0">
                <a:sym typeface="Wingdings" panose="05000000000000000000" pitchFamily="2" charset="2"/>
              </a:rPr>
              <a:t></a:t>
            </a:r>
            <a:r>
              <a:rPr lang="en-US" altLang="en-US" sz="2200" dirty="0"/>
              <a:t> not translatable to humans</a:t>
            </a:r>
          </a:p>
        </p:txBody>
      </p:sp>
      <p:sp>
        <p:nvSpPr>
          <p:cNvPr id="25605" name="Text Box 3">
            <a:extLst>
              <a:ext uri="{FF2B5EF4-FFF2-40B4-BE49-F238E27FC236}">
                <a16:creationId xmlns:a16="http://schemas.microsoft.com/office/drawing/2014/main" id="{89854315-DD64-FDC5-6C37-B8DD67CD125E}"/>
              </a:ext>
            </a:extLst>
          </p:cNvPr>
          <p:cNvSpPr>
            <a:spLocks noChangeArrowheads="1"/>
          </p:cNvSpPr>
          <p:nvPr/>
        </p:nvSpPr>
        <p:spPr bwMode="auto">
          <a:xfrm>
            <a:off x="3115340" y="5806852"/>
            <a:ext cx="6182831"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rgbClr val="000000"/>
                </a:solidFill>
                <a:latin typeface="Arial" panose="020B0604020202020204" pitchFamily="34" charset="0"/>
                <a:cs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rgbClr val="000000"/>
                </a:solidFill>
                <a:latin typeface="Arial" panose="020B0604020202020204" pitchFamily="34" charset="0"/>
                <a:cs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rgbClr val="000000"/>
                </a:solidFill>
                <a:latin typeface="Arial" panose="020B0604020202020204" pitchFamily="34" charset="0"/>
                <a:cs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9pPr>
          </a:lstStyle>
          <a:p>
            <a:pPr algn="ctr" eaLnBrk="1" hangingPunct="1">
              <a:spcBef>
                <a:spcPct val="50000"/>
              </a:spcBef>
              <a:buFontTx/>
              <a:buNone/>
            </a:pPr>
            <a:r>
              <a:rPr lang="en-US" altLang="en-US" sz="1400" b="1"/>
              <a:t>Time (weeks)</a:t>
            </a:r>
          </a:p>
        </p:txBody>
      </p:sp>
      <p:grpSp>
        <p:nvGrpSpPr>
          <p:cNvPr id="25606" name="Group 4">
            <a:extLst>
              <a:ext uri="{FF2B5EF4-FFF2-40B4-BE49-F238E27FC236}">
                <a16:creationId xmlns:a16="http://schemas.microsoft.com/office/drawing/2014/main" id="{B9660F19-B1B1-6890-1D7D-B15233FF009F}"/>
              </a:ext>
            </a:extLst>
          </p:cNvPr>
          <p:cNvGrpSpPr>
            <a:grpSpLocks/>
          </p:cNvGrpSpPr>
          <p:nvPr/>
        </p:nvGrpSpPr>
        <p:grpSpPr bwMode="auto">
          <a:xfrm>
            <a:off x="2296022" y="1604235"/>
            <a:ext cx="9487369" cy="4132292"/>
            <a:chOff x="2744" y="-689"/>
            <a:chExt cx="6371" cy="3294"/>
          </a:xfrm>
        </p:grpSpPr>
        <p:graphicFrame>
          <p:nvGraphicFramePr>
            <p:cNvPr id="25607" name="Object 5">
              <a:extLst>
                <a:ext uri="{FF2B5EF4-FFF2-40B4-BE49-F238E27FC236}">
                  <a16:creationId xmlns:a16="http://schemas.microsoft.com/office/drawing/2014/main" id="{C0A8DA96-C933-73C0-097B-AEE10117BB80}"/>
                </a:ext>
              </a:extLst>
            </p:cNvPr>
            <p:cNvGraphicFramePr>
              <a:graphicFrameLocks noChangeAspect="1"/>
            </p:cNvGraphicFramePr>
            <p:nvPr/>
          </p:nvGraphicFramePr>
          <p:xfrm>
            <a:off x="3068" y="-689"/>
            <a:ext cx="4512" cy="3294"/>
          </p:xfrm>
          <a:graphic>
            <a:graphicData uri="http://schemas.openxmlformats.org/presentationml/2006/ole">
              <mc:AlternateContent xmlns:mc="http://schemas.openxmlformats.org/markup-compatibility/2006">
                <mc:Choice xmlns:v="urn:schemas-microsoft-com:vml" Requires="v">
                  <p:oleObj spid="_x0000_s2051" name="Chart" r:id="rId4" imgW="6848472" imgH="4772177" progId="Excel.Chart.8">
                    <p:embed/>
                  </p:oleObj>
                </mc:Choice>
                <mc:Fallback>
                  <p:oleObj name="Chart" r:id="rId4" imgW="6848472" imgH="4772177" progId="Excel.Chart.8">
                    <p:embed/>
                    <p:pic>
                      <p:nvPicPr>
                        <p:cNvPr id="25607" name="Object 5">
                          <a:extLst>
                            <a:ext uri="{FF2B5EF4-FFF2-40B4-BE49-F238E27FC236}">
                              <a16:creationId xmlns:a16="http://schemas.microsoft.com/office/drawing/2014/main" id="{C0A8DA96-C933-73C0-097B-AEE10117BB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8" y="-689"/>
                          <a:ext cx="4512" cy="3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5608" name="Group 6">
              <a:extLst>
                <a:ext uri="{FF2B5EF4-FFF2-40B4-BE49-F238E27FC236}">
                  <a16:creationId xmlns:a16="http://schemas.microsoft.com/office/drawing/2014/main" id="{336304EB-9BCE-D1F0-0C43-E88A29F94BF9}"/>
                </a:ext>
              </a:extLst>
            </p:cNvPr>
            <p:cNvGrpSpPr>
              <a:grpSpLocks/>
            </p:cNvGrpSpPr>
            <p:nvPr/>
          </p:nvGrpSpPr>
          <p:grpSpPr bwMode="auto">
            <a:xfrm>
              <a:off x="2744" y="-626"/>
              <a:ext cx="6371" cy="2784"/>
              <a:chOff x="2744" y="-626"/>
              <a:chExt cx="6371" cy="2784"/>
            </a:xfrm>
          </p:grpSpPr>
          <p:sp>
            <p:nvSpPr>
              <p:cNvPr id="25609" name="Text Box 7">
                <a:extLst>
                  <a:ext uri="{FF2B5EF4-FFF2-40B4-BE49-F238E27FC236}">
                    <a16:creationId xmlns:a16="http://schemas.microsoft.com/office/drawing/2014/main" id="{D301F7DB-DDDC-A172-C4A8-5A5D0E42707F}"/>
                  </a:ext>
                </a:extLst>
              </p:cNvPr>
              <p:cNvSpPr>
                <a:spLocks noChangeArrowheads="1"/>
              </p:cNvSpPr>
              <p:nvPr/>
            </p:nvSpPr>
            <p:spPr bwMode="auto">
              <a:xfrm rot="16200000">
                <a:off x="1456" y="662"/>
                <a:ext cx="2784"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rgbClr val="000000"/>
                    </a:solidFill>
                    <a:latin typeface="Arial" panose="020B0604020202020204" pitchFamily="34" charset="0"/>
                    <a:cs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rgbClr val="000000"/>
                    </a:solidFill>
                    <a:latin typeface="Arial" panose="020B0604020202020204" pitchFamily="34" charset="0"/>
                    <a:cs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rgbClr val="000000"/>
                    </a:solidFill>
                    <a:latin typeface="Arial" panose="020B0604020202020204" pitchFamily="34" charset="0"/>
                    <a:cs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9pPr>
              </a:lstStyle>
              <a:p>
                <a:pPr algn="ctr" eaLnBrk="1" hangingPunct="1">
                  <a:spcBef>
                    <a:spcPct val="50000"/>
                  </a:spcBef>
                  <a:buFontTx/>
                  <a:buNone/>
                </a:pPr>
                <a:r>
                  <a:rPr lang="en-US" altLang="en-US" sz="1400" b="1"/>
                  <a:t>Urinary Protein/Creatinine Ratio</a:t>
                </a:r>
              </a:p>
            </p:txBody>
          </p:sp>
          <p:sp>
            <p:nvSpPr>
              <p:cNvPr id="25610" name="Text Box 8">
                <a:extLst>
                  <a:ext uri="{FF2B5EF4-FFF2-40B4-BE49-F238E27FC236}">
                    <a16:creationId xmlns:a16="http://schemas.microsoft.com/office/drawing/2014/main" id="{FB605ACE-32B2-5859-FBBB-34ACAB273C86}"/>
                  </a:ext>
                </a:extLst>
              </p:cNvPr>
              <p:cNvSpPr>
                <a:spLocks noChangeArrowheads="1"/>
              </p:cNvSpPr>
              <p:nvPr/>
            </p:nvSpPr>
            <p:spPr bwMode="auto">
              <a:xfrm>
                <a:off x="7446" y="895"/>
                <a:ext cx="1350"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rgbClr val="000000"/>
                    </a:solidFill>
                    <a:latin typeface="Arial" panose="020B0604020202020204" pitchFamily="34" charset="0"/>
                    <a:cs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rgbClr val="000000"/>
                    </a:solidFill>
                    <a:latin typeface="Arial" panose="020B0604020202020204" pitchFamily="34" charset="0"/>
                    <a:cs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rgbClr val="000000"/>
                    </a:solidFill>
                    <a:latin typeface="Arial" panose="020B0604020202020204" pitchFamily="34" charset="0"/>
                    <a:cs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9pPr>
              </a:lstStyle>
              <a:p>
                <a:pPr eaLnBrk="1" hangingPunct="1">
                  <a:spcBef>
                    <a:spcPct val="0"/>
                  </a:spcBef>
                  <a:buFontTx/>
                  <a:buNone/>
                </a:pPr>
                <a:r>
                  <a:rPr lang="en-US" altLang="en-US" sz="1200" b="1" dirty="0">
                    <a:solidFill>
                      <a:srgbClr val="FF0000"/>
                    </a:solidFill>
                    <a:latin typeface="Verdana" panose="020B0604030504040204" pitchFamily="34" charset="0"/>
                  </a:rPr>
                  <a:t>Rat 10 mg/kg</a:t>
                </a:r>
              </a:p>
            </p:txBody>
          </p:sp>
          <p:sp>
            <p:nvSpPr>
              <p:cNvPr id="25611" name="Text Box 9">
                <a:extLst>
                  <a:ext uri="{FF2B5EF4-FFF2-40B4-BE49-F238E27FC236}">
                    <a16:creationId xmlns:a16="http://schemas.microsoft.com/office/drawing/2014/main" id="{85C25963-9B2A-502E-9782-ECC2AC699531}"/>
                  </a:ext>
                </a:extLst>
              </p:cNvPr>
              <p:cNvSpPr>
                <a:spLocks noChangeArrowheads="1"/>
              </p:cNvSpPr>
              <p:nvPr/>
            </p:nvSpPr>
            <p:spPr bwMode="auto">
              <a:xfrm>
                <a:off x="7396" y="1524"/>
                <a:ext cx="1125"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rgbClr val="000000"/>
                    </a:solidFill>
                    <a:latin typeface="Arial" panose="020B0604020202020204" pitchFamily="34" charset="0"/>
                    <a:cs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rgbClr val="000000"/>
                    </a:solidFill>
                    <a:latin typeface="Arial" panose="020B0604020202020204" pitchFamily="34" charset="0"/>
                    <a:cs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rgbClr val="000000"/>
                    </a:solidFill>
                    <a:latin typeface="Arial" panose="020B0604020202020204" pitchFamily="34" charset="0"/>
                    <a:cs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9pPr>
              </a:lstStyle>
              <a:p>
                <a:pPr eaLnBrk="1" hangingPunct="1">
                  <a:spcBef>
                    <a:spcPct val="50000"/>
                  </a:spcBef>
                  <a:buFontTx/>
                  <a:buNone/>
                </a:pPr>
                <a:r>
                  <a:rPr lang="en-US" altLang="en-US" sz="1400" b="1" dirty="0"/>
                  <a:t>Rat Control</a:t>
                </a:r>
              </a:p>
            </p:txBody>
          </p:sp>
          <p:sp>
            <p:nvSpPr>
              <p:cNvPr id="25612" name="Text Box 10">
                <a:extLst>
                  <a:ext uri="{FF2B5EF4-FFF2-40B4-BE49-F238E27FC236}">
                    <a16:creationId xmlns:a16="http://schemas.microsoft.com/office/drawing/2014/main" id="{0F4DFE64-F732-E85A-C059-465A1C70A6E5}"/>
                  </a:ext>
                </a:extLst>
              </p:cNvPr>
              <p:cNvSpPr>
                <a:spLocks noChangeArrowheads="1"/>
              </p:cNvSpPr>
              <p:nvPr/>
            </p:nvSpPr>
            <p:spPr bwMode="auto">
              <a:xfrm>
                <a:off x="7403" y="1871"/>
                <a:ext cx="171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rgbClr val="000000"/>
                    </a:solidFill>
                    <a:latin typeface="Arial" panose="020B0604020202020204" pitchFamily="34" charset="0"/>
                    <a:cs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rgbClr val="000000"/>
                    </a:solidFill>
                    <a:latin typeface="Arial" panose="020B0604020202020204" pitchFamily="34" charset="0"/>
                    <a:cs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rgbClr val="000000"/>
                    </a:solidFill>
                    <a:latin typeface="Arial" panose="020B0604020202020204" pitchFamily="34" charset="0"/>
                    <a:cs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9pPr>
              </a:lstStyle>
              <a:p>
                <a:pPr eaLnBrk="1" hangingPunct="1">
                  <a:spcBef>
                    <a:spcPct val="0"/>
                  </a:spcBef>
                  <a:buFontTx/>
                  <a:buNone/>
                </a:pPr>
                <a:r>
                  <a:rPr lang="en-US" altLang="en-US" sz="1200" b="1" dirty="0">
                    <a:solidFill>
                      <a:srgbClr val="006600"/>
                    </a:solidFill>
                    <a:latin typeface="Verdana" panose="020B0604030504040204" pitchFamily="34" charset="0"/>
                  </a:rPr>
                  <a:t>Monkey 80 mg/kg</a:t>
                </a:r>
              </a:p>
            </p:txBody>
          </p:sp>
        </p:grpSp>
      </p:grpSp>
      <p:sp>
        <p:nvSpPr>
          <p:cNvPr id="2" name="TextBox 1">
            <a:extLst>
              <a:ext uri="{FF2B5EF4-FFF2-40B4-BE49-F238E27FC236}">
                <a16:creationId xmlns:a16="http://schemas.microsoft.com/office/drawing/2014/main" id="{6EF5EE9E-4B4E-342D-3282-91D5EB3F6006}"/>
              </a:ext>
            </a:extLst>
          </p:cNvPr>
          <p:cNvSpPr txBox="1"/>
          <p:nvPr/>
        </p:nvSpPr>
        <p:spPr>
          <a:xfrm>
            <a:off x="7124814" y="1998793"/>
            <a:ext cx="1813891" cy="830997"/>
          </a:xfrm>
          <a:prstGeom prst="rect">
            <a:avLst/>
          </a:prstGeom>
          <a:noFill/>
        </p:spPr>
        <p:txBody>
          <a:bodyPr wrap="square" rtlCol="0">
            <a:spAutoFit/>
          </a:bodyPr>
          <a:lstStyle/>
          <a:p>
            <a:pPr algn="l"/>
            <a:r>
              <a:rPr lang="en-US" sz="1600" dirty="0">
                <a:solidFill>
                  <a:schemeClr val="tx2"/>
                </a:solidFill>
              </a:rPr>
              <a:t>↑ urinary protein is a biomarker of kidney injury</a:t>
            </a:r>
          </a:p>
        </p:txBody>
      </p:sp>
      <p:cxnSp>
        <p:nvCxnSpPr>
          <p:cNvPr id="4" name="Straight Arrow Connector 3">
            <a:extLst>
              <a:ext uri="{FF2B5EF4-FFF2-40B4-BE49-F238E27FC236}">
                <a16:creationId xmlns:a16="http://schemas.microsoft.com/office/drawing/2014/main" id="{AF0F2073-ACE6-A12F-9CA4-F94430805EEC}"/>
              </a:ext>
            </a:extLst>
          </p:cNvPr>
          <p:cNvCxnSpPr/>
          <p:nvPr/>
        </p:nvCxnSpPr>
        <p:spPr>
          <a:xfrm flipH="1">
            <a:off x="6475344" y="2414292"/>
            <a:ext cx="651013" cy="42738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A36AA3E-6ED7-4A44-B54C-CAC0BEC061AD}"/>
              </a:ext>
            </a:extLst>
          </p:cNvPr>
          <p:cNvSpPr>
            <a:spLocks noGrp="1"/>
          </p:cNvSpPr>
          <p:nvPr>
            <p:ph type="sldNum" sz="quarter" idx="15"/>
          </p:nvPr>
        </p:nvSpPr>
        <p:spPr/>
        <p:txBody>
          <a:bodyPr/>
          <a:lstStyle/>
          <a:p>
            <a:fld id="{57E68A81-A63B-7E42-A4BA-DED9126C48E6}" type="slidenum">
              <a:rPr lang="en-US" smtClean="0"/>
              <a:pPr/>
              <a:t>77</a:t>
            </a:fld>
            <a:endParaRPr lang="en-US"/>
          </a:p>
        </p:txBody>
      </p:sp>
      <p:sp>
        <p:nvSpPr>
          <p:cNvPr id="3" name="Title 2"/>
          <p:cNvSpPr>
            <a:spLocks noGrp="1"/>
          </p:cNvSpPr>
          <p:nvPr>
            <p:ph type="title"/>
          </p:nvPr>
        </p:nvSpPr>
        <p:spPr>
          <a:xfrm>
            <a:off x="370505" y="379952"/>
            <a:ext cx="11399839" cy="1172872"/>
          </a:xfrm>
        </p:spPr>
        <p:txBody>
          <a:bodyPr>
            <a:normAutofit/>
          </a:bodyPr>
          <a:lstStyle/>
          <a:p>
            <a:r>
              <a:rPr lang="en-US" dirty="0"/>
              <a:t>Summary of class effects of unconjugated ASOs after systemic administration: translation to humans</a:t>
            </a:r>
          </a:p>
        </p:txBody>
      </p:sp>
      <p:graphicFrame>
        <p:nvGraphicFramePr>
          <p:cNvPr id="5" name="Content Placeholder 4"/>
          <p:cNvGraphicFramePr>
            <a:graphicFrameLocks noGrp="1"/>
          </p:cNvGraphicFramePr>
          <p:nvPr>
            <p:ph sz="quarter" idx="16"/>
          </p:nvPr>
        </p:nvGraphicFramePr>
        <p:xfrm>
          <a:off x="903890" y="1515240"/>
          <a:ext cx="10333071" cy="4602480"/>
        </p:xfrm>
        <a:graphic>
          <a:graphicData uri="http://schemas.openxmlformats.org/drawingml/2006/table">
            <a:tbl>
              <a:tblPr firstRow="1" bandRow="1">
                <a:tableStyleId>{5C22544A-7EE6-4342-B048-85BDC9FD1C3A}</a:tableStyleId>
              </a:tblPr>
              <a:tblGrid>
                <a:gridCol w="3687180">
                  <a:extLst>
                    <a:ext uri="{9D8B030D-6E8A-4147-A177-3AD203B41FA5}">
                      <a16:colId xmlns:a16="http://schemas.microsoft.com/office/drawing/2014/main" val="20000"/>
                    </a:ext>
                  </a:extLst>
                </a:gridCol>
                <a:gridCol w="3374889">
                  <a:extLst>
                    <a:ext uri="{9D8B030D-6E8A-4147-A177-3AD203B41FA5}">
                      <a16:colId xmlns:a16="http://schemas.microsoft.com/office/drawing/2014/main" val="20001"/>
                    </a:ext>
                  </a:extLst>
                </a:gridCol>
                <a:gridCol w="3271002">
                  <a:extLst>
                    <a:ext uri="{9D8B030D-6E8A-4147-A177-3AD203B41FA5}">
                      <a16:colId xmlns:a16="http://schemas.microsoft.com/office/drawing/2014/main" val="20002"/>
                    </a:ext>
                  </a:extLst>
                </a:gridCol>
              </a:tblGrid>
              <a:tr h="37084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bg1"/>
                          </a:solidFill>
                          <a:effectLst/>
                          <a:latin typeface="+mn-lt"/>
                        </a:rPr>
                        <a:t>Class Effect</a:t>
                      </a:r>
                    </a:p>
                  </a:txBody>
                  <a:tcPr marL="90817" marR="90817"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bg1"/>
                          </a:solidFill>
                          <a:effectLst/>
                          <a:latin typeface="+mn-lt"/>
                        </a:rPr>
                        <a:t>Mechanism</a:t>
                      </a:r>
                    </a:p>
                  </a:txBody>
                  <a:tcPr marL="90817" marR="90817"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i="0" u="none" strike="noStrike" cap="none" normalizeH="0" baseline="0" dirty="0">
                          <a:ln>
                            <a:noFill/>
                          </a:ln>
                          <a:solidFill>
                            <a:schemeClr val="bg1"/>
                          </a:solidFill>
                          <a:effectLst/>
                          <a:latin typeface="+mn-lt"/>
                        </a:rPr>
                        <a:t>Human Finding</a:t>
                      </a:r>
                      <a:endParaRPr kumimoji="0" lang="en-US" sz="2000" b="1" i="0" u="none" strike="noStrike" cap="none" normalizeH="0" baseline="0" dirty="0">
                        <a:ln>
                          <a:noFill/>
                        </a:ln>
                        <a:solidFill>
                          <a:schemeClr val="bg1"/>
                        </a:solidFill>
                        <a:effectLst/>
                        <a:latin typeface="+mn-lt"/>
                      </a:endParaRPr>
                    </a:p>
                  </a:txBody>
                  <a:tcPr marL="90817" marR="90817" anchor="ctr" horzOverflow="overflow"/>
                </a:tc>
                <a:extLst>
                  <a:ext uri="{0D108BD9-81ED-4DB2-BD59-A6C34878D82A}">
                    <a16:rowId xmlns:a16="http://schemas.microsoft.com/office/drawing/2014/main" val="10000"/>
                  </a:ext>
                </a:extLst>
              </a:tr>
              <a:tr h="37084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660066"/>
                          </a:solidFill>
                          <a:effectLst/>
                          <a:latin typeface="+mn-lt"/>
                        </a:rPr>
                        <a:t>↑ </a:t>
                      </a:r>
                      <a:r>
                        <a:rPr kumimoji="0" lang="en-US" sz="1800" b="1" i="0" u="none" strike="noStrike" cap="none" normalizeH="0" baseline="0" dirty="0" err="1">
                          <a:ln>
                            <a:noFill/>
                          </a:ln>
                          <a:solidFill>
                            <a:srgbClr val="660066"/>
                          </a:solidFill>
                          <a:effectLst/>
                          <a:latin typeface="+mn-lt"/>
                        </a:rPr>
                        <a:t>aPTT</a:t>
                      </a:r>
                      <a:endParaRPr kumimoji="0" lang="en-US" sz="1800" b="1" i="0" u="none" strike="noStrike" cap="none" normalizeH="0" baseline="0" dirty="0">
                        <a:ln>
                          <a:noFill/>
                        </a:ln>
                        <a:solidFill>
                          <a:srgbClr val="660066"/>
                        </a:solidFill>
                        <a:effectLst/>
                        <a:latin typeface="+mn-lt"/>
                      </a:endParaRPr>
                    </a:p>
                  </a:txBody>
                  <a:tcPr marL="90817" marR="90817"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kern="1200" cap="none" normalizeH="0" baseline="0" dirty="0">
                          <a:ln>
                            <a:noFill/>
                          </a:ln>
                          <a:solidFill>
                            <a:srgbClr val="660066"/>
                          </a:solidFill>
                          <a:effectLst/>
                          <a:latin typeface="+mn-lt"/>
                          <a:ea typeface="+mn-ea"/>
                          <a:cs typeface="+mn-cs"/>
                        </a:rPr>
                        <a:t>Inhibition of </a:t>
                      </a:r>
                      <a:r>
                        <a:rPr kumimoji="0" lang="en-US" sz="1800" b="1" i="0" u="none" strike="noStrike" kern="1200" cap="none" normalizeH="0" baseline="0" dirty="0" err="1">
                          <a:ln>
                            <a:noFill/>
                          </a:ln>
                          <a:solidFill>
                            <a:srgbClr val="660066"/>
                          </a:solidFill>
                          <a:effectLst/>
                          <a:latin typeface="+mn-lt"/>
                          <a:ea typeface="+mn-ea"/>
                          <a:cs typeface="+mn-cs"/>
                        </a:rPr>
                        <a:t>tenase</a:t>
                      </a:r>
                      <a:r>
                        <a:rPr kumimoji="0" lang="en-US" sz="1800" b="1" i="0" u="none" strike="noStrike" kern="1200" cap="none" normalizeH="0" baseline="0" dirty="0">
                          <a:ln>
                            <a:noFill/>
                          </a:ln>
                          <a:solidFill>
                            <a:srgbClr val="660066"/>
                          </a:solidFill>
                          <a:effectLst/>
                          <a:latin typeface="+mn-lt"/>
                          <a:ea typeface="+mn-ea"/>
                          <a:cs typeface="+mn-cs"/>
                        </a:rPr>
                        <a:t> complex (protein binding)</a:t>
                      </a:r>
                    </a:p>
                  </a:txBody>
                  <a:tcPr marL="90817" marR="90817"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660066"/>
                          </a:solidFill>
                          <a:effectLst/>
                          <a:latin typeface="+mn-lt"/>
                        </a:rPr>
                        <a:t>Transient, no clinical consequence</a:t>
                      </a:r>
                    </a:p>
                  </a:txBody>
                  <a:tcPr marL="90817" marR="90817" anchor="ctr" horzOverflow="overflow"/>
                </a:tc>
                <a:extLst>
                  <a:ext uri="{0D108BD9-81ED-4DB2-BD59-A6C34878D82A}">
                    <a16:rowId xmlns:a16="http://schemas.microsoft.com/office/drawing/2014/main" val="10001"/>
                  </a:ext>
                </a:extLst>
              </a:tr>
              <a:tr h="37084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660066"/>
                          </a:solidFill>
                          <a:effectLst/>
                          <a:latin typeface="+mn-lt"/>
                        </a:rPr>
                        <a:t>Complement activation (NHP)</a:t>
                      </a:r>
                    </a:p>
                  </a:txBody>
                  <a:tcPr marL="90817" marR="90817"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kern="1200" cap="none" normalizeH="0" baseline="0" dirty="0">
                          <a:ln>
                            <a:noFill/>
                          </a:ln>
                          <a:solidFill>
                            <a:srgbClr val="660066"/>
                          </a:solidFill>
                          <a:effectLst/>
                          <a:latin typeface="+mn-lt"/>
                          <a:ea typeface="+mn-ea"/>
                          <a:cs typeface="+mn-cs"/>
                        </a:rPr>
                        <a:t>Inhibition of Factor H (protein binding)</a:t>
                      </a:r>
                    </a:p>
                  </a:txBody>
                  <a:tcPr marL="90817" marR="90817"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660066"/>
                          </a:solidFill>
                          <a:effectLst/>
                          <a:latin typeface="+mn-lt"/>
                        </a:rPr>
                        <a:t>Observed only at extremely high doses (e.g. in oncology indications)</a:t>
                      </a:r>
                    </a:p>
                  </a:txBody>
                  <a:tcPr marL="90817" marR="90817" anchor="ctr" horzOverflow="overflow"/>
                </a:tc>
                <a:extLst>
                  <a:ext uri="{0D108BD9-81ED-4DB2-BD59-A6C34878D82A}">
                    <a16:rowId xmlns:a16="http://schemas.microsoft.com/office/drawing/2014/main" val="10002"/>
                  </a:ext>
                </a:extLst>
              </a:tr>
              <a:tr h="37084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660066"/>
                          </a:solidFill>
                          <a:effectLst/>
                          <a:latin typeface="+mn-lt"/>
                        </a:rPr>
                        <a:t>Proinflammatory effects (infiltrates)</a:t>
                      </a:r>
                    </a:p>
                  </a:txBody>
                  <a:tcPr marL="90817" marR="90817"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660066"/>
                          </a:solidFill>
                          <a:effectLst/>
                          <a:latin typeface="+mn-lt"/>
                        </a:rPr>
                        <a:t>Release of cytokines or chemokines via toll-like or other receptors</a:t>
                      </a:r>
                    </a:p>
                  </a:txBody>
                  <a:tcPr marL="90817" marR="90817"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800" b="1" i="0" u="none" strike="noStrike" cap="none" normalizeH="0" baseline="0" dirty="0">
                          <a:ln>
                            <a:noFill/>
                          </a:ln>
                          <a:solidFill>
                            <a:srgbClr val="660066"/>
                          </a:solidFill>
                          <a:effectLst/>
                          <a:latin typeface="+mn-lt"/>
                        </a:rPr>
                        <a:t>Injection</a:t>
                      </a:r>
                      <a:r>
                        <a:rPr kumimoji="0" lang="en-US" sz="1800" b="1" i="0" u="none" strike="noStrike" cap="none" normalizeH="0" baseline="0" dirty="0">
                          <a:ln>
                            <a:noFill/>
                          </a:ln>
                          <a:solidFill>
                            <a:srgbClr val="660066"/>
                          </a:solidFill>
                          <a:effectLst/>
                          <a:latin typeface="+mn-lt"/>
                        </a:rPr>
                        <a:t> site reactions</a:t>
                      </a:r>
                    </a:p>
                  </a:txBody>
                  <a:tcPr marL="90817" marR="90817" anchor="ctr" horzOverflow="overflow"/>
                </a:tc>
                <a:extLst>
                  <a:ext uri="{0D108BD9-81ED-4DB2-BD59-A6C34878D82A}">
                    <a16:rowId xmlns:a16="http://schemas.microsoft.com/office/drawing/2014/main" val="10003"/>
                  </a:ext>
                </a:extLst>
              </a:tr>
              <a:tr h="37084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660066"/>
                          </a:solidFill>
                          <a:effectLst/>
                          <a:latin typeface="+mn-lt"/>
                        </a:rPr>
                        <a:t>↓ platelets</a:t>
                      </a:r>
                    </a:p>
                  </a:txBody>
                  <a:tcPr marL="90817" marR="90817"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660066"/>
                          </a:solidFill>
                          <a:effectLst/>
                          <a:latin typeface="+mn-lt"/>
                        </a:rPr>
                        <a:t>Not completely understood, may be immune-mediated</a:t>
                      </a:r>
                    </a:p>
                  </a:txBody>
                  <a:tcPr marL="90817" marR="90817"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660066"/>
                          </a:solidFill>
                          <a:effectLst/>
                          <a:latin typeface="+mn-lt"/>
                        </a:rPr>
                        <a:t>Transient, minimal decreases with no clinical consequence; rarely, severe decreases have been observed in specific patient populations</a:t>
                      </a:r>
                    </a:p>
                  </a:txBody>
                  <a:tcPr marL="90817" marR="90817" anchor="ctr" horzOverflow="overflow"/>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84087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EFDCC65-75E3-51EA-20E4-604DA4AFFBEA}"/>
              </a:ext>
            </a:extLst>
          </p:cNvPr>
          <p:cNvSpPr>
            <a:spLocks noGrp="1"/>
          </p:cNvSpPr>
          <p:nvPr>
            <p:ph type="title"/>
          </p:nvPr>
        </p:nvSpPr>
        <p:spPr/>
        <p:txBody>
          <a:bodyPr>
            <a:normAutofit fontScale="90000"/>
          </a:bodyPr>
          <a:lstStyle/>
          <a:p>
            <a:r>
              <a:rPr lang="en-US" dirty="0"/>
              <a:t>Strain-specific sensitivity example: ASO-related platelet decreases are more severe in Mauritius than Asian NHPs</a:t>
            </a:r>
          </a:p>
        </p:txBody>
      </p:sp>
      <p:pic>
        <p:nvPicPr>
          <p:cNvPr id="8" name="Picture 7">
            <a:extLst>
              <a:ext uri="{FF2B5EF4-FFF2-40B4-BE49-F238E27FC236}">
                <a16:creationId xmlns:a16="http://schemas.microsoft.com/office/drawing/2014/main" id="{D1734365-21A6-4347-34F9-58412560E86D}"/>
              </a:ext>
            </a:extLst>
          </p:cNvPr>
          <p:cNvPicPr>
            <a:picLocks noChangeAspect="1"/>
          </p:cNvPicPr>
          <p:nvPr/>
        </p:nvPicPr>
        <p:blipFill>
          <a:blip r:embed="rId2"/>
          <a:stretch>
            <a:fillRect/>
          </a:stretch>
        </p:blipFill>
        <p:spPr>
          <a:xfrm>
            <a:off x="2860061" y="1398855"/>
            <a:ext cx="6617685" cy="4912470"/>
          </a:xfrm>
          <a:prstGeom prst="rect">
            <a:avLst/>
          </a:prstGeom>
        </p:spPr>
      </p:pic>
      <p:sp>
        <p:nvSpPr>
          <p:cNvPr id="2" name="TextBox 12">
            <a:extLst>
              <a:ext uri="{FF2B5EF4-FFF2-40B4-BE49-F238E27FC236}">
                <a16:creationId xmlns:a16="http://schemas.microsoft.com/office/drawing/2014/main" id="{96331CCA-022B-033F-66CF-DD02556F3CB1}"/>
              </a:ext>
            </a:extLst>
          </p:cNvPr>
          <p:cNvSpPr txBox="1"/>
          <p:nvPr/>
        </p:nvSpPr>
        <p:spPr>
          <a:xfrm>
            <a:off x="3359150" y="6311325"/>
            <a:ext cx="5473700"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latin typeface="Arial"/>
                <a:ea typeface="Calibri"/>
                <a:cs typeface="Calibri"/>
              </a:rPr>
              <a:t>Shen L., et al. 2023. Nucleic Acid Therapeutics. 33:3(209-225).</a:t>
            </a:r>
          </a:p>
        </p:txBody>
      </p:sp>
      <p:sp>
        <p:nvSpPr>
          <p:cNvPr id="3" name="TextBox 12">
            <a:extLst>
              <a:ext uri="{FF2B5EF4-FFF2-40B4-BE49-F238E27FC236}">
                <a16:creationId xmlns:a16="http://schemas.microsoft.com/office/drawing/2014/main" id="{2488AF4F-8EF8-0BE6-5C6C-E199E5BEA560}"/>
              </a:ext>
            </a:extLst>
          </p:cNvPr>
          <p:cNvSpPr txBox="1"/>
          <p:nvPr/>
        </p:nvSpPr>
        <p:spPr>
          <a:xfrm>
            <a:off x="3466840" y="3986732"/>
            <a:ext cx="460373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dirty="0">
                <a:latin typeface="Arial"/>
                <a:ea typeface="Calibri"/>
                <a:cs typeface="Calibri"/>
              </a:rPr>
              <a:t>Mauritius NHPs</a:t>
            </a:r>
          </a:p>
        </p:txBody>
      </p:sp>
      <p:sp>
        <p:nvSpPr>
          <p:cNvPr id="4" name="TextBox 12">
            <a:extLst>
              <a:ext uri="{FF2B5EF4-FFF2-40B4-BE49-F238E27FC236}">
                <a16:creationId xmlns:a16="http://schemas.microsoft.com/office/drawing/2014/main" id="{0C22EF80-8F17-14D8-AC0D-5686316B7CB5}"/>
              </a:ext>
            </a:extLst>
          </p:cNvPr>
          <p:cNvSpPr txBox="1"/>
          <p:nvPr/>
        </p:nvSpPr>
        <p:spPr>
          <a:xfrm>
            <a:off x="3453578" y="2103759"/>
            <a:ext cx="460373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dirty="0">
                <a:latin typeface="Arial"/>
                <a:ea typeface="Calibri"/>
                <a:cs typeface="Calibri"/>
              </a:rPr>
              <a:t>Asian NHPs</a:t>
            </a:r>
          </a:p>
        </p:txBody>
      </p:sp>
    </p:spTree>
    <p:extLst>
      <p:ext uri="{BB962C8B-B14F-4D97-AF65-F5344CB8AC3E}">
        <p14:creationId xmlns:p14="http://schemas.microsoft.com/office/powerpoint/2010/main" val="30452228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4F8E1E-8B7F-4F72-A6BF-47BC699C81C7}"/>
              </a:ext>
            </a:extLst>
          </p:cNvPr>
          <p:cNvSpPr>
            <a:spLocks noGrp="1"/>
          </p:cNvSpPr>
          <p:nvPr>
            <p:ph type="title"/>
          </p:nvPr>
        </p:nvSpPr>
        <p:spPr>
          <a:xfrm>
            <a:off x="469901" y="166254"/>
            <a:ext cx="11239499" cy="989993"/>
          </a:xfrm>
        </p:spPr>
        <p:txBody>
          <a:bodyPr/>
          <a:lstStyle/>
          <a:p>
            <a:r>
              <a:rPr lang="en-US" dirty="0"/>
              <a:t>Advances in Medicinal Chemistry Have Driven the Evolution of Antisense Drugs</a:t>
            </a:r>
          </a:p>
        </p:txBody>
      </p:sp>
      <p:sp>
        <p:nvSpPr>
          <p:cNvPr id="17" name="Green area">
            <a:extLst>
              <a:ext uri="{FF2B5EF4-FFF2-40B4-BE49-F238E27FC236}">
                <a16:creationId xmlns:a16="http://schemas.microsoft.com/office/drawing/2014/main" id="{5EFEF85E-3BDA-4A23-9CBD-5A65723A6C91}"/>
              </a:ext>
            </a:extLst>
          </p:cNvPr>
          <p:cNvSpPr/>
          <p:nvPr/>
        </p:nvSpPr>
        <p:spPr>
          <a:xfrm>
            <a:off x="10082935" y="2670717"/>
            <a:ext cx="1970349" cy="2328184"/>
          </a:xfrm>
          <a:custGeom>
            <a:avLst/>
            <a:gdLst>
              <a:gd name="connsiteX0" fmla="*/ 0 w 4124131"/>
              <a:gd name="connsiteY0" fmla="*/ 1576873 h 2715208"/>
              <a:gd name="connsiteX1" fmla="*/ 578498 w 4124131"/>
              <a:gd name="connsiteY1" fmla="*/ 0 h 2715208"/>
              <a:gd name="connsiteX2" fmla="*/ 4124131 w 4124131"/>
              <a:gd name="connsiteY2" fmla="*/ 0 h 2715208"/>
              <a:gd name="connsiteX3" fmla="*/ 4114800 w 4124131"/>
              <a:gd name="connsiteY3" fmla="*/ 2715208 h 2715208"/>
              <a:gd name="connsiteX4" fmla="*/ 1763486 w 4124131"/>
              <a:gd name="connsiteY4" fmla="*/ 2715208 h 2715208"/>
              <a:gd name="connsiteX5" fmla="*/ 979714 w 4124131"/>
              <a:gd name="connsiteY5" fmla="*/ 2304661 h 2715208"/>
              <a:gd name="connsiteX6" fmla="*/ 130629 w 4124131"/>
              <a:gd name="connsiteY6" fmla="*/ 2127379 h 2715208"/>
              <a:gd name="connsiteX7" fmla="*/ 0 w 4124131"/>
              <a:gd name="connsiteY7" fmla="*/ 1576873 h 2715208"/>
              <a:gd name="connsiteX0" fmla="*/ 0 w 4124131"/>
              <a:gd name="connsiteY0" fmla="*/ 1576873 h 2836506"/>
              <a:gd name="connsiteX1" fmla="*/ 578498 w 4124131"/>
              <a:gd name="connsiteY1" fmla="*/ 0 h 2836506"/>
              <a:gd name="connsiteX2" fmla="*/ 4124131 w 4124131"/>
              <a:gd name="connsiteY2" fmla="*/ 0 h 2836506"/>
              <a:gd name="connsiteX3" fmla="*/ 4114800 w 4124131"/>
              <a:gd name="connsiteY3" fmla="*/ 2715208 h 2836506"/>
              <a:gd name="connsiteX4" fmla="*/ 1735494 w 4124131"/>
              <a:gd name="connsiteY4" fmla="*/ 2836506 h 2836506"/>
              <a:gd name="connsiteX5" fmla="*/ 979714 w 4124131"/>
              <a:gd name="connsiteY5" fmla="*/ 2304661 h 2836506"/>
              <a:gd name="connsiteX6" fmla="*/ 130629 w 4124131"/>
              <a:gd name="connsiteY6" fmla="*/ 2127379 h 2836506"/>
              <a:gd name="connsiteX7" fmla="*/ 0 w 4124131"/>
              <a:gd name="connsiteY7" fmla="*/ 1576873 h 2836506"/>
              <a:gd name="connsiteX0" fmla="*/ 0 w 4124131"/>
              <a:gd name="connsiteY0" fmla="*/ 1576873 h 2855167"/>
              <a:gd name="connsiteX1" fmla="*/ 578498 w 4124131"/>
              <a:gd name="connsiteY1" fmla="*/ 0 h 2855167"/>
              <a:gd name="connsiteX2" fmla="*/ 4124131 w 4124131"/>
              <a:gd name="connsiteY2" fmla="*/ 0 h 2855167"/>
              <a:gd name="connsiteX3" fmla="*/ 4114800 w 4124131"/>
              <a:gd name="connsiteY3" fmla="*/ 2855167 h 2855167"/>
              <a:gd name="connsiteX4" fmla="*/ 1735494 w 4124131"/>
              <a:gd name="connsiteY4" fmla="*/ 2836506 h 2855167"/>
              <a:gd name="connsiteX5" fmla="*/ 979714 w 4124131"/>
              <a:gd name="connsiteY5" fmla="*/ 2304661 h 2855167"/>
              <a:gd name="connsiteX6" fmla="*/ 130629 w 4124131"/>
              <a:gd name="connsiteY6" fmla="*/ 2127379 h 2855167"/>
              <a:gd name="connsiteX7" fmla="*/ 0 w 4124131"/>
              <a:gd name="connsiteY7" fmla="*/ 1576873 h 2855167"/>
              <a:gd name="connsiteX0" fmla="*/ 0 w 4124131"/>
              <a:gd name="connsiteY0" fmla="*/ 1576873 h 2855167"/>
              <a:gd name="connsiteX1" fmla="*/ 578498 w 4124131"/>
              <a:gd name="connsiteY1" fmla="*/ 0 h 2855167"/>
              <a:gd name="connsiteX2" fmla="*/ 4124131 w 4124131"/>
              <a:gd name="connsiteY2" fmla="*/ 0 h 2855167"/>
              <a:gd name="connsiteX3" fmla="*/ 4114800 w 4124131"/>
              <a:gd name="connsiteY3" fmla="*/ 2855167 h 2855167"/>
              <a:gd name="connsiteX4" fmla="*/ 1735494 w 4124131"/>
              <a:gd name="connsiteY4" fmla="*/ 2836506 h 2855167"/>
              <a:gd name="connsiteX5" fmla="*/ 643812 w 4124131"/>
              <a:gd name="connsiteY5" fmla="*/ 2388636 h 2855167"/>
              <a:gd name="connsiteX6" fmla="*/ 130629 w 4124131"/>
              <a:gd name="connsiteY6" fmla="*/ 2127379 h 2855167"/>
              <a:gd name="connsiteX7" fmla="*/ 0 w 4124131"/>
              <a:gd name="connsiteY7" fmla="*/ 1576873 h 2855167"/>
              <a:gd name="connsiteX0" fmla="*/ 0 w 4124131"/>
              <a:gd name="connsiteY0" fmla="*/ 1576873 h 2855167"/>
              <a:gd name="connsiteX1" fmla="*/ 578498 w 4124131"/>
              <a:gd name="connsiteY1" fmla="*/ 0 h 2855167"/>
              <a:gd name="connsiteX2" fmla="*/ 4124131 w 4124131"/>
              <a:gd name="connsiteY2" fmla="*/ 0 h 2855167"/>
              <a:gd name="connsiteX3" fmla="*/ 4114800 w 4124131"/>
              <a:gd name="connsiteY3" fmla="*/ 2855167 h 2855167"/>
              <a:gd name="connsiteX4" fmla="*/ 1735494 w 4124131"/>
              <a:gd name="connsiteY4" fmla="*/ 2836506 h 2855167"/>
              <a:gd name="connsiteX5" fmla="*/ 587828 w 4124131"/>
              <a:gd name="connsiteY5" fmla="*/ 2416628 h 2855167"/>
              <a:gd name="connsiteX6" fmla="*/ 130629 w 4124131"/>
              <a:gd name="connsiteY6" fmla="*/ 2127379 h 2855167"/>
              <a:gd name="connsiteX7" fmla="*/ 0 w 4124131"/>
              <a:gd name="connsiteY7" fmla="*/ 1576873 h 2855167"/>
              <a:gd name="connsiteX0" fmla="*/ 0 w 5596132"/>
              <a:gd name="connsiteY0" fmla="*/ 1576873 h 2864311"/>
              <a:gd name="connsiteX1" fmla="*/ 578498 w 5596132"/>
              <a:gd name="connsiteY1" fmla="*/ 0 h 2864311"/>
              <a:gd name="connsiteX2" fmla="*/ 4124131 w 5596132"/>
              <a:gd name="connsiteY2" fmla="*/ 0 h 2864311"/>
              <a:gd name="connsiteX3" fmla="*/ 5596128 w 5596132"/>
              <a:gd name="connsiteY3" fmla="*/ 2864311 h 2864311"/>
              <a:gd name="connsiteX4" fmla="*/ 1735494 w 5596132"/>
              <a:gd name="connsiteY4" fmla="*/ 2836506 h 2864311"/>
              <a:gd name="connsiteX5" fmla="*/ 587828 w 5596132"/>
              <a:gd name="connsiteY5" fmla="*/ 2416628 h 2864311"/>
              <a:gd name="connsiteX6" fmla="*/ 130629 w 5596132"/>
              <a:gd name="connsiteY6" fmla="*/ 2127379 h 2864311"/>
              <a:gd name="connsiteX7" fmla="*/ 0 w 5596132"/>
              <a:gd name="connsiteY7" fmla="*/ 1576873 h 2864311"/>
              <a:gd name="connsiteX0" fmla="*/ 0 w 5614603"/>
              <a:gd name="connsiteY0" fmla="*/ 1604305 h 2891743"/>
              <a:gd name="connsiteX1" fmla="*/ 578498 w 5614603"/>
              <a:gd name="connsiteY1" fmla="*/ 27432 h 2891743"/>
              <a:gd name="connsiteX2" fmla="*/ 5614603 w 5614603"/>
              <a:gd name="connsiteY2" fmla="*/ 0 h 2891743"/>
              <a:gd name="connsiteX3" fmla="*/ 5596128 w 5614603"/>
              <a:gd name="connsiteY3" fmla="*/ 2891743 h 2891743"/>
              <a:gd name="connsiteX4" fmla="*/ 1735494 w 5614603"/>
              <a:gd name="connsiteY4" fmla="*/ 2863938 h 2891743"/>
              <a:gd name="connsiteX5" fmla="*/ 587828 w 5614603"/>
              <a:gd name="connsiteY5" fmla="*/ 2444060 h 2891743"/>
              <a:gd name="connsiteX6" fmla="*/ 130629 w 5614603"/>
              <a:gd name="connsiteY6" fmla="*/ 2154811 h 2891743"/>
              <a:gd name="connsiteX7" fmla="*/ 0 w 5614603"/>
              <a:gd name="connsiteY7" fmla="*/ 1604305 h 2891743"/>
              <a:gd name="connsiteX0" fmla="*/ 0 w 5614603"/>
              <a:gd name="connsiteY0" fmla="*/ 1604305 h 2891743"/>
              <a:gd name="connsiteX1" fmla="*/ 340754 w 5614603"/>
              <a:gd name="connsiteY1" fmla="*/ 18288 h 2891743"/>
              <a:gd name="connsiteX2" fmla="*/ 5614603 w 5614603"/>
              <a:gd name="connsiteY2" fmla="*/ 0 h 2891743"/>
              <a:gd name="connsiteX3" fmla="*/ 5596128 w 5614603"/>
              <a:gd name="connsiteY3" fmla="*/ 2891743 h 2891743"/>
              <a:gd name="connsiteX4" fmla="*/ 1735494 w 5614603"/>
              <a:gd name="connsiteY4" fmla="*/ 2863938 h 2891743"/>
              <a:gd name="connsiteX5" fmla="*/ 587828 w 5614603"/>
              <a:gd name="connsiteY5" fmla="*/ 2444060 h 2891743"/>
              <a:gd name="connsiteX6" fmla="*/ 130629 w 5614603"/>
              <a:gd name="connsiteY6" fmla="*/ 2154811 h 2891743"/>
              <a:gd name="connsiteX7" fmla="*/ 0 w 5614603"/>
              <a:gd name="connsiteY7" fmla="*/ 1604305 h 2891743"/>
              <a:gd name="connsiteX0" fmla="*/ 0 w 5596403"/>
              <a:gd name="connsiteY0" fmla="*/ 1613449 h 2900887"/>
              <a:gd name="connsiteX1" fmla="*/ 340754 w 5596403"/>
              <a:gd name="connsiteY1" fmla="*/ 27432 h 2900887"/>
              <a:gd name="connsiteX2" fmla="*/ 5578027 w 5596403"/>
              <a:gd name="connsiteY2" fmla="*/ 0 h 2900887"/>
              <a:gd name="connsiteX3" fmla="*/ 5596128 w 5596403"/>
              <a:gd name="connsiteY3" fmla="*/ 2900887 h 2900887"/>
              <a:gd name="connsiteX4" fmla="*/ 1735494 w 5596403"/>
              <a:gd name="connsiteY4" fmla="*/ 2873082 h 2900887"/>
              <a:gd name="connsiteX5" fmla="*/ 587828 w 5596403"/>
              <a:gd name="connsiteY5" fmla="*/ 2453204 h 2900887"/>
              <a:gd name="connsiteX6" fmla="*/ 130629 w 5596403"/>
              <a:gd name="connsiteY6" fmla="*/ 2163955 h 2900887"/>
              <a:gd name="connsiteX7" fmla="*/ 0 w 5596403"/>
              <a:gd name="connsiteY7" fmla="*/ 1613449 h 2900887"/>
              <a:gd name="connsiteX0" fmla="*/ 0 w 5596403"/>
              <a:gd name="connsiteY0" fmla="*/ 1613449 h 2900887"/>
              <a:gd name="connsiteX1" fmla="*/ 340754 w 5596403"/>
              <a:gd name="connsiteY1" fmla="*/ 27432 h 2900887"/>
              <a:gd name="connsiteX2" fmla="*/ 5578027 w 5596403"/>
              <a:gd name="connsiteY2" fmla="*/ 0 h 2900887"/>
              <a:gd name="connsiteX3" fmla="*/ 5596128 w 5596403"/>
              <a:gd name="connsiteY3" fmla="*/ 2900887 h 2900887"/>
              <a:gd name="connsiteX4" fmla="*/ 1744638 w 5596403"/>
              <a:gd name="connsiteY4" fmla="*/ 2845650 h 2900887"/>
              <a:gd name="connsiteX5" fmla="*/ 587828 w 5596403"/>
              <a:gd name="connsiteY5" fmla="*/ 2453204 h 2900887"/>
              <a:gd name="connsiteX6" fmla="*/ 130629 w 5596403"/>
              <a:gd name="connsiteY6" fmla="*/ 2163955 h 2900887"/>
              <a:gd name="connsiteX7" fmla="*/ 0 w 5596403"/>
              <a:gd name="connsiteY7" fmla="*/ 1613449 h 2900887"/>
              <a:gd name="connsiteX0" fmla="*/ 0 w 5596403"/>
              <a:gd name="connsiteY0" fmla="*/ 1613449 h 2845650"/>
              <a:gd name="connsiteX1" fmla="*/ 340754 w 5596403"/>
              <a:gd name="connsiteY1" fmla="*/ 27432 h 2845650"/>
              <a:gd name="connsiteX2" fmla="*/ 5578027 w 5596403"/>
              <a:gd name="connsiteY2" fmla="*/ 0 h 2845650"/>
              <a:gd name="connsiteX3" fmla="*/ 5596128 w 5596403"/>
              <a:gd name="connsiteY3" fmla="*/ 2809447 h 2845650"/>
              <a:gd name="connsiteX4" fmla="*/ 1744638 w 5596403"/>
              <a:gd name="connsiteY4" fmla="*/ 2845650 h 2845650"/>
              <a:gd name="connsiteX5" fmla="*/ 587828 w 5596403"/>
              <a:gd name="connsiteY5" fmla="*/ 2453204 h 2845650"/>
              <a:gd name="connsiteX6" fmla="*/ 130629 w 5596403"/>
              <a:gd name="connsiteY6" fmla="*/ 2163955 h 2845650"/>
              <a:gd name="connsiteX7" fmla="*/ 0 w 5596403"/>
              <a:gd name="connsiteY7" fmla="*/ 1613449 h 2845650"/>
              <a:gd name="connsiteX0" fmla="*/ 0 w 5596403"/>
              <a:gd name="connsiteY0" fmla="*/ 1613449 h 2845650"/>
              <a:gd name="connsiteX1" fmla="*/ 157874 w 5596403"/>
              <a:gd name="connsiteY1" fmla="*/ 18288 h 2845650"/>
              <a:gd name="connsiteX2" fmla="*/ 5578027 w 5596403"/>
              <a:gd name="connsiteY2" fmla="*/ 0 h 2845650"/>
              <a:gd name="connsiteX3" fmla="*/ 5596128 w 5596403"/>
              <a:gd name="connsiteY3" fmla="*/ 2809447 h 2845650"/>
              <a:gd name="connsiteX4" fmla="*/ 1744638 w 5596403"/>
              <a:gd name="connsiteY4" fmla="*/ 2845650 h 2845650"/>
              <a:gd name="connsiteX5" fmla="*/ 587828 w 5596403"/>
              <a:gd name="connsiteY5" fmla="*/ 2453204 h 2845650"/>
              <a:gd name="connsiteX6" fmla="*/ 130629 w 5596403"/>
              <a:gd name="connsiteY6" fmla="*/ 2163955 h 2845650"/>
              <a:gd name="connsiteX7" fmla="*/ 0 w 5596403"/>
              <a:gd name="connsiteY7" fmla="*/ 1613449 h 2845650"/>
              <a:gd name="connsiteX0" fmla="*/ 0 w 5596403"/>
              <a:gd name="connsiteY0" fmla="*/ 1613449 h 2854554"/>
              <a:gd name="connsiteX1" fmla="*/ 157874 w 5596403"/>
              <a:gd name="connsiteY1" fmla="*/ 18288 h 2854554"/>
              <a:gd name="connsiteX2" fmla="*/ 5578027 w 5596403"/>
              <a:gd name="connsiteY2" fmla="*/ 0 h 2854554"/>
              <a:gd name="connsiteX3" fmla="*/ 5596128 w 5596403"/>
              <a:gd name="connsiteY3" fmla="*/ 2809447 h 2854554"/>
              <a:gd name="connsiteX4" fmla="*/ 1744638 w 5596403"/>
              <a:gd name="connsiteY4" fmla="*/ 2845650 h 2854554"/>
              <a:gd name="connsiteX5" fmla="*/ 587828 w 5596403"/>
              <a:gd name="connsiteY5" fmla="*/ 2453204 h 2854554"/>
              <a:gd name="connsiteX6" fmla="*/ 4179 w 5596403"/>
              <a:gd name="connsiteY6" fmla="*/ 2854554 h 2854554"/>
              <a:gd name="connsiteX7" fmla="*/ 0 w 5596403"/>
              <a:gd name="connsiteY7" fmla="*/ 1613449 h 2854554"/>
              <a:gd name="connsiteX0" fmla="*/ 0 w 5596403"/>
              <a:gd name="connsiteY0" fmla="*/ 1613449 h 2854554"/>
              <a:gd name="connsiteX1" fmla="*/ 157874 w 5596403"/>
              <a:gd name="connsiteY1" fmla="*/ 18288 h 2854554"/>
              <a:gd name="connsiteX2" fmla="*/ 5578027 w 5596403"/>
              <a:gd name="connsiteY2" fmla="*/ 0 h 2854554"/>
              <a:gd name="connsiteX3" fmla="*/ 5596128 w 5596403"/>
              <a:gd name="connsiteY3" fmla="*/ 2809447 h 2854554"/>
              <a:gd name="connsiteX4" fmla="*/ 1744638 w 5596403"/>
              <a:gd name="connsiteY4" fmla="*/ 2845650 h 2854554"/>
              <a:gd name="connsiteX5" fmla="*/ 750407 w 5596403"/>
              <a:gd name="connsiteY5" fmla="*/ 2854498 h 2854554"/>
              <a:gd name="connsiteX6" fmla="*/ 4179 w 5596403"/>
              <a:gd name="connsiteY6" fmla="*/ 2854554 h 2854554"/>
              <a:gd name="connsiteX7" fmla="*/ 0 w 5596403"/>
              <a:gd name="connsiteY7" fmla="*/ 1613449 h 2854554"/>
              <a:gd name="connsiteX0" fmla="*/ 104207 w 5592224"/>
              <a:gd name="connsiteY0" fmla="*/ 1613449 h 2854554"/>
              <a:gd name="connsiteX1" fmla="*/ 153695 w 5592224"/>
              <a:gd name="connsiteY1" fmla="*/ 18288 h 2854554"/>
              <a:gd name="connsiteX2" fmla="*/ 5573848 w 5592224"/>
              <a:gd name="connsiteY2" fmla="*/ 0 h 2854554"/>
              <a:gd name="connsiteX3" fmla="*/ 5591949 w 5592224"/>
              <a:gd name="connsiteY3" fmla="*/ 2809447 h 2854554"/>
              <a:gd name="connsiteX4" fmla="*/ 1740459 w 5592224"/>
              <a:gd name="connsiteY4" fmla="*/ 2845650 h 2854554"/>
              <a:gd name="connsiteX5" fmla="*/ 746228 w 5592224"/>
              <a:gd name="connsiteY5" fmla="*/ 2854498 h 2854554"/>
              <a:gd name="connsiteX6" fmla="*/ 0 w 5592224"/>
              <a:gd name="connsiteY6" fmla="*/ 2854554 h 2854554"/>
              <a:gd name="connsiteX7" fmla="*/ 104207 w 5592224"/>
              <a:gd name="connsiteY7" fmla="*/ 1613449 h 2854554"/>
              <a:gd name="connsiteX0" fmla="*/ 13886 w 5501903"/>
              <a:gd name="connsiteY0" fmla="*/ 1613449 h 2863886"/>
              <a:gd name="connsiteX1" fmla="*/ 63374 w 5501903"/>
              <a:gd name="connsiteY1" fmla="*/ 18288 h 2863886"/>
              <a:gd name="connsiteX2" fmla="*/ 5483527 w 5501903"/>
              <a:gd name="connsiteY2" fmla="*/ 0 h 2863886"/>
              <a:gd name="connsiteX3" fmla="*/ 5501628 w 5501903"/>
              <a:gd name="connsiteY3" fmla="*/ 2809447 h 2863886"/>
              <a:gd name="connsiteX4" fmla="*/ 1650138 w 5501903"/>
              <a:gd name="connsiteY4" fmla="*/ 2845650 h 2863886"/>
              <a:gd name="connsiteX5" fmla="*/ 655907 w 5501903"/>
              <a:gd name="connsiteY5" fmla="*/ 2854498 h 2863886"/>
              <a:gd name="connsiteX6" fmla="*/ 0 w 5501903"/>
              <a:gd name="connsiteY6" fmla="*/ 2863886 h 2863886"/>
              <a:gd name="connsiteX7" fmla="*/ 13886 w 5501903"/>
              <a:gd name="connsiteY7" fmla="*/ 1613449 h 286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1903" h="2863886">
                <a:moveTo>
                  <a:pt x="13886" y="1613449"/>
                </a:moveTo>
                <a:lnTo>
                  <a:pt x="63374" y="18288"/>
                </a:lnTo>
                <a:lnTo>
                  <a:pt x="5483527" y="0"/>
                </a:lnTo>
                <a:cubicBezTo>
                  <a:pt x="5480417" y="905069"/>
                  <a:pt x="5504738" y="1904378"/>
                  <a:pt x="5501628" y="2809447"/>
                </a:cubicBezTo>
                <a:lnTo>
                  <a:pt x="1650138" y="2845650"/>
                </a:lnTo>
                <a:lnTo>
                  <a:pt x="655907" y="2854498"/>
                </a:lnTo>
                <a:lnTo>
                  <a:pt x="0" y="2863886"/>
                </a:lnTo>
                <a:lnTo>
                  <a:pt x="13886" y="1613449"/>
                </a:lnTo>
                <a:close/>
              </a:path>
            </a:pathLst>
          </a:custGeom>
          <a:solidFill>
            <a:srgbClr val="CE0F69">
              <a:alpha val="9000"/>
            </a:srgbClr>
          </a:solidFill>
          <a:ln w="19050">
            <a:noFill/>
          </a:ln>
          <a:effectLst>
            <a:softEdge rad="2286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Green area">
            <a:extLst>
              <a:ext uri="{FF2B5EF4-FFF2-40B4-BE49-F238E27FC236}">
                <a16:creationId xmlns:a16="http://schemas.microsoft.com/office/drawing/2014/main" id="{6B0768BE-FEA5-43DA-9DBE-71BD018E7836}"/>
              </a:ext>
            </a:extLst>
          </p:cNvPr>
          <p:cNvSpPr/>
          <p:nvPr/>
        </p:nvSpPr>
        <p:spPr>
          <a:xfrm>
            <a:off x="8331755" y="2666068"/>
            <a:ext cx="1970349" cy="2328184"/>
          </a:xfrm>
          <a:custGeom>
            <a:avLst/>
            <a:gdLst>
              <a:gd name="connsiteX0" fmla="*/ 0 w 4124131"/>
              <a:gd name="connsiteY0" fmla="*/ 1576873 h 2715208"/>
              <a:gd name="connsiteX1" fmla="*/ 578498 w 4124131"/>
              <a:gd name="connsiteY1" fmla="*/ 0 h 2715208"/>
              <a:gd name="connsiteX2" fmla="*/ 4124131 w 4124131"/>
              <a:gd name="connsiteY2" fmla="*/ 0 h 2715208"/>
              <a:gd name="connsiteX3" fmla="*/ 4114800 w 4124131"/>
              <a:gd name="connsiteY3" fmla="*/ 2715208 h 2715208"/>
              <a:gd name="connsiteX4" fmla="*/ 1763486 w 4124131"/>
              <a:gd name="connsiteY4" fmla="*/ 2715208 h 2715208"/>
              <a:gd name="connsiteX5" fmla="*/ 979714 w 4124131"/>
              <a:gd name="connsiteY5" fmla="*/ 2304661 h 2715208"/>
              <a:gd name="connsiteX6" fmla="*/ 130629 w 4124131"/>
              <a:gd name="connsiteY6" fmla="*/ 2127379 h 2715208"/>
              <a:gd name="connsiteX7" fmla="*/ 0 w 4124131"/>
              <a:gd name="connsiteY7" fmla="*/ 1576873 h 2715208"/>
              <a:gd name="connsiteX0" fmla="*/ 0 w 4124131"/>
              <a:gd name="connsiteY0" fmla="*/ 1576873 h 2836506"/>
              <a:gd name="connsiteX1" fmla="*/ 578498 w 4124131"/>
              <a:gd name="connsiteY1" fmla="*/ 0 h 2836506"/>
              <a:gd name="connsiteX2" fmla="*/ 4124131 w 4124131"/>
              <a:gd name="connsiteY2" fmla="*/ 0 h 2836506"/>
              <a:gd name="connsiteX3" fmla="*/ 4114800 w 4124131"/>
              <a:gd name="connsiteY3" fmla="*/ 2715208 h 2836506"/>
              <a:gd name="connsiteX4" fmla="*/ 1735494 w 4124131"/>
              <a:gd name="connsiteY4" fmla="*/ 2836506 h 2836506"/>
              <a:gd name="connsiteX5" fmla="*/ 979714 w 4124131"/>
              <a:gd name="connsiteY5" fmla="*/ 2304661 h 2836506"/>
              <a:gd name="connsiteX6" fmla="*/ 130629 w 4124131"/>
              <a:gd name="connsiteY6" fmla="*/ 2127379 h 2836506"/>
              <a:gd name="connsiteX7" fmla="*/ 0 w 4124131"/>
              <a:gd name="connsiteY7" fmla="*/ 1576873 h 2836506"/>
              <a:gd name="connsiteX0" fmla="*/ 0 w 4124131"/>
              <a:gd name="connsiteY0" fmla="*/ 1576873 h 2855167"/>
              <a:gd name="connsiteX1" fmla="*/ 578498 w 4124131"/>
              <a:gd name="connsiteY1" fmla="*/ 0 h 2855167"/>
              <a:gd name="connsiteX2" fmla="*/ 4124131 w 4124131"/>
              <a:gd name="connsiteY2" fmla="*/ 0 h 2855167"/>
              <a:gd name="connsiteX3" fmla="*/ 4114800 w 4124131"/>
              <a:gd name="connsiteY3" fmla="*/ 2855167 h 2855167"/>
              <a:gd name="connsiteX4" fmla="*/ 1735494 w 4124131"/>
              <a:gd name="connsiteY4" fmla="*/ 2836506 h 2855167"/>
              <a:gd name="connsiteX5" fmla="*/ 979714 w 4124131"/>
              <a:gd name="connsiteY5" fmla="*/ 2304661 h 2855167"/>
              <a:gd name="connsiteX6" fmla="*/ 130629 w 4124131"/>
              <a:gd name="connsiteY6" fmla="*/ 2127379 h 2855167"/>
              <a:gd name="connsiteX7" fmla="*/ 0 w 4124131"/>
              <a:gd name="connsiteY7" fmla="*/ 1576873 h 2855167"/>
              <a:gd name="connsiteX0" fmla="*/ 0 w 4124131"/>
              <a:gd name="connsiteY0" fmla="*/ 1576873 h 2855167"/>
              <a:gd name="connsiteX1" fmla="*/ 578498 w 4124131"/>
              <a:gd name="connsiteY1" fmla="*/ 0 h 2855167"/>
              <a:gd name="connsiteX2" fmla="*/ 4124131 w 4124131"/>
              <a:gd name="connsiteY2" fmla="*/ 0 h 2855167"/>
              <a:gd name="connsiteX3" fmla="*/ 4114800 w 4124131"/>
              <a:gd name="connsiteY3" fmla="*/ 2855167 h 2855167"/>
              <a:gd name="connsiteX4" fmla="*/ 1735494 w 4124131"/>
              <a:gd name="connsiteY4" fmla="*/ 2836506 h 2855167"/>
              <a:gd name="connsiteX5" fmla="*/ 643812 w 4124131"/>
              <a:gd name="connsiteY5" fmla="*/ 2388636 h 2855167"/>
              <a:gd name="connsiteX6" fmla="*/ 130629 w 4124131"/>
              <a:gd name="connsiteY6" fmla="*/ 2127379 h 2855167"/>
              <a:gd name="connsiteX7" fmla="*/ 0 w 4124131"/>
              <a:gd name="connsiteY7" fmla="*/ 1576873 h 2855167"/>
              <a:gd name="connsiteX0" fmla="*/ 0 w 4124131"/>
              <a:gd name="connsiteY0" fmla="*/ 1576873 h 2855167"/>
              <a:gd name="connsiteX1" fmla="*/ 578498 w 4124131"/>
              <a:gd name="connsiteY1" fmla="*/ 0 h 2855167"/>
              <a:gd name="connsiteX2" fmla="*/ 4124131 w 4124131"/>
              <a:gd name="connsiteY2" fmla="*/ 0 h 2855167"/>
              <a:gd name="connsiteX3" fmla="*/ 4114800 w 4124131"/>
              <a:gd name="connsiteY3" fmla="*/ 2855167 h 2855167"/>
              <a:gd name="connsiteX4" fmla="*/ 1735494 w 4124131"/>
              <a:gd name="connsiteY4" fmla="*/ 2836506 h 2855167"/>
              <a:gd name="connsiteX5" fmla="*/ 587828 w 4124131"/>
              <a:gd name="connsiteY5" fmla="*/ 2416628 h 2855167"/>
              <a:gd name="connsiteX6" fmla="*/ 130629 w 4124131"/>
              <a:gd name="connsiteY6" fmla="*/ 2127379 h 2855167"/>
              <a:gd name="connsiteX7" fmla="*/ 0 w 4124131"/>
              <a:gd name="connsiteY7" fmla="*/ 1576873 h 2855167"/>
              <a:gd name="connsiteX0" fmla="*/ 0 w 5596132"/>
              <a:gd name="connsiteY0" fmla="*/ 1576873 h 2864311"/>
              <a:gd name="connsiteX1" fmla="*/ 578498 w 5596132"/>
              <a:gd name="connsiteY1" fmla="*/ 0 h 2864311"/>
              <a:gd name="connsiteX2" fmla="*/ 4124131 w 5596132"/>
              <a:gd name="connsiteY2" fmla="*/ 0 h 2864311"/>
              <a:gd name="connsiteX3" fmla="*/ 5596128 w 5596132"/>
              <a:gd name="connsiteY3" fmla="*/ 2864311 h 2864311"/>
              <a:gd name="connsiteX4" fmla="*/ 1735494 w 5596132"/>
              <a:gd name="connsiteY4" fmla="*/ 2836506 h 2864311"/>
              <a:gd name="connsiteX5" fmla="*/ 587828 w 5596132"/>
              <a:gd name="connsiteY5" fmla="*/ 2416628 h 2864311"/>
              <a:gd name="connsiteX6" fmla="*/ 130629 w 5596132"/>
              <a:gd name="connsiteY6" fmla="*/ 2127379 h 2864311"/>
              <a:gd name="connsiteX7" fmla="*/ 0 w 5596132"/>
              <a:gd name="connsiteY7" fmla="*/ 1576873 h 2864311"/>
              <a:gd name="connsiteX0" fmla="*/ 0 w 5614603"/>
              <a:gd name="connsiteY0" fmla="*/ 1604305 h 2891743"/>
              <a:gd name="connsiteX1" fmla="*/ 578498 w 5614603"/>
              <a:gd name="connsiteY1" fmla="*/ 27432 h 2891743"/>
              <a:gd name="connsiteX2" fmla="*/ 5614603 w 5614603"/>
              <a:gd name="connsiteY2" fmla="*/ 0 h 2891743"/>
              <a:gd name="connsiteX3" fmla="*/ 5596128 w 5614603"/>
              <a:gd name="connsiteY3" fmla="*/ 2891743 h 2891743"/>
              <a:gd name="connsiteX4" fmla="*/ 1735494 w 5614603"/>
              <a:gd name="connsiteY4" fmla="*/ 2863938 h 2891743"/>
              <a:gd name="connsiteX5" fmla="*/ 587828 w 5614603"/>
              <a:gd name="connsiteY5" fmla="*/ 2444060 h 2891743"/>
              <a:gd name="connsiteX6" fmla="*/ 130629 w 5614603"/>
              <a:gd name="connsiteY6" fmla="*/ 2154811 h 2891743"/>
              <a:gd name="connsiteX7" fmla="*/ 0 w 5614603"/>
              <a:gd name="connsiteY7" fmla="*/ 1604305 h 2891743"/>
              <a:gd name="connsiteX0" fmla="*/ 0 w 5614603"/>
              <a:gd name="connsiteY0" fmla="*/ 1604305 h 2891743"/>
              <a:gd name="connsiteX1" fmla="*/ 340754 w 5614603"/>
              <a:gd name="connsiteY1" fmla="*/ 18288 h 2891743"/>
              <a:gd name="connsiteX2" fmla="*/ 5614603 w 5614603"/>
              <a:gd name="connsiteY2" fmla="*/ 0 h 2891743"/>
              <a:gd name="connsiteX3" fmla="*/ 5596128 w 5614603"/>
              <a:gd name="connsiteY3" fmla="*/ 2891743 h 2891743"/>
              <a:gd name="connsiteX4" fmla="*/ 1735494 w 5614603"/>
              <a:gd name="connsiteY4" fmla="*/ 2863938 h 2891743"/>
              <a:gd name="connsiteX5" fmla="*/ 587828 w 5614603"/>
              <a:gd name="connsiteY5" fmla="*/ 2444060 h 2891743"/>
              <a:gd name="connsiteX6" fmla="*/ 130629 w 5614603"/>
              <a:gd name="connsiteY6" fmla="*/ 2154811 h 2891743"/>
              <a:gd name="connsiteX7" fmla="*/ 0 w 5614603"/>
              <a:gd name="connsiteY7" fmla="*/ 1604305 h 2891743"/>
              <a:gd name="connsiteX0" fmla="*/ 0 w 5596403"/>
              <a:gd name="connsiteY0" fmla="*/ 1613449 h 2900887"/>
              <a:gd name="connsiteX1" fmla="*/ 340754 w 5596403"/>
              <a:gd name="connsiteY1" fmla="*/ 27432 h 2900887"/>
              <a:gd name="connsiteX2" fmla="*/ 5578027 w 5596403"/>
              <a:gd name="connsiteY2" fmla="*/ 0 h 2900887"/>
              <a:gd name="connsiteX3" fmla="*/ 5596128 w 5596403"/>
              <a:gd name="connsiteY3" fmla="*/ 2900887 h 2900887"/>
              <a:gd name="connsiteX4" fmla="*/ 1735494 w 5596403"/>
              <a:gd name="connsiteY4" fmla="*/ 2873082 h 2900887"/>
              <a:gd name="connsiteX5" fmla="*/ 587828 w 5596403"/>
              <a:gd name="connsiteY5" fmla="*/ 2453204 h 2900887"/>
              <a:gd name="connsiteX6" fmla="*/ 130629 w 5596403"/>
              <a:gd name="connsiteY6" fmla="*/ 2163955 h 2900887"/>
              <a:gd name="connsiteX7" fmla="*/ 0 w 5596403"/>
              <a:gd name="connsiteY7" fmla="*/ 1613449 h 2900887"/>
              <a:gd name="connsiteX0" fmla="*/ 0 w 5596403"/>
              <a:gd name="connsiteY0" fmla="*/ 1613449 h 2900887"/>
              <a:gd name="connsiteX1" fmla="*/ 340754 w 5596403"/>
              <a:gd name="connsiteY1" fmla="*/ 27432 h 2900887"/>
              <a:gd name="connsiteX2" fmla="*/ 5578027 w 5596403"/>
              <a:gd name="connsiteY2" fmla="*/ 0 h 2900887"/>
              <a:gd name="connsiteX3" fmla="*/ 5596128 w 5596403"/>
              <a:gd name="connsiteY3" fmla="*/ 2900887 h 2900887"/>
              <a:gd name="connsiteX4" fmla="*/ 1744638 w 5596403"/>
              <a:gd name="connsiteY4" fmla="*/ 2845650 h 2900887"/>
              <a:gd name="connsiteX5" fmla="*/ 587828 w 5596403"/>
              <a:gd name="connsiteY5" fmla="*/ 2453204 h 2900887"/>
              <a:gd name="connsiteX6" fmla="*/ 130629 w 5596403"/>
              <a:gd name="connsiteY6" fmla="*/ 2163955 h 2900887"/>
              <a:gd name="connsiteX7" fmla="*/ 0 w 5596403"/>
              <a:gd name="connsiteY7" fmla="*/ 1613449 h 2900887"/>
              <a:gd name="connsiteX0" fmla="*/ 0 w 5596403"/>
              <a:gd name="connsiteY0" fmla="*/ 1613449 h 2845650"/>
              <a:gd name="connsiteX1" fmla="*/ 340754 w 5596403"/>
              <a:gd name="connsiteY1" fmla="*/ 27432 h 2845650"/>
              <a:gd name="connsiteX2" fmla="*/ 5578027 w 5596403"/>
              <a:gd name="connsiteY2" fmla="*/ 0 h 2845650"/>
              <a:gd name="connsiteX3" fmla="*/ 5596128 w 5596403"/>
              <a:gd name="connsiteY3" fmla="*/ 2809447 h 2845650"/>
              <a:gd name="connsiteX4" fmla="*/ 1744638 w 5596403"/>
              <a:gd name="connsiteY4" fmla="*/ 2845650 h 2845650"/>
              <a:gd name="connsiteX5" fmla="*/ 587828 w 5596403"/>
              <a:gd name="connsiteY5" fmla="*/ 2453204 h 2845650"/>
              <a:gd name="connsiteX6" fmla="*/ 130629 w 5596403"/>
              <a:gd name="connsiteY6" fmla="*/ 2163955 h 2845650"/>
              <a:gd name="connsiteX7" fmla="*/ 0 w 5596403"/>
              <a:gd name="connsiteY7" fmla="*/ 1613449 h 2845650"/>
              <a:gd name="connsiteX0" fmla="*/ 0 w 5596403"/>
              <a:gd name="connsiteY0" fmla="*/ 1613449 h 2845650"/>
              <a:gd name="connsiteX1" fmla="*/ 157874 w 5596403"/>
              <a:gd name="connsiteY1" fmla="*/ 18288 h 2845650"/>
              <a:gd name="connsiteX2" fmla="*/ 5578027 w 5596403"/>
              <a:gd name="connsiteY2" fmla="*/ 0 h 2845650"/>
              <a:gd name="connsiteX3" fmla="*/ 5596128 w 5596403"/>
              <a:gd name="connsiteY3" fmla="*/ 2809447 h 2845650"/>
              <a:gd name="connsiteX4" fmla="*/ 1744638 w 5596403"/>
              <a:gd name="connsiteY4" fmla="*/ 2845650 h 2845650"/>
              <a:gd name="connsiteX5" fmla="*/ 587828 w 5596403"/>
              <a:gd name="connsiteY5" fmla="*/ 2453204 h 2845650"/>
              <a:gd name="connsiteX6" fmla="*/ 130629 w 5596403"/>
              <a:gd name="connsiteY6" fmla="*/ 2163955 h 2845650"/>
              <a:gd name="connsiteX7" fmla="*/ 0 w 5596403"/>
              <a:gd name="connsiteY7" fmla="*/ 1613449 h 2845650"/>
              <a:gd name="connsiteX0" fmla="*/ 0 w 5596403"/>
              <a:gd name="connsiteY0" fmla="*/ 1613449 h 2854554"/>
              <a:gd name="connsiteX1" fmla="*/ 157874 w 5596403"/>
              <a:gd name="connsiteY1" fmla="*/ 18288 h 2854554"/>
              <a:gd name="connsiteX2" fmla="*/ 5578027 w 5596403"/>
              <a:gd name="connsiteY2" fmla="*/ 0 h 2854554"/>
              <a:gd name="connsiteX3" fmla="*/ 5596128 w 5596403"/>
              <a:gd name="connsiteY3" fmla="*/ 2809447 h 2854554"/>
              <a:gd name="connsiteX4" fmla="*/ 1744638 w 5596403"/>
              <a:gd name="connsiteY4" fmla="*/ 2845650 h 2854554"/>
              <a:gd name="connsiteX5" fmla="*/ 587828 w 5596403"/>
              <a:gd name="connsiteY5" fmla="*/ 2453204 h 2854554"/>
              <a:gd name="connsiteX6" fmla="*/ 4179 w 5596403"/>
              <a:gd name="connsiteY6" fmla="*/ 2854554 h 2854554"/>
              <a:gd name="connsiteX7" fmla="*/ 0 w 5596403"/>
              <a:gd name="connsiteY7" fmla="*/ 1613449 h 2854554"/>
              <a:gd name="connsiteX0" fmla="*/ 0 w 5596403"/>
              <a:gd name="connsiteY0" fmla="*/ 1613449 h 2854554"/>
              <a:gd name="connsiteX1" fmla="*/ 157874 w 5596403"/>
              <a:gd name="connsiteY1" fmla="*/ 18288 h 2854554"/>
              <a:gd name="connsiteX2" fmla="*/ 5578027 w 5596403"/>
              <a:gd name="connsiteY2" fmla="*/ 0 h 2854554"/>
              <a:gd name="connsiteX3" fmla="*/ 5596128 w 5596403"/>
              <a:gd name="connsiteY3" fmla="*/ 2809447 h 2854554"/>
              <a:gd name="connsiteX4" fmla="*/ 1744638 w 5596403"/>
              <a:gd name="connsiteY4" fmla="*/ 2845650 h 2854554"/>
              <a:gd name="connsiteX5" fmla="*/ 750407 w 5596403"/>
              <a:gd name="connsiteY5" fmla="*/ 2854498 h 2854554"/>
              <a:gd name="connsiteX6" fmla="*/ 4179 w 5596403"/>
              <a:gd name="connsiteY6" fmla="*/ 2854554 h 2854554"/>
              <a:gd name="connsiteX7" fmla="*/ 0 w 5596403"/>
              <a:gd name="connsiteY7" fmla="*/ 1613449 h 2854554"/>
              <a:gd name="connsiteX0" fmla="*/ 104207 w 5592224"/>
              <a:gd name="connsiteY0" fmla="*/ 1613449 h 2854554"/>
              <a:gd name="connsiteX1" fmla="*/ 153695 w 5592224"/>
              <a:gd name="connsiteY1" fmla="*/ 18288 h 2854554"/>
              <a:gd name="connsiteX2" fmla="*/ 5573848 w 5592224"/>
              <a:gd name="connsiteY2" fmla="*/ 0 h 2854554"/>
              <a:gd name="connsiteX3" fmla="*/ 5591949 w 5592224"/>
              <a:gd name="connsiteY3" fmla="*/ 2809447 h 2854554"/>
              <a:gd name="connsiteX4" fmla="*/ 1740459 w 5592224"/>
              <a:gd name="connsiteY4" fmla="*/ 2845650 h 2854554"/>
              <a:gd name="connsiteX5" fmla="*/ 746228 w 5592224"/>
              <a:gd name="connsiteY5" fmla="*/ 2854498 h 2854554"/>
              <a:gd name="connsiteX6" fmla="*/ 0 w 5592224"/>
              <a:gd name="connsiteY6" fmla="*/ 2854554 h 2854554"/>
              <a:gd name="connsiteX7" fmla="*/ 104207 w 5592224"/>
              <a:gd name="connsiteY7" fmla="*/ 1613449 h 2854554"/>
              <a:gd name="connsiteX0" fmla="*/ 13886 w 5501903"/>
              <a:gd name="connsiteY0" fmla="*/ 1613449 h 2863886"/>
              <a:gd name="connsiteX1" fmla="*/ 63374 w 5501903"/>
              <a:gd name="connsiteY1" fmla="*/ 18288 h 2863886"/>
              <a:gd name="connsiteX2" fmla="*/ 5483527 w 5501903"/>
              <a:gd name="connsiteY2" fmla="*/ 0 h 2863886"/>
              <a:gd name="connsiteX3" fmla="*/ 5501628 w 5501903"/>
              <a:gd name="connsiteY3" fmla="*/ 2809447 h 2863886"/>
              <a:gd name="connsiteX4" fmla="*/ 1650138 w 5501903"/>
              <a:gd name="connsiteY4" fmla="*/ 2845650 h 2863886"/>
              <a:gd name="connsiteX5" fmla="*/ 655907 w 5501903"/>
              <a:gd name="connsiteY5" fmla="*/ 2854498 h 2863886"/>
              <a:gd name="connsiteX6" fmla="*/ 0 w 5501903"/>
              <a:gd name="connsiteY6" fmla="*/ 2863886 h 2863886"/>
              <a:gd name="connsiteX7" fmla="*/ 13886 w 5501903"/>
              <a:gd name="connsiteY7" fmla="*/ 1613449 h 286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1903" h="2863886">
                <a:moveTo>
                  <a:pt x="13886" y="1613449"/>
                </a:moveTo>
                <a:lnTo>
                  <a:pt x="63374" y="18288"/>
                </a:lnTo>
                <a:lnTo>
                  <a:pt x="5483527" y="0"/>
                </a:lnTo>
                <a:cubicBezTo>
                  <a:pt x="5480417" y="905069"/>
                  <a:pt x="5504738" y="1904378"/>
                  <a:pt x="5501628" y="2809447"/>
                </a:cubicBezTo>
                <a:lnTo>
                  <a:pt x="1650138" y="2845650"/>
                </a:lnTo>
                <a:lnTo>
                  <a:pt x="655907" y="2854498"/>
                </a:lnTo>
                <a:lnTo>
                  <a:pt x="0" y="2863886"/>
                </a:lnTo>
                <a:lnTo>
                  <a:pt x="13886" y="1613449"/>
                </a:lnTo>
                <a:close/>
              </a:path>
            </a:pathLst>
          </a:custGeom>
          <a:solidFill>
            <a:srgbClr val="CE0F69">
              <a:alpha val="9000"/>
            </a:srgbClr>
          </a:solidFill>
          <a:ln w="19050">
            <a:noFill/>
          </a:ln>
          <a:effectLst>
            <a:softEdge rad="2286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Slide Number Placeholder 2">
            <a:extLst>
              <a:ext uri="{FF2B5EF4-FFF2-40B4-BE49-F238E27FC236}">
                <a16:creationId xmlns:a16="http://schemas.microsoft.com/office/drawing/2014/main" id="{256D37B2-5B09-4FD5-88D6-909A964B3374}"/>
              </a:ext>
            </a:extLst>
          </p:cNvPr>
          <p:cNvSpPr txBox="1">
            <a:spLocks/>
          </p:cNvSpPr>
          <p:nvPr/>
        </p:nvSpPr>
        <p:spPr>
          <a:xfrm>
            <a:off x="1590722" y="1285923"/>
            <a:ext cx="457200" cy="228600"/>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4A3B9C4-722C-4877-87E1-BA3260DA7637}" type="slidenum">
              <a:rPr lang="en-US">
                <a:solidFill>
                  <a:prstClr val="white"/>
                </a:solidFill>
                <a:latin typeface="Arial" panose="020B0604020202020204"/>
              </a:rPr>
              <a:pPr>
                <a:defRPr/>
              </a:pPr>
              <a:t>79</a:t>
            </a:fld>
            <a:endParaRPr lang="en-US">
              <a:solidFill>
                <a:prstClr val="white"/>
              </a:solidFill>
              <a:latin typeface="Arial" panose="020B0604020202020204"/>
            </a:endParaRPr>
          </a:p>
        </p:txBody>
      </p:sp>
      <p:sp>
        <p:nvSpPr>
          <p:cNvPr id="36" name="TextBox 35">
            <a:extLst>
              <a:ext uri="{FF2B5EF4-FFF2-40B4-BE49-F238E27FC236}">
                <a16:creationId xmlns:a16="http://schemas.microsoft.com/office/drawing/2014/main" id="{9DC895A4-CAE9-42DE-8A45-5D18D377F466}"/>
              </a:ext>
            </a:extLst>
          </p:cNvPr>
          <p:cNvSpPr txBox="1"/>
          <p:nvPr/>
        </p:nvSpPr>
        <p:spPr>
          <a:xfrm>
            <a:off x="10380261" y="2855780"/>
            <a:ext cx="1375698" cy="430887"/>
          </a:xfrm>
          <a:prstGeom prst="rect">
            <a:avLst/>
          </a:prstGeom>
          <a:noFill/>
        </p:spPr>
        <p:txBody>
          <a:bodyPr wrap="none" lIns="91440" tIns="45720" rIns="91440" bIns="45720" rtlCol="0">
            <a:spAutoFit/>
          </a:bodyPr>
          <a:lstStyle/>
          <a:p>
            <a:pPr algn="ctr"/>
            <a:r>
              <a:rPr lang="en-US" sz="1100" b="1">
                <a:solidFill>
                  <a:srgbClr val="CE0F69"/>
                </a:solidFill>
              </a:rPr>
              <a:t>Constrained ethyl</a:t>
            </a:r>
            <a:br>
              <a:rPr lang="en-US" sz="1100" b="1">
                <a:solidFill>
                  <a:srgbClr val="CE0F69"/>
                </a:solidFill>
              </a:rPr>
            </a:br>
            <a:r>
              <a:rPr lang="en-US" sz="1100" b="1">
                <a:solidFill>
                  <a:srgbClr val="CE0F69"/>
                </a:solidFill>
              </a:rPr>
              <a:t>(</a:t>
            </a:r>
            <a:r>
              <a:rPr lang="en-US" sz="1100" b="1" err="1">
                <a:solidFill>
                  <a:srgbClr val="CE0F69"/>
                </a:solidFill>
              </a:rPr>
              <a:t>cEt</a:t>
            </a:r>
            <a:r>
              <a:rPr lang="en-US" sz="1100" b="1">
                <a:solidFill>
                  <a:srgbClr val="CE0F69"/>
                </a:solidFill>
              </a:rPr>
              <a:t>)</a:t>
            </a:r>
          </a:p>
        </p:txBody>
      </p:sp>
      <p:sp>
        <p:nvSpPr>
          <p:cNvPr id="34" name="TextBox 33">
            <a:extLst>
              <a:ext uri="{FF2B5EF4-FFF2-40B4-BE49-F238E27FC236}">
                <a16:creationId xmlns:a16="http://schemas.microsoft.com/office/drawing/2014/main" id="{A022BB01-CBA9-4514-B84E-20943E883C0C}"/>
              </a:ext>
            </a:extLst>
          </p:cNvPr>
          <p:cNvSpPr txBox="1"/>
          <p:nvPr/>
        </p:nvSpPr>
        <p:spPr>
          <a:xfrm>
            <a:off x="8603769" y="2871826"/>
            <a:ext cx="1407757" cy="430887"/>
          </a:xfrm>
          <a:prstGeom prst="rect">
            <a:avLst/>
          </a:prstGeom>
          <a:noFill/>
        </p:spPr>
        <p:txBody>
          <a:bodyPr wrap="none" lIns="91440" tIns="45720" rIns="91440" bIns="45720" rtlCol="0">
            <a:spAutoFit/>
          </a:bodyPr>
          <a:lstStyle/>
          <a:p>
            <a:pPr algn="ctr"/>
            <a:r>
              <a:rPr lang="en-US" sz="1100" b="1">
                <a:solidFill>
                  <a:srgbClr val="CE0F69"/>
                </a:solidFill>
              </a:rPr>
              <a:t>2ʹ-</a:t>
            </a:r>
            <a:r>
              <a:rPr lang="en-US" sz="1100" b="1" i="1">
                <a:solidFill>
                  <a:srgbClr val="CE0F69"/>
                </a:solidFill>
              </a:rPr>
              <a:t>O</a:t>
            </a:r>
            <a:r>
              <a:rPr lang="en-US" sz="1100" b="1">
                <a:solidFill>
                  <a:srgbClr val="CE0F69"/>
                </a:solidFill>
              </a:rPr>
              <a:t>-methoxyethyl</a:t>
            </a:r>
            <a:br>
              <a:rPr lang="en-US" sz="1100" b="1">
                <a:solidFill>
                  <a:srgbClr val="CE0F69"/>
                </a:solidFill>
              </a:rPr>
            </a:br>
            <a:r>
              <a:rPr lang="en-US" sz="1100" b="1">
                <a:solidFill>
                  <a:srgbClr val="CE0F69"/>
                </a:solidFill>
              </a:rPr>
              <a:t>(MOE)</a:t>
            </a:r>
          </a:p>
        </p:txBody>
      </p:sp>
      <p:sp>
        <p:nvSpPr>
          <p:cNvPr id="24" name="TextBox 23">
            <a:extLst>
              <a:ext uri="{FF2B5EF4-FFF2-40B4-BE49-F238E27FC236}">
                <a16:creationId xmlns:a16="http://schemas.microsoft.com/office/drawing/2014/main" id="{EE5A10F3-E877-4C41-8EA8-1714B28896B9}"/>
              </a:ext>
            </a:extLst>
          </p:cNvPr>
          <p:cNvSpPr txBox="1"/>
          <p:nvPr/>
        </p:nvSpPr>
        <p:spPr>
          <a:xfrm>
            <a:off x="8181587" y="1555972"/>
            <a:ext cx="3837910" cy="307777"/>
          </a:xfrm>
          <a:prstGeom prst="rect">
            <a:avLst/>
          </a:prstGeom>
          <a:noFill/>
        </p:spPr>
        <p:txBody>
          <a:bodyPr wrap="none" lIns="91440" tIns="45720" rIns="91440" bIns="45720" rtlCol="0">
            <a:spAutoFit/>
          </a:bodyPr>
          <a:lstStyle/>
          <a:p>
            <a:pPr algn="ctr"/>
            <a:r>
              <a:rPr lang="pt-BR" sz="1400" b="1">
                <a:solidFill>
                  <a:srgbClr val="CE0F69"/>
                </a:solidFill>
              </a:rPr>
              <a:t>Chimeric (Gapmer) RNase H1 Oligo Design</a:t>
            </a:r>
            <a:endParaRPr lang="en-US" sz="1400" b="1">
              <a:solidFill>
                <a:srgbClr val="CE0F69"/>
              </a:solidFill>
            </a:endParaRPr>
          </a:p>
        </p:txBody>
      </p:sp>
      <p:grpSp>
        <p:nvGrpSpPr>
          <p:cNvPr id="16" name="Group 15">
            <a:extLst>
              <a:ext uri="{FF2B5EF4-FFF2-40B4-BE49-F238E27FC236}">
                <a16:creationId xmlns:a16="http://schemas.microsoft.com/office/drawing/2014/main" id="{E386CCD3-94F1-42C0-8F82-56F9BB837836}"/>
              </a:ext>
            </a:extLst>
          </p:cNvPr>
          <p:cNvGrpSpPr/>
          <p:nvPr/>
        </p:nvGrpSpPr>
        <p:grpSpPr>
          <a:xfrm>
            <a:off x="8450057" y="2197384"/>
            <a:ext cx="3461127" cy="558582"/>
            <a:chOff x="8524874" y="2197384"/>
            <a:chExt cx="3461127" cy="558582"/>
          </a:xfrm>
        </p:grpSpPr>
        <p:sp>
          <p:nvSpPr>
            <p:cNvPr id="26" name="TextBox 25">
              <a:extLst>
                <a:ext uri="{FF2B5EF4-FFF2-40B4-BE49-F238E27FC236}">
                  <a16:creationId xmlns:a16="http://schemas.microsoft.com/office/drawing/2014/main" id="{3680ACAC-E387-4017-9D42-618E3E55832D}"/>
                </a:ext>
              </a:extLst>
            </p:cNvPr>
            <p:cNvSpPr txBox="1"/>
            <p:nvPr/>
          </p:nvSpPr>
          <p:spPr>
            <a:xfrm>
              <a:off x="8524874" y="2201968"/>
              <a:ext cx="1057275" cy="553998"/>
            </a:xfrm>
            <a:prstGeom prst="rect">
              <a:avLst/>
            </a:prstGeom>
            <a:noFill/>
          </p:spPr>
          <p:txBody>
            <a:bodyPr wrap="square" lIns="91440" tIns="45720" rIns="91440" bIns="45720" rtlCol="0">
              <a:spAutoFit/>
            </a:bodyPr>
            <a:lstStyle/>
            <a:p>
              <a:r>
                <a:rPr lang="pt-BR" sz="1000" b="1">
                  <a:solidFill>
                    <a:srgbClr val="CE0F69"/>
                  </a:solidFill>
                </a:rPr>
                <a:t>↑ affinity</a:t>
              </a:r>
            </a:p>
            <a:p>
              <a:r>
                <a:rPr lang="pt-BR" sz="1000" b="1">
                  <a:solidFill>
                    <a:srgbClr val="CE0F69"/>
                  </a:solidFill>
                </a:rPr>
                <a:t>↑ stability</a:t>
              </a:r>
            </a:p>
            <a:p>
              <a:r>
                <a:rPr lang="pt-BR" sz="1000" b="1">
                  <a:solidFill>
                    <a:srgbClr val="CE0F69"/>
                  </a:solidFill>
                </a:rPr>
                <a:t>↑ tolerability</a:t>
              </a:r>
              <a:endParaRPr lang="en-US" sz="1000" b="1">
                <a:solidFill>
                  <a:srgbClr val="CE0F69"/>
                </a:solidFill>
              </a:endParaRPr>
            </a:p>
          </p:txBody>
        </p:sp>
        <p:sp>
          <p:nvSpPr>
            <p:cNvPr id="27" name="TextBox 26">
              <a:extLst>
                <a:ext uri="{FF2B5EF4-FFF2-40B4-BE49-F238E27FC236}">
                  <a16:creationId xmlns:a16="http://schemas.microsoft.com/office/drawing/2014/main" id="{243B47E2-7D8A-409E-8F8E-46274C61F8FF}"/>
                </a:ext>
              </a:extLst>
            </p:cNvPr>
            <p:cNvSpPr txBox="1"/>
            <p:nvPr/>
          </p:nvSpPr>
          <p:spPr>
            <a:xfrm>
              <a:off x="10928726" y="2201968"/>
              <a:ext cx="1057275" cy="553998"/>
            </a:xfrm>
            <a:prstGeom prst="rect">
              <a:avLst/>
            </a:prstGeom>
            <a:noFill/>
          </p:spPr>
          <p:txBody>
            <a:bodyPr wrap="square" lIns="91440" tIns="45720" rIns="91440" bIns="45720" rtlCol="0">
              <a:spAutoFit/>
            </a:bodyPr>
            <a:lstStyle/>
            <a:p>
              <a:r>
                <a:rPr lang="pt-BR" sz="1000" b="1">
                  <a:solidFill>
                    <a:srgbClr val="CE0F69"/>
                  </a:solidFill>
                </a:rPr>
                <a:t>↑ affinity</a:t>
              </a:r>
            </a:p>
            <a:p>
              <a:r>
                <a:rPr lang="pt-BR" sz="1000" b="1">
                  <a:solidFill>
                    <a:srgbClr val="CE0F69"/>
                  </a:solidFill>
                </a:rPr>
                <a:t>↑ stability</a:t>
              </a:r>
            </a:p>
            <a:p>
              <a:r>
                <a:rPr lang="pt-BR" sz="1000" b="1">
                  <a:solidFill>
                    <a:srgbClr val="CE0F69"/>
                  </a:solidFill>
                </a:rPr>
                <a:t>↑ tolerability</a:t>
              </a:r>
              <a:endParaRPr lang="en-US" sz="1000" b="1">
                <a:solidFill>
                  <a:srgbClr val="CE0F69"/>
                </a:solidFill>
              </a:endParaRPr>
            </a:p>
          </p:txBody>
        </p:sp>
        <p:sp>
          <p:nvSpPr>
            <p:cNvPr id="28" name="TextBox 27">
              <a:extLst>
                <a:ext uri="{FF2B5EF4-FFF2-40B4-BE49-F238E27FC236}">
                  <a16:creationId xmlns:a16="http://schemas.microsoft.com/office/drawing/2014/main" id="{A67723B7-DAE1-454F-9E4D-D8C35C13B186}"/>
                </a:ext>
              </a:extLst>
            </p:cNvPr>
            <p:cNvSpPr txBox="1"/>
            <p:nvPr/>
          </p:nvSpPr>
          <p:spPr>
            <a:xfrm>
              <a:off x="9510339" y="2197384"/>
              <a:ext cx="1334941" cy="246221"/>
            </a:xfrm>
            <a:prstGeom prst="rect">
              <a:avLst/>
            </a:prstGeom>
            <a:noFill/>
          </p:spPr>
          <p:txBody>
            <a:bodyPr wrap="none" lIns="91440" tIns="45720" rIns="91440" bIns="45720" rtlCol="0">
              <a:spAutoFit/>
            </a:bodyPr>
            <a:lstStyle/>
            <a:p>
              <a:pPr algn="ctr"/>
              <a:r>
                <a:rPr lang="pt-BR" sz="1000" b="1">
                  <a:solidFill>
                    <a:schemeClr val="tx2"/>
                  </a:solidFill>
                </a:rPr>
                <a:t>RNase H1 Substrate</a:t>
              </a:r>
              <a:endParaRPr lang="en-US" sz="1000" b="1">
                <a:solidFill>
                  <a:schemeClr val="tx2"/>
                </a:solidFill>
              </a:endParaRPr>
            </a:p>
          </p:txBody>
        </p:sp>
      </p:grpSp>
      <p:grpSp>
        <p:nvGrpSpPr>
          <p:cNvPr id="15" name="Group 14">
            <a:extLst>
              <a:ext uri="{FF2B5EF4-FFF2-40B4-BE49-F238E27FC236}">
                <a16:creationId xmlns:a16="http://schemas.microsoft.com/office/drawing/2014/main" id="{69734090-6E9F-46C3-BA53-446766F42F86}"/>
              </a:ext>
            </a:extLst>
          </p:cNvPr>
          <p:cNvGrpSpPr/>
          <p:nvPr/>
        </p:nvGrpSpPr>
        <p:grpSpPr>
          <a:xfrm>
            <a:off x="8529696" y="1897097"/>
            <a:ext cx="3146594" cy="288530"/>
            <a:chOff x="8604513" y="1897097"/>
            <a:chExt cx="3146594" cy="288530"/>
          </a:xfrm>
        </p:grpSpPr>
        <p:sp>
          <p:nvSpPr>
            <p:cNvPr id="30" name="Rectangle 29">
              <a:extLst>
                <a:ext uri="{FF2B5EF4-FFF2-40B4-BE49-F238E27FC236}">
                  <a16:creationId xmlns:a16="http://schemas.microsoft.com/office/drawing/2014/main" id="{B30A1B81-B788-4286-BE23-F77EFCB312D4}"/>
                </a:ext>
              </a:extLst>
            </p:cNvPr>
            <p:cNvSpPr/>
            <p:nvPr/>
          </p:nvSpPr>
          <p:spPr>
            <a:xfrm>
              <a:off x="8604513" y="1897097"/>
              <a:ext cx="746177" cy="288530"/>
            </a:xfrm>
            <a:prstGeom prst="rect">
              <a:avLst/>
            </a:prstGeom>
            <a:solidFill>
              <a:srgbClr val="CE0F69"/>
            </a:solidFill>
            <a:ln>
              <a:noFill/>
            </a:ln>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050" b="1">
                  <a:solidFill>
                    <a:schemeClr val="bg1"/>
                  </a:solidFill>
                </a:rPr>
                <a:t>MOE/</a:t>
              </a:r>
              <a:r>
                <a:rPr lang="en-US" sz="1050" b="1" err="1">
                  <a:solidFill>
                    <a:schemeClr val="bg1"/>
                  </a:solidFill>
                </a:rPr>
                <a:t>cEt</a:t>
              </a:r>
              <a:endParaRPr lang="en-US" sz="1050" b="1">
                <a:solidFill>
                  <a:schemeClr val="bg1"/>
                </a:solidFill>
              </a:endParaRPr>
            </a:p>
          </p:txBody>
        </p:sp>
        <p:sp>
          <p:nvSpPr>
            <p:cNvPr id="31" name="Rectangle 30">
              <a:extLst>
                <a:ext uri="{FF2B5EF4-FFF2-40B4-BE49-F238E27FC236}">
                  <a16:creationId xmlns:a16="http://schemas.microsoft.com/office/drawing/2014/main" id="{DF7F6E88-A280-4650-A67C-A6FFFC425F26}"/>
                </a:ext>
              </a:extLst>
            </p:cNvPr>
            <p:cNvSpPr/>
            <p:nvPr/>
          </p:nvSpPr>
          <p:spPr>
            <a:xfrm>
              <a:off x="11004930" y="1897097"/>
              <a:ext cx="746177" cy="288530"/>
            </a:xfrm>
            <a:prstGeom prst="rect">
              <a:avLst/>
            </a:prstGeom>
            <a:solidFill>
              <a:srgbClr val="CE0F69"/>
            </a:solidFill>
            <a:ln>
              <a:noFill/>
            </a:ln>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050" b="1">
                  <a:solidFill>
                    <a:schemeClr val="bg1"/>
                  </a:solidFill>
                </a:rPr>
                <a:t>MOE/</a:t>
              </a:r>
              <a:r>
                <a:rPr lang="en-US" sz="1050" b="1" err="1">
                  <a:solidFill>
                    <a:schemeClr val="bg1"/>
                  </a:solidFill>
                </a:rPr>
                <a:t>cEt</a:t>
              </a:r>
              <a:endParaRPr lang="en-US" sz="1050" b="1">
                <a:solidFill>
                  <a:schemeClr val="bg1"/>
                </a:solidFill>
              </a:endParaRPr>
            </a:p>
          </p:txBody>
        </p:sp>
        <p:sp>
          <p:nvSpPr>
            <p:cNvPr id="32" name="Rectangle 31">
              <a:extLst>
                <a:ext uri="{FF2B5EF4-FFF2-40B4-BE49-F238E27FC236}">
                  <a16:creationId xmlns:a16="http://schemas.microsoft.com/office/drawing/2014/main" id="{78D0C5CF-611D-488F-9020-784E14AE8313}"/>
                </a:ext>
              </a:extLst>
            </p:cNvPr>
            <p:cNvSpPr/>
            <p:nvPr/>
          </p:nvSpPr>
          <p:spPr>
            <a:xfrm>
              <a:off x="9350690" y="1897097"/>
              <a:ext cx="1654239" cy="288530"/>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050" b="1">
                  <a:solidFill>
                    <a:schemeClr val="bg1"/>
                  </a:solidFill>
                </a:rPr>
                <a:t>DNA</a:t>
              </a:r>
            </a:p>
          </p:txBody>
        </p:sp>
      </p:grpSp>
      <p:pic>
        <p:nvPicPr>
          <p:cNvPr id="37" name="Center Chem Structure">
            <a:extLst>
              <a:ext uri="{FF2B5EF4-FFF2-40B4-BE49-F238E27FC236}">
                <a16:creationId xmlns:a16="http://schemas.microsoft.com/office/drawing/2014/main" id="{646E0556-DBF9-4832-BA68-7A63E9051F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57167" y="3002717"/>
            <a:ext cx="1205951" cy="1934819"/>
          </a:xfrm>
          <a:prstGeom prst="rect">
            <a:avLst/>
          </a:prstGeom>
        </p:spPr>
      </p:pic>
      <p:grpSp>
        <p:nvGrpSpPr>
          <p:cNvPr id="10" name="Group 9">
            <a:extLst>
              <a:ext uri="{FF2B5EF4-FFF2-40B4-BE49-F238E27FC236}">
                <a16:creationId xmlns:a16="http://schemas.microsoft.com/office/drawing/2014/main" id="{277450BE-8470-460B-8840-6E3925F61B16}"/>
              </a:ext>
            </a:extLst>
          </p:cNvPr>
          <p:cNvGrpSpPr/>
          <p:nvPr/>
        </p:nvGrpSpPr>
        <p:grpSpPr>
          <a:xfrm>
            <a:off x="4673621" y="1327689"/>
            <a:ext cx="3490062" cy="2905476"/>
            <a:chOff x="4673621" y="1327689"/>
            <a:chExt cx="3490062" cy="2905476"/>
          </a:xfrm>
        </p:grpSpPr>
        <p:sp>
          <p:nvSpPr>
            <p:cNvPr id="45" name="Green circle">
              <a:extLst>
                <a:ext uri="{FF2B5EF4-FFF2-40B4-BE49-F238E27FC236}">
                  <a16:creationId xmlns:a16="http://schemas.microsoft.com/office/drawing/2014/main" id="{D6747D7B-8597-4EED-A243-B5A5B6AEC2BA}"/>
                </a:ext>
              </a:extLst>
            </p:cNvPr>
            <p:cNvSpPr/>
            <p:nvPr/>
          </p:nvSpPr>
          <p:spPr>
            <a:xfrm>
              <a:off x="4673621" y="3106608"/>
              <a:ext cx="469075" cy="469075"/>
            </a:xfrm>
            <a:prstGeom prst="ellipse">
              <a:avLst/>
            </a:prstGeom>
            <a:solidFill>
              <a:schemeClr val="accent3">
                <a:alpha val="11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C626F65D-8753-4FA9-A3CC-7DDEE69EA8A2}"/>
                </a:ext>
              </a:extLst>
            </p:cNvPr>
            <p:cNvGrpSpPr/>
            <p:nvPr/>
          </p:nvGrpSpPr>
          <p:grpSpPr>
            <a:xfrm>
              <a:off x="4891376" y="1327689"/>
              <a:ext cx="3272307" cy="2905476"/>
              <a:chOff x="4891376" y="1327689"/>
              <a:chExt cx="3272307" cy="2905476"/>
            </a:xfrm>
          </p:grpSpPr>
          <p:sp>
            <p:nvSpPr>
              <p:cNvPr id="40" name="Green area">
                <a:extLst>
                  <a:ext uri="{FF2B5EF4-FFF2-40B4-BE49-F238E27FC236}">
                    <a16:creationId xmlns:a16="http://schemas.microsoft.com/office/drawing/2014/main" id="{D0DF89FB-8462-4CD1-BA18-C00ADC985271}"/>
                  </a:ext>
                </a:extLst>
              </p:cNvPr>
              <p:cNvSpPr/>
              <p:nvPr/>
            </p:nvSpPr>
            <p:spPr>
              <a:xfrm>
                <a:off x="4891376" y="1327689"/>
                <a:ext cx="3272307" cy="2905476"/>
              </a:xfrm>
              <a:custGeom>
                <a:avLst/>
                <a:gdLst>
                  <a:gd name="connsiteX0" fmla="*/ 0 w 4124131"/>
                  <a:gd name="connsiteY0" fmla="*/ 1576873 h 2715208"/>
                  <a:gd name="connsiteX1" fmla="*/ 578498 w 4124131"/>
                  <a:gd name="connsiteY1" fmla="*/ 0 h 2715208"/>
                  <a:gd name="connsiteX2" fmla="*/ 4124131 w 4124131"/>
                  <a:gd name="connsiteY2" fmla="*/ 0 h 2715208"/>
                  <a:gd name="connsiteX3" fmla="*/ 4114800 w 4124131"/>
                  <a:gd name="connsiteY3" fmla="*/ 2715208 h 2715208"/>
                  <a:gd name="connsiteX4" fmla="*/ 1763486 w 4124131"/>
                  <a:gd name="connsiteY4" fmla="*/ 2715208 h 2715208"/>
                  <a:gd name="connsiteX5" fmla="*/ 979714 w 4124131"/>
                  <a:gd name="connsiteY5" fmla="*/ 2304661 h 2715208"/>
                  <a:gd name="connsiteX6" fmla="*/ 130629 w 4124131"/>
                  <a:gd name="connsiteY6" fmla="*/ 2127379 h 2715208"/>
                  <a:gd name="connsiteX7" fmla="*/ 0 w 4124131"/>
                  <a:gd name="connsiteY7" fmla="*/ 1576873 h 2715208"/>
                  <a:gd name="connsiteX0" fmla="*/ 0 w 4124131"/>
                  <a:gd name="connsiteY0" fmla="*/ 1576873 h 2836506"/>
                  <a:gd name="connsiteX1" fmla="*/ 578498 w 4124131"/>
                  <a:gd name="connsiteY1" fmla="*/ 0 h 2836506"/>
                  <a:gd name="connsiteX2" fmla="*/ 4124131 w 4124131"/>
                  <a:gd name="connsiteY2" fmla="*/ 0 h 2836506"/>
                  <a:gd name="connsiteX3" fmla="*/ 4114800 w 4124131"/>
                  <a:gd name="connsiteY3" fmla="*/ 2715208 h 2836506"/>
                  <a:gd name="connsiteX4" fmla="*/ 1735494 w 4124131"/>
                  <a:gd name="connsiteY4" fmla="*/ 2836506 h 2836506"/>
                  <a:gd name="connsiteX5" fmla="*/ 979714 w 4124131"/>
                  <a:gd name="connsiteY5" fmla="*/ 2304661 h 2836506"/>
                  <a:gd name="connsiteX6" fmla="*/ 130629 w 4124131"/>
                  <a:gd name="connsiteY6" fmla="*/ 2127379 h 2836506"/>
                  <a:gd name="connsiteX7" fmla="*/ 0 w 4124131"/>
                  <a:gd name="connsiteY7" fmla="*/ 1576873 h 2836506"/>
                  <a:gd name="connsiteX0" fmla="*/ 0 w 4124131"/>
                  <a:gd name="connsiteY0" fmla="*/ 1576873 h 2855167"/>
                  <a:gd name="connsiteX1" fmla="*/ 578498 w 4124131"/>
                  <a:gd name="connsiteY1" fmla="*/ 0 h 2855167"/>
                  <a:gd name="connsiteX2" fmla="*/ 4124131 w 4124131"/>
                  <a:gd name="connsiteY2" fmla="*/ 0 h 2855167"/>
                  <a:gd name="connsiteX3" fmla="*/ 4114800 w 4124131"/>
                  <a:gd name="connsiteY3" fmla="*/ 2855167 h 2855167"/>
                  <a:gd name="connsiteX4" fmla="*/ 1735494 w 4124131"/>
                  <a:gd name="connsiteY4" fmla="*/ 2836506 h 2855167"/>
                  <a:gd name="connsiteX5" fmla="*/ 979714 w 4124131"/>
                  <a:gd name="connsiteY5" fmla="*/ 2304661 h 2855167"/>
                  <a:gd name="connsiteX6" fmla="*/ 130629 w 4124131"/>
                  <a:gd name="connsiteY6" fmla="*/ 2127379 h 2855167"/>
                  <a:gd name="connsiteX7" fmla="*/ 0 w 4124131"/>
                  <a:gd name="connsiteY7" fmla="*/ 1576873 h 2855167"/>
                  <a:gd name="connsiteX0" fmla="*/ 0 w 4124131"/>
                  <a:gd name="connsiteY0" fmla="*/ 1576873 h 2855167"/>
                  <a:gd name="connsiteX1" fmla="*/ 578498 w 4124131"/>
                  <a:gd name="connsiteY1" fmla="*/ 0 h 2855167"/>
                  <a:gd name="connsiteX2" fmla="*/ 4124131 w 4124131"/>
                  <a:gd name="connsiteY2" fmla="*/ 0 h 2855167"/>
                  <a:gd name="connsiteX3" fmla="*/ 4114800 w 4124131"/>
                  <a:gd name="connsiteY3" fmla="*/ 2855167 h 2855167"/>
                  <a:gd name="connsiteX4" fmla="*/ 1735494 w 4124131"/>
                  <a:gd name="connsiteY4" fmla="*/ 2836506 h 2855167"/>
                  <a:gd name="connsiteX5" fmla="*/ 643812 w 4124131"/>
                  <a:gd name="connsiteY5" fmla="*/ 2388636 h 2855167"/>
                  <a:gd name="connsiteX6" fmla="*/ 130629 w 4124131"/>
                  <a:gd name="connsiteY6" fmla="*/ 2127379 h 2855167"/>
                  <a:gd name="connsiteX7" fmla="*/ 0 w 4124131"/>
                  <a:gd name="connsiteY7" fmla="*/ 1576873 h 2855167"/>
                  <a:gd name="connsiteX0" fmla="*/ 0 w 4124131"/>
                  <a:gd name="connsiteY0" fmla="*/ 1576873 h 2855167"/>
                  <a:gd name="connsiteX1" fmla="*/ 578498 w 4124131"/>
                  <a:gd name="connsiteY1" fmla="*/ 0 h 2855167"/>
                  <a:gd name="connsiteX2" fmla="*/ 4124131 w 4124131"/>
                  <a:gd name="connsiteY2" fmla="*/ 0 h 2855167"/>
                  <a:gd name="connsiteX3" fmla="*/ 4114800 w 4124131"/>
                  <a:gd name="connsiteY3" fmla="*/ 2855167 h 2855167"/>
                  <a:gd name="connsiteX4" fmla="*/ 1735494 w 4124131"/>
                  <a:gd name="connsiteY4" fmla="*/ 2836506 h 2855167"/>
                  <a:gd name="connsiteX5" fmla="*/ 587828 w 4124131"/>
                  <a:gd name="connsiteY5" fmla="*/ 2416628 h 2855167"/>
                  <a:gd name="connsiteX6" fmla="*/ 130629 w 4124131"/>
                  <a:gd name="connsiteY6" fmla="*/ 2127379 h 2855167"/>
                  <a:gd name="connsiteX7" fmla="*/ 0 w 4124131"/>
                  <a:gd name="connsiteY7" fmla="*/ 1576873 h 2855167"/>
                  <a:gd name="connsiteX0" fmla="*/ 0 w 5596132"/>
                  <a:gd name="connsiteY0" fmla="*/ 1576873 h 2864311"/>
                  <a:gd name="connsiteX1" fmla="*/ 578498 w 5596132"/>
                  <a:gd name="connsiteY1" fmla="*/ 0 h 2864311"/>
                  <a:gd name="connsiteX2" fmla="*/ 4124131 w 5596132"/>
                  <a:gd name="connsiteY2" fmla="*/ 0 h 2864311"/>
                  <a:gd name="connsiteX3" fmla="*/ 5596128 w 5596132"/>
                  <a:gd name="connsiteY3" fmla="*/ 2864311 h 2864311"/>
                  <a:gd name="connsiteX4" fmla="*/ 1735494 w 5596132"/>
                  <a:gd name="connsiteY4" fmla="*/ 2836506 h 2864311"/>
                  <a:gd name="connsiteX5" fmla="*/ 587828 w 5596132"/>
                  <a:gd name="connsiteY5" fmla="*/ 2416628 h 2864311"/>
                  <a:gd name="connsiteX6" fmla="*/ 130629 w 5596132"/>
                  <a:gd name="connsiteY6" fmla="*/ 2127379 h 2864311"/>
                  <a:gd name="connsiteX7" fmla="*/ 0 w 5596132"/>
                  <a:gd name="connsiteY7" fmla="*/ 1576873 h 2864311"/>
                  <a:gd name="connsiteX0" fmla="*/ 0 w 5614603"/>
                  <a:gd name="connsiteY0" fmla="*/ 1604305 h 2891743"/>
                  <a:gd name="connsiteX1" fmla="*/ 578498 w 5614603"/>
                  <a:gd name="connsiteY1" fmla="*/ 27432 h 2891743"/>
                  <a:gd name="connsiteX2" fmla="*/ 5614603 w 5614603"/>
                  <a:gd name="connsiteY2" fmla="*/ 0 h 2891743"/>
                  <a:gd name="connsiteX3" fmla="*/ 5596128 w 5614603"/>
                  <a:gd name="connsiteY3" fmla="*/ 2891743 h 2891743"/>
                  <a:gd name="connsiteX4" fmla="*/ 1735494 w 5614603"/>
                  <a:gd name="connsiteY4" fmla="*/ 2863938 h 2891743"/>
                  <a:gd name="connsiteX5" fmla="*/ 587828 w 5614603"/>
                  <a:gd name="connsiteY5" fmla="*/ 2444060 h 2891743"/>
                  <a:gd name="connsiteX6" fmla="*/ 130629 w 5614603"/>
                  <a:gd name="connsiteY6" fmla="*/ 2154811 h 2891743"/>
                  <a:gd name="connsiteX7" fmla="*/ 0 w 5614603"/>
                  <a:gd name="connsiteY7" fmla="*/ 1604305 h 2891743"/>
                  <a:gd name="connsiteX0" fmla="*/ 0 w 5614603"/>
                  <a:gd name="connsiteY0" fmla="*/ 1604305 h 2891743"/>
                  <a:gd name="connsiteX1" fmla="*/ 340754 w 5614603"/>
                  <a:gd name="connsiteY1" fmla="*/ 18288 h 2891743"/>
                  <a:gd name="connsiteX2" fmla="*/ 5614603 w 5614603"/>
                  <a:gd name="connsiteY2" fmla="*/ 0 h 2891743"/>
                  <a:gd name="connsiteX3" fmla="*/ 5596128 w 5614603"/>
                  <a:gd name="connsiteY3" fmla="*/ 2891743 h 2891743"/>
                  <a:gd name="connsiteX4" fmla="*/ 1735494 w 5614603"/>
                  <a:gd name="connsiteY4" fmla="*/ 2863938 h 2891743"/>
                  <a:gd name="connsiteX5" fmla="*/ 587828 w 5614603"/>
                  <a:gd name="connsiteY5" fmla="*/ 2444060 h 2891743"/>
                  <a:gd name="connsiteX6" fmla="*/ 130629 w 5614603"/>
                  <a:gd name="connsiteY6" fmla="*/ 2154811 h 2891743"/>
                  <a:gd name="connsiteX7" fmla="*/ 0 w 5614603"/>
                  <a:gd name="connsiteY7" fmla="*/ 1604305 h 2891743"/>
                  <a:gd name="connsiteX0" fmla="*/ 0 w 5596403"/>
                  <a:gd name="connsiteY0" fmla="*/ 1613449 h 2900887"/>
                  <a:gd name="connsiteX1" fmla="*/ 340754 w 5596403"/>
                  <a:gd name="connsiteY1" fmla="*/ 27432 h 2900887"/>
                  <a:gd name="connsiteX2" fmla="*/ 5578027 w 5596403"/>
                  <a:gd name="connsiteY2" fmla="*/ 0 h 2900887"/>
                  <a:gd name="connsiteX3" fmla="*/ 5596128 w 5596403"/>
                  <a:gd name="connsiteY3" fmla="*/ 2900887 h 2900887"/>
                  <a:gd name="connsiteX4" fmla="*/ 1735494 w 5596403"/>
                  <a:gd name="connsiteY4" fmla="*/ 2873082 h 2900887"/>
                  <a:gd name="connsiteX5" fmla="*/ 587828 w 5596403"/>
                  <a:gd name="connsiteY5" fmla="*/ 2453204 h 2900887"/>
                  <a:gd name="connsiteX6" fmla="*/ 130629 w 5596403"/>
                  <a:gd name="connsiteY6" fmla="*/ 2163955 h 2900887"/>
                  <a:gd name="connsiteX7" fmla="*/ 0 w 5596403"/>
                  <a:gd name="connsiteY7" fmla="*/ 1613449 h 2900887"/>
                  <a:gd name="connsiteX0" fmla="*/ 0 w 5596403"/>
                  <a:gd name="connsiteY0" fmla="*/ 1613449 h 2900887"/>
                  <a:gd name="connsiteX1" fmla="*/ 340754 w 5596403"/>
                  <a:gd name="connsiteY1" fmla="*/ 27432 h 2900887"/>
                  <a:gd name="connsiteX2" fmla="*/ 5578027 w 5596403"/>
                  <a:gd name="connsiteY2" fmla="*/ 0 h 2900887"/>
                  <a:gd name="connsiteX3" fmla="*/ 5596128 w 5596403"/>
                  <a:gd name="connsiteY3" fmla="*/ 2900887 h 2900887"/>
                  <a:gd name="connsiteX4" fmla="*/ 1744638 w 5596403"/>
                  <a:gd name="connsiteY4" fmla="*/ 2845650 h 2900887"/>
                  <a:gd name="connsiteX5" fmla="*/ 587828 w 5596403"/>
                  <a:gd name="connsiteY5" fmla="*/ 2453204 h 2900887"/>
                  <a:gd name="connsiteX6" fmla="*/ 130629 w 5596403"/>
                  <a:gd name="connsiteY6" fmla="*/ 2163955 h 2900887"/>
                  <a:gd name="connsiteX7" fmla="*/ 0 w 5596403"/>
                  <a:gd name="connsiteY7" fmla="*/ 1613449 h 2900887"/>
                  <a:gd name="connsiteX0" fmla="*/ 0 w 5596403"/>
                  <a:gd name="connsiteY0" fmla="*/ 1613449 h 2845650"/>
                  <a:gd name="connsiteX1" fmla="*/ 340754 w 5596403"/>
                  <a:gd name="connsiteY1" fmla="*/ 27432 h 2845650"/>
                  <a:gd name="connsiteX2" fmla="*/ 5578027 w 5596403"/>
                  <a:gd name="connsiteY2" fmla="*/ 0 h 2845650"/>
                  <a:gd name="connsiteX3" fmla="*/ 5596128 w 5596403"/>
                  <a:gd name="connsiteY3" fmla="*/ 2809447 h 2845650"/>
                  <a:gd name="connsiteX4" fmla="*/ 1744638 w 5596403"/>
                  <a:gd name="connsiteY4" fmla="*/ 2845650 h 2845650"/>
                  <a:gd name="connsiteX5" fmla="*/ 587828 w 5596403"/>
                  <a:gd name="connsiteY5" fmla="*/ 2453204 h 2845650"/>
                  <a:gd name="connsiteX6" fmla="*/ 130629 w 5596403"/>
                  <a:gd name="connsiteY6" fmla="*/ 2163955 h 2845650"/>
                  <a:gd name="connsiteX7" fmla="*/ 0 w 5596403"/>
                  <a:gd name="connsiteY7" fmla="*/ 1613449 h 2845650"/>
                  <a:gd name="connsiteX0" fmla="*/ 0 w 5596403"/>
                  <a:gd name="connsiteY0" fmla="*/ 1613449 h 2845650"/>
                  <a:gd name="connsiteX1" fmla="*/ 157874 w 5596403"/>
                  <a:gd name="connsiteY1" fmla="*/ 18288 h 2845650"/>
                  <a:gd name="connsiteX2" fmla="*/ 5578027 w 5596403"/>
                  <a:gd name="connsiteY2" fmla="*/ 0 h 2845650"/>
                  <a:gd name="connsiteX3" fmla="*/ 5596128 w 5596403"/>
                  <a:gd name="connsiteY3" fmla="*/ 2809447 h 2845650"/>
                  <a:gd name="connsiteX4" fmla="*/ 1744638 w 5596403"/>
                  <a:gd name="connsiteY4" fmla="*/ 2845650 h 2845650"/>
                  <a:gd name="connsiteX5" fmla="*/ 587828 w 5596403"/>
                  <a:gd name="connsiteY5" fmla="*/ 2453204 h 2845650"/>
                  <a:gd name="connsiteX6" fmla="*/ 130629 w 5596403"/>
                  <a:gd name="connsiteY6" fmla="*/ 2163955 h 2845650"/>
                  <a:gd name="connsiteX7" fmla="*/ 0 w 5596403"/>
                  <a:gd name="connsiteY7" fmla="*/ 1613449 h 284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6403" h="2845650">
                    <a:moveTo>
                      <a:pt x="0" y="1613449"/>
                    </a:moveTo>
                    <a:lnTo>
                      <a:pt x="157874" y="18288"/>
                    </a:lnTo>
                    <a:lnTo>
                      <a:pt x="5578027" y="0"/>
                    </a:lnTo>
                    <a:cubicBezTo>
                      <a:pt x="5574917" y="905069"/>
                      <a:pt x="5599238" y="1904378"/>
                      <a:pt x="5596128" y="2809447"/>
                    </a:cubicBezTo>
                    <a:lnTo>
                      <a:pt x="1744638" y="2845650"/>
                    </a:lnTo>
                    <a:lnTo>
                      <a:pt x="587828" y="2453204"/>
                    </a:lnTo>
                    <a:lnTo>
                      <a:pt x="130629" y="2163955"/>
                    </a:lnTo>
                    <a:lnTo>
                      <a:pt x="0" y="1613449"/>
                    </a:lnTo>
                    <a:close/>
                  </a:path>
                </a:pathLst>
              </a:custGeom>
              <a:solidFill>
                <a:schemeClr val="accent3">
                  <a:alpha val="10000"/>
                </a:schemeClr>
              </a:solidFill>
              <a:ln w="19050">
                <a:noFill/>
              </a:ln>
              <a:effectLst>
                <a:softEdge rad="2286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7" name="Sugar Mods">
                <a:extLst>
                  <a:ext uri="{FF2B5EF4-FFF2-40B4-BE49-F238E27FC236}">
                    <a16:creationId xmlns:a16="http://schemas.microsoft.com/office/drawing/2014/main" id="{4AFA6CEC-C4B0-4DBD-B512-1C48BD5FFA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91826" y="2446370"/>
                <a:ext cx="2259291" cy="1457607"/>
              </a:xfrm>
              <a:prstGeom prst="rect">
                <a:avLst/>
              </a:prstGeom>
            </p:spPr>
          </p:pic>
          <p:sp>
            <p:nvSpPr>
              <p:cNvPr id="52" name="Sugar Mod bullets">
                <a:extLst>
                  <a:ext uri="{FF2B5EF4-FFF2-40B4-BE49-F238E27FC236}">
                    <a16:creationId xmlns:a16="http://schemas.microsoft.com/office/drawing/2014/main" id="{9969D229-9BD0-46AF-A29C-220132A725FC}"/>
                  </a:ext>
                </a:extLst>
              </p:cNvPr>
              <p:cNvSpPr txBox="1"/>
              <p:nvPr/>
            </p:nvSpPr>
            <p:spPr>
              <a:xfrm>
                <a:off x="5411610" y="1555972"/>
                <a:ext cx="2658068" cy="769441"/>
              </a:xfrm>
              <a:prstGeom prst="rect">
                <a:avLst/>
              </a:prstGeom>
              <a:noFill/>
            </p:spPr>
            <p:txBody>
              <a:bodyPr wrap="square" rtlCol="0">
                <a:spAutoFit/>
              </a:bodyPr>
              <a:lstStyle/>
              <a:p>
                <a:pPr>
                  <a:buClr>
                    <a:schemeClr val="accent3"/>
                  </a:buClr>
                </a:pPr>
                <a:r>
                  <a:rPr lang="en-US" sz="1400" b="1">
                    <a:solidFill>
                      <a:schemeClr val="accent3"/>
                    </a:solidFill>
                  </a:rPr>
                  <a:t>Sugar Modifications</a:t>
                </a:r>
              </a:p>
              <a:p>
                <a:pPr marL="119063" indent="-119063">
                  <a:buClr>
                    <a:schemeClr val="accent3"/>
                  </a:buClr>
                  <a:buFont typeface="Arial" panose="020B0604020202020204" pitchFamily="34" charset="0"/>
                  <a:buChar char="•"/>
                </a:pPr>
                <a:r>
                  <a:rPr lang="en-US" sz="1000">
                    <a:solidFill>
                      <a:schemeClr val="accent3"/>
                    </a:solidFill>
                  </a:rPr>
                  <a:t>Increase binding affinity to RNA</a:t>
                </a:r>
              </a:p>
              <a:p>
                <a:pPr marL="119063" indent="-119063">
                  <a:buClr>
                    <a:schemeClr val="accent3"/>
                  </a:buClr>
                  <a:buFont typeface="Arial" panose="020B0604020202020204" pitchFamily="34" charset="0"/>
                  <a:buChar char="•"/>
                </a:pPr>
                <a:r>
                  <a:rPr lang="en-US" sz="1000">
                    <a:solidFill>
                      <a:schemeClr val="accent3"/>
                    </a:solidFill>
                  </a:rPr>
                  <a:t>Stability against nucleases</a:t>
                </a:r>
              </a:p>
              <a:p>
                <a:pPr marL="119063" indent="-119063">
                  <a:buClr>
                    <a:schemeClr val="accent3"/>
                  </a:buClr>
                  <a:buFont typeface="Arial" panose="020B0604020202020204" pitchFamily="34" charset="0"/>
                  <a:buChar char="•"/>
                </a:pPr>
                <a:r>
                  <a:rPr lang="en-US" sz="1000">
                    <a:solidFill>
                      <a:schemeClr val="accent3"/>
                    </a:solidFill>
                  </a:rPr>
                  <a:t>Decrease pro-inflammatory properties</a:t>
                </a:r>
              </a:p>
            </p:txBody>
          </p:sp>
        </p:grpSp>
        <p:cxnSp>
          <p:nvCxnSpPr>
            <p:cNvPr id="56" name="Straight Arrow Connector 55">
              <a:extLst>
                <a:ext uri="{FF2B5EF4-FFF2-40B4-BE49-F238E27FC236}">
                  <a16:creationId xmlns:a16="http://schemas.microsoft.com/office/drawing/2014/main" id="{B449FE56-1ADC-43F9-9AF0-08CD33E987AC}"/>
                </a:ext>
              </a:extLst>
            </p:cNvPr>
            <p:cNvCxnSpPr>
              <a:cxnSpLocks/>
              <a:stCxn id="45" idx="7"/>
            </p:cNvCxnSpPr>
            <p:nvPr/>
          </p:nvCxnSpPr>
          <p:spPr>
            <a:xfrm flipV="1">
              <a:off x="5074002" y="2937969"/>
              <a:ext cx="345469" cy="237333"/>
            </a:xfrm>
            <a:prstGeom prst="straightConnector1">
              <a:avLst/>
            </a:prstGeom>
            <a:ln w="19050" cap="rnd">
              <a:solidFill>
                <a:schemeClr val="accent3"/>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CE505429-7130-4277-92D3-E34B7D6D7FDF}"/>
              </a:ext>
            </a:extLst>
          </p:cNvPr>
          <p:cNvGrpSpPr/>
          <p:nvPr/>
        </p:nvGrpSpPr>
        <p:grpSpPr>
          <a:xfrm>
            <a:off x="35391" y="1153655"/>
            <a:ext cx="5038610" cy="2374084"/>
            <a:chOff x="35391" y="1153655"/>
            <a:chExt cx="5038610" cy="2374084"/>
          </a:xfrm>
        </p:grpSpPr>
        <p:sp>
          <p:nvSpPr>
            <p:cNvPr id="38" name="Red area">
              <a:extLst>
                <a:ext uri="{FF2B5EF4-FFF2-40B4-BE49-F238E27FC236}">
                  <a16:creationId xmlns:a16="http://schemas.microsoft.com/office/drawing/2014/main" id="{DE8E51FA-C34F-4868-B645-E326D672AC54}"/>
                </a:ext>
              </a:extLst>
            </p:cNvPr>
            <p:cNvSpPr/>
            <p:nvPr/>
          </p:nvSpPr>
          <p:spPr>
            <a:xfrm>
              <a:off x="35391" y="1153655"/>
              <a:ext cx="5038610" cy="2374084"/>
            </a:xfrm>
            <a:custGeom>
              <a:avLst/>
              <a:gdLst>
                <a:gd name="connsiteX0" fmla="*/ 0 w 4898571"/>
                <a:gd name="connsiteY0" fmla="*/ 83976 h 2155372"/>
                <a:gd name="connsiteX1" fmla="*/ 0 w 4898571"/>
                <a:gd name="connsiteY1" fmla="*/ 2155372 h 2155372"/>
                <a:gd name="connsiteX2" fmla="*/ 2761861 w 4898571"/>
                <a:gd name="connsiteY2" fmla="*/ 2146041 h 2155372"/>
                <a:gd name="connsiteX3" fmla="*/ 4310743 w 4898571"/>
                <a:gd name="connsiteY3" fmla="*/ 1884784 h 2155372"/>
                <a:gd name="connsiteX4" fmla="*/ 4898571 w 4898571"/>
                <a:gd name="connsiteY4" fmla="*/ 503853 h 2155372"/>
                <a:gd name="connsiteX5" fmla="*/ 4842588 w 4898571"/>
                <a:gd name="connsiteY5" fmla="*/ 0 h 2155372"/>
                <a:gd name="connsiteX6" fmla="*/ 0 w 4898571"/>
                <a:gd name="connsiteY6" fmla="*/ 83976 h 2155372"/>
                <a:gd name="connsiteX0" fmla="*/ 0 w 4898571"/>
                <a:gd name="connsiteY0" fmla="*/ 83976 h 2155372"/>
                <a:gd name="connsiteX1" fmla="*/ 0 w 4898571"/>
                <a:gd name="connsiteY1" fmla="*/ 2155372 h 2155372"/>
                <a:gd name="connsiteX2" fmla="*/ 2761861 w 4898571"/>
                <a:gd name="connsiteY2" fmla="*/ 2146041 h 2155372"/>
                <a:gd name="connsiteX3" fmla="*/ 4842588 w 4898571"/>
                <a:gd name="connsiteY3" fmla="*/ 2071396 h 2155372"/>
                <a:gd name="connsiteX4" fmla="*/ 4898571 w 4898571"/>
                <a:gd name="connsiteY4" fmla="*/ 503853 h 2155372"/>
                <a:gd name="connsiteX5" fmla="*/ 4842588 w 4898571"/>
                <a:gd name="connsiteY5" fmla="*/ 0 h 2155372"/>
                <a:gd name="connsiteX6" fmla="*/ 0 w 4898571"/>
                <a:gd name="connsiteY6" fmla="*/ 83976 h 2155372"/>
                <a:gd name="connsiteX0" fmla="*/ 0 w 4963885"/>
                <a:gd name="connsiteY0" fmla="*/ 83976 h 2155372"/>
                <a:gd name="connsiteX1" fmla="*/ 0 w 4963885"/>
                <a:gd name="connsiteY1" fmla="*/ 2155372 h 2155372"/>
                <a:gd name="connsiteX2" fmla="*/ 2761861 w 4963885"/>
                <a:gd name="connsiteY2" fmla="*/ 2146041 h 2155372"/>
                <a:gd name="connsiteX3" fmla="*/ 4842588 w 4963885"/>
                <a:gd name="connsiteY3" fmla="*/ 2071396 h 2155372"/>
                <a:gd name="connsiteX4" fmla="*/ 4963885 w 4963885"/>
                <a:gd name="connsiteY4" fmla="*/ 503853 h 2155372"/>
                <a:gd name="connsiteX5" fmla="*/ 4842588 w 4963885"/>
                <a:gd name="connsiteY5" fmla="*/ 0 h 2155372"/>
                <a:gd name="connsiteX6" fmla="*/ 0 w 4963885"/>
                <a:gd name="connsiteY6" fmla="*/ 83976 h 2155372"/>
                <a:gd name="connsiteX0" fmla="*/ 0 w 4963885"/>
                <a:gd name="connsiteY0" fmla="*/ 83976 h 2155372"/>
                <a:gd name="connsiteX1" fmla="*/ 0 w 4963885"/>
                <a:gd name="connsiteY1" fmla="*/ 2155372 h 2155372"/>
                <a:gd name="connsiteX2" fmla="*/ 3844212 w 4963885"/>
                <a:gd name="connsiteY2" fmla="*/ 2155372 h 2155372"/>
                <a:gd name="connsiteX3" fmla="*/ 4842588 w 4963885"/>
                <a:gd name="connsiteY3" fmla="*/ 2071396 h 2155372"/>
                <a:gd name="connsiteX4" fmla="*/ 4963885 w 4963885"/>
                <a:gd name="connsiteY4" fmla="*/ 503853 h 2155372"/>
                <a:gd name="connsiteX5" fmla="*/ 4842588 w 4963885"/>
                <a:gd name="connsiteY5" fmla="*/ 0 h 2155372"/>
                <a:gd name="connsiteX6" fmla="*/ 0 w 4963885"/>
                <a:gd name="connsiteY6" fmla="*/ 83976 h 2155372"/>
                <a:gd name="connsiteX0" fmla="*/ 0 w 4991877"/>
                <a:gd name="connsiteY0" fmla="*/ 0 h 2174032"/>
                <a:gd name="connsiteX1" fmla="*/ 27992 w 4991877"/>
                <a:gd name="connsiteY1" fmla="*/ 2174032 h 2174032"/>
                <a:gd name="connsiteX2" fmla="*/ 3872204 w 4991877"/>
                <a:gd name="connsiteY2" fmla="*/ 2174032 h 2174032"/>
                <a:gd name="connsiteX3" fmla="*/ 4870580 w 4991877"/>
                <a:gd name="connsiteY3" fmla="*/ 2090056 h 2174032"/>
                <a:gd name="connsiteX4" fmla="*/ 4991877 w 4991877"/>
                <a:gd name="connsiteY4" fmla="*/ 522513 h 2174032"/>
                <a:gd name="connsiteX5" fmla="*/ 4870580 w 4991877"/>
                <a:gd name="connsiteY5" fmla="*/ 18660 h 2174032"/>
                <a:gd name="connsiteX6" fmla="*/ 0 w 4991877"/>
                <a:gd name="connsiteY6" fmla="*/ 0 h 2174032"/>
                <a:gd name="connsiteX0" fmla="*/ 0 w 4991877"/>
                <a:gd name="connsiteY0" fmla="*/ 0 h 2174032"/>
                <a:gd name="connsiteX1" fmla="*/ 9331 w 4991877"/>
                <a:gd name="connsiteY1" fmla="*/ 2136710 h 2174032"/>
                <a:gd name="connsiteX2" fmla="*/ 3872204 w 4991877"/>
                <a:gd name="connsiteY2" fmla="*/ 2174032 h 2174032"/>
                <a:gd name="connsiteX3" fmla="*/ 4870580 w 4991877"/>
                <a:gd name="connsiteY3" fmla="*/ 2090056 h 2174032"/>
                <a:gd name="connsiteX4" fmla="*/ 4991877 w 4991877"/>
                <a:gd name="connsiteY4" fmla="*/ 522513 h 2174032"/>
                <a:gd name="connsiteX5" fmla="*/ 4870580 w 4991877"/>
                <a:gd name="connsiteY5" fmla="*/ 18660 h 2174032"/>
                <a:gd name="connsiteX6" fmla="*/ 0 w 4991877"/>
                <a:gd name="connsiteY6" fmla="*/ 0 h 2174032"/>
                <a:gd name="connsiteX0" fmla="*/ 0 w 4991877"/>
                <a:gd name="connsiteY0" fmla="*/ 2 h 2174034"/>
                <a:gd name="connsiteX1" fmla="*/ 9331 w 4991877"/>
                <a:gd name="connsiteY1" fmla="*/ 2136712 h 2174034"/>
                <a:gd name="connsiteX2" fmla="*/ 3872204 w 4991877"/>
                <a:gd name="connsiteY2" fmla="*/ 2174034 h 2174034"/>
                <a:gd name="connsiteX3" fmla="*/ 4870580 w 4991877"/>
                <a:gd name="connsiteY3" fmla="*/ 2090058 h 2174034"/>
                <a:gd name="connsiteX4" fmla="*/ 4991877 w 4991877"/>
                <a:gd name="connsiteY4" fmla="*/ 522515 h 2174034"/>
                <a:gd name="connsiteX5" fmla="*/ 4170784 w 4991877"/>
                <a:gd name="connsiteY5" fmla="*/ 0 h 2174034"/>
                <a:gd name="connsiteX6" fmla="*/ 0 w 4991877"/>
                <a:gd name="connsiteY6" fmla="*/ 2 h 2174034"/>
                <a:gd name="connsiteX0" fmla="*/ 0 w 4963885"/>
                <a:gd name="connsiteY0" fmla="*/ 2 h 2174034"/>
                <a:gd name="connsiteX1" fmla="*/ 9331 w 4963885"/>
                <a:gd name="connsiteY1" fmla="*/ 2136712 h 2174034"/>
                <a:gd name="connsiteX2" fmla="*/ 3872204 w 4963885"/>
                <a:gd name="connsiteY2" fmla="*/ 2174034 h 2174034"/>
                <a:gd name="connsiteX3" fmla="*/ 4870580 w 4963885"/>
                <a:gd name="connsiteY3" fmla="*/ 2090058 h 2174034"/>
                <a:gd name="connsiteX4" fmla="*/ 4963885 w 4963885"/>
                <a:gd name="connsiteY4" fmla="*/ 503854 h 2174034"/>
                <a:gd name="connsiteX5" fmla="*/ 4170784 w 4963885"/>
                <a:gd name="connsiteY5" fmla="*/ 0 h 2174034"/>
                <a:gd name="connsiteX6" fmla="*/ 0 w 4963885"/>
                <a:gd name="connsiteY6" fmla="*/ 2 h 2174034"/>
                <a:gd name="connsiteX0" fmla="*/ 1563441 w 6527326"/>
                <a:gd name="connsiteY0" fmla="*/ 2 h 2174034"/>
                <a:gd name="connsiteX1" fmla="*/ 4 w 6527326"/>
                <a:gd name="connsiteY1" fmla="*/ 2164144 h 2174034"/>
                <a:gd name="connsiteX2" fmla="*/ 5435645 w 6527326"/>
                <a:gd name="connsiteY2" fmla="*/ 2174034 h 2174034"/>
                <a:gd name="connsiteX3" fmla="*/ 6434021 w 6527326"/>
                <a:gd name="connsiteY3" fmla="*/ 2090058 h 2174034"/>
                <a:gd name="connsiteX4" fmla="*/ 6527326 w 6527326"/>
                <a:gd name="connsiteY4" fmla="*/ 503854 h 2174034"/>
                <a:gd name="connsiteX5" fmla="*/ 5734225 w 6527326"/>
                <a:gd name="connsiteY5" fmla="*/ 0 h 2174034"/>
                <a:gd name="connsiteX6" fmla="*/ 1563441 w 6527326"/>
                <a:gd name="connsiteY6" fmla="*/ 2 h 2174034"/>
                <a:gd name="connsiteX0" fmla="*/ 45667 w 6527456"/>
                <a:gd name="connsiteY0" fmla="*/ 0 h 2183176"/>
                <a:gd name="connsiteX1" fmla="*/ 134 w 6527456"/>
                <a:gd name="connsiteY1" fmla="*/ 2173286 h 2183176"/>
                <a:gd name="connsiteX2" fmla="*/ 5435775 w 6527456"/>
                <a:gd name="connsiteY2" fmla="*/ 2183176 h 2183176"/>
                <a:gd name="connsiteX3" fmla="*/ 6434151 w 6527456"/>
                <a:gd name="connsiteY3" fmla="*/ 2099200 h 2183176"/>
                <a:gd name="connsiteX4" fmla="*/ 6527456 w 6527456"/>
                <a:gd name="connsiteY4" fmla="*/ 512996 h 2183176"/>
                <a:gd name="connsiteX5" fmla="*/ 5734355 w 6527456"/>
                <a:gd name="connsiteY5" fmla="*/ 9142 h 2183176"/>
                <a:gd name="connsiteX6" fmla="*/ 45667 w 6527456"/>
                <a:gd name="connsiteY6" fmla="*/ 0 h 2183176"/>
                <a:gd name="connsiteX0" fmla="*/ 45667 w 6527456"/>
                <a:gd name="connsiteY0" fmla="*/ 0 h 2183176"/>
                <a:gd name="connsiteX1" fmla="*/ 134 w 6527456"/>
                <a:gd name="connsiteY1" fmla="*/ 2173286 h 2183176"/>
                <a:gd name="connsiteX2" fmla="*/ 5435775 w 6527456"/>
                <a:gd name="connsiteY2" fmla="*/ 2183176 h 2183176"/>
                <a:gd name="connsiteX3" fmla="*/ 6434151 w 6527456"/>
                <a:gd name="connsiteY3" fmla="*/ 2099200 h 2183176"/>
                <a:gd name="connsiteX4" fmla="*/ 6527456 w 6527456"/>
                <a:gd name="connsiteY4" fmla="*/ 512996 h 2183176"/>
                <a:gd name="connsiteX5" fmla="*/ 5734355 w 6527456"/>
                <a:gd name="connsiteY5" fmla="*/ 9142 h 2183176"/>
                <a:gd name="connsiteX6" fmla="*/ 45667 w 6527456"/>
                <a:gd name="connsiteY6" fmla="*/ 0 h 2183176"/>
                <a:gd name="connsiteX0" fmla="*/ 45667 w 6434151"/>
                <a:gd name="connsiteY0" fmla="*/ 0 h 2183176"/>
                <a:gd name="connsiteX1" fmla="*/ 134 w 6434151"/>
                <a:gd name="connsiteY1" fmla="*/ 2173286 h 2183176"/>
                <a:gd name="connsiteX2" fmla="*/ 5435775 w 6434151"/>
                <a:gd name="connsiteY2" fmla="*/ 2183176 h 2183176"/>
                <a:gd name="connsiteX3" fmla="*/ 6434151 w 6434151"/>
                <a:gd name="connsiteY3" fmla="*/ 2099200 h 2183176"/>
                <a:gd name="connsiteX4" fmla="*/ 6166922 w 6434151"/>
                <a:gd name="connsiteY4" fmla="*/ 454351 h 2183176"/>
                <a:gd name="connsiteX5" fmla="*/ 5734355 w 6434151"/>
                <a:gd name="connsiteY5" fmla="*/ 9142 h 2183176"/>
                <a:gd name="connsiteX6" fmla="*/ 45667 w 6434151"/>
                <a:gd name="connsiteY6" fmla="*/ 0 h 2183176"/>
                <a:gd name="connsiteX0" fmla="*/ 45667 w 6434151"/>
                <a:gd name="connsiteY0" fmla="*/ 0 h 2183176"/>
                <a:gd name="connsiteX1" fmla="*/ 134 w 6434151"/>
                <a:gd name="connsiteY1" fmla="*/ 2173286 h 2183176"/>
                <a:gd name="connsiteX2" fmla="*/ 5435775 w 6434151"/>
                <a:gd name="connsiteY2" fmla="*/ 2183176 h 2183176"/>
                <a:gd name="connsiteX3" fmla="*/ 6434151 w 6434151"/>
                <a:gd name="connsiteY3" fmla="*/ 2099200 h 2183176"/>
                <a:gd name="connsiteX4" fmla="*/ 6166922 w 6434151"/>
                <a:gd name="connsiteY4" fmla="*/ 454351 h 2183176"/>
                <a:gd name="connsiteX5" fmla="*/ 5572376 w 6434151"/>
                <a:gd name="connsiteY5" fmla="*/ 45231 h 2183176"/>
                <a:gd name="connsiteX6" fmla="*/ 45667 w 6434151"/>
                <a:gd name="connsiteY6" fmla="*/ 0 h 2183176"/>
                <a:gd name="connsiteX0" fmla="*/ 45667 w 6214695"/>
                <a:gd name="connsiteY0" fmla="*/ 0 h 2183176"/>
                <a:gd name="connsiteX1" fmla="*/ 134 w 6214695"/>
                <a:gd name="connsiteY1" fmla="*/ 2173286 h 2183176"/>
                <a:gd name="connsiteX2" fmla="*/ 5435775 w 6214695"/>
                <a:gd name="connsiteY2" fmla="*/ 2183176 h 2183176"/>
                <a:gd name="connsiteX3" fmla="*/ 6214695 w 6214695"/>
                <a:gd name="connsiteY3" fmla="*/ 2040556 h 2183176"/>
                <a:gd name="connsiteX4" fmla="*/ 6166922 w 6214695"/>
                <a:gd name="connsiteY4" fmla="*/ 454351 h 2183176"/>
                <a:gd name="connsiteX5" fmla="*/ 5572376 w 6214695"/>
                <a:gd name="connsiteY5" fmla="*/ 45231 h 2183176"/>
                <a:gd name="connsiteX6" fmla="*/ 45667 w 6214695"/>
                <a:gd name="connsiteY6" fmla="*/ 0 h 218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14695" h="2183176">
                  <a:moveTo>
                    <a:pt x="45667" y="0"/>
                  </a:moveTo>
                  <a:cubicBezTo>
                    <a:pt x="48777" y="712237"/>
                    <a:pt x="-2976" y="1461049"/>
                    <a:pt x="134" y="2173286"/>
                  </a:cubicBezTo>
                  <a:lnTo>
                    <a:pt x="5435775" y="2183176"/>
                  </a:lnTo>
                  <a:lnTo>
                    <a:pt x="6214695" y="2040556"/>
                  </a:lnTo>
                  <a:lnTo>
                    <a:pt x="6166922" y="454351"/>
                  </a:lnTo>
                  <a:lnTo>
                    <a:pt x="5572376" y="45231"/>
                  </a:lnTo>
                  <a:lnTo>
                    <a:pt x="45667" y="0"/>
                  </a:lnTo>
                  <a:close/>
                </a:path>
              </a:pathLst>
            </a:custGeom>
            <a:solidFill>
              <a:schemeClr val="accent6">
                <a:alpha val="10000"/>
              </a:schemeClr>
            </a:solidFill>
            <a:ln w="19050">
              <a:noFill/>
            </a:ln>
            <a:effectLst>
              <a:softEdge rad="2286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1" name="GalNAc3">
              <a:extLst>
                <a:ext uri="{FF2B5EF4-FFF2-40B4-BE49-F238E27FC236}">
                  <a16:creationId xmlns:a16="http://schemas.microsoft.com/office/drawing/2014/main" id="{FF34EA4D-F5C0-45E2-9696-525589437C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2175" y="1672555"/>
              <a:ext cx="3833837" cy="1629380"/>
            </a:xfrm>
            <a:prstGeom prst="rect">
              <a:avLst/>
            </a:prstGeom>
          </p:spPr>
        </p:pic>
        <p:sp>
          <p:nvSpPr>
            <p:cNvPr id="53" name="GalNAc3 bullets">
              <a:extLst>
                <a:ext uri="{FF2B5EF4-FFF2-40B4-BE49-F238E27FC236}">
                  <a16:creationId xmlns:a16="http://schemas.microsoft.com/office/drawing/2014/main" id="{14121575-E0C4-4445-9523-F9C27A86FD2E}"/>
                </a:ext>
              </a:extLst>
            </p:cNvPr>
            <p:cNvSpPr txBox="1"/>
            <p:nvPr/>
          </p:nvSpPr>
          <p:spPr>
            <a:xfrm>
              <a:off x="2841310" y="1556780"/>
              <a:ext cx="2022876" cy="615553"/>
            </a:xfrm>
            <a:prstGeom prst="rect">
              <a:avLst/>
            </a:prstGeom>
            <a:noFill/>
          </p:spPr>
          <p:txBody>
            <a:bodyPr wrap="square" rtlCol="0">
              <a:spAutoFit/>
            </a:bodyPr>
            <a:lstStyle/>
            <a:p>
              <a:pPr>
                <a:buClr>
                  <a:schemeClr val="accent3"/>
                </a:buClr>
              </a:pPr>
              <a:r>
                <a:rPr lang="en-US" sz="1400" b="1"/>
                <a:t>Conjugates (‘LICA’)</a:t>
              </a:r>
            </a:p>
            <a:p>
              <a:pPr marL="119063" indent="-119063">
                <a:buClr>
                  <a:schemeClr val="tx1"/>
                </a:buClr>
                <a:buFont typeface="Arial" panose="020B0604020202020204" pitchFamily="34" charset="0"/>
                <a:buChar char="•"/>
              </a:pPr>
              <a:r>
                <a:rPr lang="en-US" sz="1000"/>
                <a:t>Tissue targeting</a:t>
              </a:r>
            </a:p>
            <a:p>
              <a:pPr marL="119063" indent="-119063">
                <a:buClr>
                  <a:schemeClr val="tx1"/>
                </a:buClr>
                <a:buFont typeface="Arial" panose="020B0604020202020204" pitchFamily="34" charset="0"/>
                <a:buChar char="•"/>
              </a:pPr>
              <a:r>
                <a:rPr lang="en-US" sz="1000"/>
                <a:t>Cellular uptake</a:t>
              </a:r>
            </a:p>
          </p:txBody>
        </p:sp>
        <p:cxnSp>
          <p:nvCxnSpPr>
            <p:cNvPr id="57" name="Straight Arrow Connector 56">
              <a:extLst>
                <a:ext uri="{FF2B5EF4-FFF2-40B4-BE49-F238E27FC236}">
                  <a16:creationId xmlns:a16="http://schemas.microsoft.com/office/drawing/2014/main" id="{0D3588A3-B535-4EB4-81DA-1DDEF16D448E}"/>
                </a:ext>
              </a:extLst>
            </p:cNvPr>
            <p:cNvCxnSpPr>
              <a:cxnSpLocks/>
            </p:cNvCxnSpPr>
            <p:nvPr/>
          </p:nvCxnSpPr>
          <p:spPr>
            <a:xfrm flipH="1" flipV="1">
              <a:off x="3824314" y="2740229"/>
              <a:ext cx="595082" cy="377411"/>
            </a:xfrm>
            <a:prstGeom prst="straightConnector1">
              <a:avLst/>
            </a:prstGeom>
            <a:ln w="19050" cap="rnd">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A361D7E3-55C0-465A-B2DB-A102C57B51C8}"/>
              </a:ext>
            </a:extLst>
          </p:cNvPr>
          <p:cNvGrpSpPr/>
          <p:nvPr/>
        </p:nvGrpSpPr>
        <p:grpSpPr>
          <a:xfrm>
            <a:off x="5370526" y="4006131"/>
            <a:ext cx="3009142" cy="2745934"/>
            <a:chOff x="5370526" y="4006131"/>
            <a:chExt cx="3009142" cy="2745934"/>
          </a:xfrm>
        </p:grpSpPr>
        <p:sp>
          <p:nvSpPr>
            <p:cNvPr id="43" name="Gray circle">
              <a:extLst>
                <a:ext uri="{FF2B5EF4-FFF2-40B4-BE49-F238E27FC236}">
                  <a16:creationId xmlns:a16="http://schemas.microsoft.com/office/drawing/2014/main" id="{905ED1FE-BE7E-4D7E-8604-EB7ECB1ECE77}"/>
                </a:ext>
              </a:extLst>
            </p:cNvPr>
            <p:cNvSpPr/>
            <p:nvPr/>
          </p:nvSpPr>
          <p:spPr>
            <a:xfrm>
              <a:off x="5408438" y="4006131"/>
              <a:ext cx="227035" cy="227034"/>
            </a:xfrm>
            <a:prstGeom prst="ellipse">
              <a:avLst/>
            </a:prstGeom>
            <a:gradFill flip="none" rotWithShape="1">
              <a:gsLst>
                <a:gs pos="0">
                  <a:schemeClr val="tx1">
                    <a:lumMod val="50000"/>
                    <a:lumOff val="50000"/>
                    <a:alpha val="40000"/>
                  </a:schemeClr>
                </a:gs>
                <a:gs pos="50000">
                  <a:schemeClr val="tx1">
                    <a:lumMod val="50000"/>
                    <a:lumOff val="50000"/>
                    <a:alpha val="25000"/>
                  </a:schemeClr>
                </a:gs>
                <a:gs pos="100000">
                  <a:schemeClr val="bg1">
                    <a:lumMod val="85000"/>
                    <a:alpha val="0"/>
                  </a:schemeClr>
                </a:gs>
              </a:gsLst>
              <a:path path="circle">
                <a:fillToRect l="50000" t="50000" r="50000" b="50000"/>
              </a:path>
              <a:tileRect/>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52DEC7EF-5294-47B2-9CB9-6D7A1E529564}"/>
                </a:ext>
              </a:extLst>
            </p:cNvPr>
            <p:cNvGrpSpPr/>
            <p:nvPr/>
          </p:nvGrpSpPr>
          <p:grpSpPr>
            <a:xfrm>
              <a:off x="5370526" y="4195981"/>
              <a:ext cx="3009142" cy="2556084"/>
              <a:chOff x="5370526" y="4195981"/>
              <a:chExt cx="3009142" cy="2556084"/>
            </a:xfrm>
          </p:grpSpPr>
          <p:sp>
            <p:nvSpPr>
              <p:cNvPr id="42" name="Freeform: Shape 41">
                <a:extLst>
                  <a:ext uri="{FF2B5EF4-FFF2-40B4-BE49-F238E27FC236}">
                    <a16:creationId xmlns:a16="http://schemas.microsoft.com/office/drawing/2014/main" id="{5B5A6FC2-2F08-48A9-9551-5126E7A261CF}"/>
                  </a:ext>
                </a:extLst>
              </p:cNvPr>
              <p:cNvSpPr/>
              <p:nvPr/>
            </p:nvSpPr>
            <p:spPr>
              <a:xfrm>
                <a:off x="5370526" y="4195981"/>
                <a:ext cx="3009142" cy="2556084"/>
              </a:xfrm>
              <a:custGeom>
                <a:avLst/>
                <a:gdLst>
                  <a:gd name="connsiteX0" fmla="*/ 0 w 3573624"/>
                  <a:gd name="connsiteY0" fmla="*/ 391885 h 3172408"/>
                  <a:gd name="connsiteX1" fmla="*/ 531844 w 3573624"/>
                  <a:gd name="connsiteY1" fmla="*/ 1371600 h 3172408"/>
                  <a:gd name="connsiteX2" fmla="*/ 531844 w 3573624"/>
                  <a:gd name="connsiteY2" fmla="*/ 3172408 h 3172408"/>
                  <a:gd name="connsiteX3" fmla="*/ 3573624 w 3573624"/>
                  <a:gd name="connsiteY3" fmla="*/ 3153747 h 3172408"/>
                  <a:gd name="connsiteX4" fmla="*/ 3526971 w 3573624"/>
                  <a:gd name="connsiteY4" fmla="*/ 177281 h 3172408"/>
                  <a:gd name="connsiteX5" fmla="*/ 1530220 w 3573624"/>
                  <a:gd name="connsiteY5" fmla="*/ 317240 h 3172408"/>
                  <a:gd name="connsiteX6" fmla="*/ 158620 w 3573624"/>
                  <a:gd name="connsiteY6" fmla="*/ 0 h 3172408"/>
                  <a:gd name="connsiteX7" fmla="*/ 9330 w 3573624"/>
                  <a:gd name="connsiteY7" fmla="*/ 326571 h 3172408"/>
                  <a:gd name="connsiteX8" fmla="*/ 0 w 3573624"/>
                  <a:gd name="connsiteY8" fmla="*/ 391885 h 3172408"/>
                  <a:gd name="connsiteX0" fmla="*/ 0 w 3573624"/>
                  <a:gd name="connsiteY0" fmla="*/ 391885 h 3172408"/>
                  <a:gd name="connsiteX1" fmla="*/ 270586 w 3573624"/>
                  <a:gd name="connsiteY1" fmla="*/ 1287625 h 3172408"/>
                  <a:gd name="connsiteX2" fmla="*/ 531844 w 3573624"/>
                  <a:gd name="connsiteY2" fmla="*/ 3172408 h 3172408"/>
                  <a:gd name="connsiteX3" fmla="*/ 3573624 w 3573624"/>
                  <a:gd name="connsiteY3" fmla="*/ 3153747 h 3172408"/>
                  <a:gd name="connsiteX4" fmla="*/ 3526971 w 3573624"/>
                  <a:gd name="connsiteY4" fmla="*/ 177281 h 3172408"/>
                  <a:gd name="connsiteX5" fmla="*/ 1530220 w 3573624"/>
                  <a:gd name="connsiteY5" fmla="*/ 317240 h 3172408"/>
                  <a:gd name="connsiteX6" fmla="*/ 158620 w 3573624"/>
                  <a:gd name="connsiteY6" fmla="*/ 0 h 3172408"/>
                  <a:gd name="connsiteX7" fmla="*/ 9330 w 3573624"/>
                  <a:gd name="connsiteY7" fmla="*/ 326571 h 3172408"/>
                  <a:gd name="connsiteX8" fmla="*/ 0 w 3573624"/>
                  <a:gd name="connsiteY8" fmla="*/ 391885 h 3172408"/>
                  <a:gd name="connsiteX0" fmla="*/ 0 w 3573624"/>
                  <a:gd name="connsiteY0" fmla="*/ 391885 h 3153747"/>
                  <a:gd name="connsiteX1" fmla="*/ 270586 w 3573624"/>
                  <a:gd name="connsiteY1" fmla="*/ 1287625 h 3153747"/>
                  <a:gd name="connsiteX2" fmla="*/ 233264 w 3573624"/>
                  <a:gd name="connsiteY2" fmla="*/ 3144416 h 3153747"/>
                  <a:gd name="connsiteX3" fmla="*/ 3573624 w 3573624"/>
                  <a:gd name="connsiteY3" fmla="*/ 3153747 h 3153747"/>
                  <a:gd name="connsiteX4" fmla="*/ 3526971 w 3573624"/>
                  <a:gd name="connsiteY4" fmla="*/ 177281 h 3153747"/>
                  <a:gd name="connsiteX5" fmla="*/ 1530220 w 3573624"/>
                  <a:gd name="connsiteY5" fmla="*/ 317240 h 3153747"/>
                  <a:gd name="connsiteX6" fmla="*/ 158620 w 3573624"/>
                  <a:gd name="connsiteY6" fmla="*/ 0 h 3153747"/>
                  <a:gd name="connsiteX7" fmla="*/ 9330 w 3573624"/>
                  <a:gd name="connsiteY7" fmla="*/ 326571 h 3153747"/>
                  <a:gd name="connsiteX8" fmla="*/ 0 w 3573624"/>
                  <a:gd name="connsiteY8" fmla="*/ 391885 h 3153747"/>
                  <a:gd name="connsiteX0" fmla="*/ 0 w 3573624"/>
                  <a:gd name="connsiteY0" fmla="*/ 391885 h 3153747"/>
                  <a:gd name="connsiteX1" fmla="*/ 158619 w 3573624"/>
                  <a:gd name="connsiteY1" fmla="*/ 1250303 h 3153747"/>
                  <a:gd name="connsiteX2" fmla="*/ 233264 w 3573624"/>
                  <a:gd name="connsiteY2" fmla="*/ 3144416 h 3153747"/>
                  <a:gd name="connsiteX3" fmla="*/ 3573624 w 3573624"/>
                  <a:gd name="connsiteY3" fmla="*/ 3153747 h 3153747"/>
                  <a:gd name="connsiteX4" fmla="*/ 3526971 w 3573624"/>
                  <a:gd name="connsiteY4" fmla="*/ 177281 h 3153747"/>
                  <a:gd name="connsiteX5" fmla="*/ 1530220 w 3573624"/>
                  <a:gd name="connsiteY5" fmla="*/ 317240 h 3153747"/>
                  <a:gd name="connsiteX6" fmla="*/ 158620 w 3573624"/>
                  <a:gd name="connsiteY6" fmla="*/ 0 h 3153747"/>
                  <a:gd name="connsiteX7" fmla="*/ 9330 w 3573624"/>
                  <a:gd name="connsiteY7" fmla="*/ 326571 h 3153747"/>
                  <a:gd name="connsiteX8" fmla="*/ 0 w 3573624"/>
                  <a:gd name="connsiteY8" fmla="*/ 391885 h 3153747"/>
                  <a:gd name="connsiteX0" fmla="*/ 0 w 3573624"/>
                  <a:gd name="connsiteY0" fmla="*/ 391885 h 3153747"/>
                  <a:gd name="connsiteX1" fmla="*/ 158619 w 3573624"/>
                  <a:gd name="connsiteY1" fmla="*/ 1250303 h 3153747"/>
                  <a:gd name="connsiteX2" fmla="*/ 233264 w 3573624"/>
                  <a:gd name="connsiteY2" fmla="*/ 3144416 h 3153747"/>
                  <a:gd name="connsiteX3" fmla="*/ 3573624 w 3573624"/>
                  <a:gd name="connsiteY3" fmla="*/ 3153747 h 3153747"/>
                  <a:gd name="connsiteX4" fmla="*/ 3526971 w 3573624"/>
                  <a:gd name="connsiteY4" fmla="*/ 177281 h 3153747"/>
                  <a:gd name="connsiteX5" fmla="*/ 1530220 w 3573624"/>
                  <a:gd name="connsiteY5" fmla="*/ 317240 h 3153747"/>
                  <a:gd name="connsiteX6" fmla="*/ 9330 w 3573624"/>
                  <a:gd name="connsiteY6" fmla="*/ 0 h 3153747"/>
                  <a:gd name="connsiteX7" fmla="*/ 9330 w 3573624"/>
                  <a:gd name="connsiteY7" fmla="*/ 326571 h 3153747"/>
                  <a:gd name="connsiteX8" fmla="*/ 0 w 3573624"/>
                  <a:gd name="connsiteY8" fmla="*/ 391885 h 3153747"/>
                  <a:gd name="connsiteX0" fmla="*/ 0 w 3573624"/>
                  <a:gd name="connsiteY0" fmla="*/ 391885 h 3153747"/>
                  <a:gd name="connsiteX1" fmla="*/ 158619 w 3573624"/>
                  <a:gd name="connsiteY1" fmla="*/ 1250303 h 3153747"/>
                  <a:gd name="connsiteX2" fmla="*/ 233264 w 3573624"/>
                  <a:gd name="connsiteY2" fmla="*/ 3144416 h 3153747"/>
                  <a:gd name="connsiteX3" fmla="*/ 3573624 w 3573624"/>
                  <a:gd name="connsiteY3" fmla="*/ 3153747 h 3153747"/>
                  <a:gd name="connsiteX4" fmla="*/ 3526971 w 3573624"/>
                  <a:gd name="connsiteY4" fmla="*/ 177281 h 3153747"/>
                  <a:gd name="connsiteX5" fmla="*/ 1483566 w 3573624"/>
                  <a:gd name="connsiteY5" fmla="*/ 233265 h 3153747"/>
                  <a:gd name="connsiteX6" fmla="*/ 9330 w 3573624"/>
                  <a:gd name="connsiteY6" fmla="*/ 0 h 3153747"/>
                  <a:gd name="connsiteX7" fmla="*/ 9330 w 3573624"/>
                  <a:gd name="connsiteY7" fmla="*/ 326571 h 3153747"/>
                  <a:gd name="connsiteX8" fmla="*/ 0 w 3573624"/>
                  <a:gd name="connsiteY8" fmla="*/ 391885 h 3153747"/>
                  <a:gd name="connsiteX0" fmla="*/ 0 w 3573624"/>
                  <a:gd name="connsiteY0" fmla="*/ 373224 h 3135086"/>
                  <a:gd name="connsiteX1" fmla="*/ 158619 w 3573624"/>
                  <a:gd name="connsiteY1" fmla="*/ 1231642 h 3135086"/>
                  <a:gd name="connsiteX2" fmla="*/ 233264 w 3573624"/>
                  <a:gd name="connsiteY2" fmla="*/ 3125755 h 3135086"/>
                  <a:gd name="connsiteX3" fmla="*/ 3573624 w 3573624"/>
                  <a:gd name="connsiteY3" fmla="*/ 3135086 h 3135086"/>
                  <a:gd name="connsiteX4" fmla="*/ 3526971 w 3573624"/>
                  <a:gd name="connsiteY4" fmla="*/ 158620 h 3135086"/>
                  <a:gd name="connsiteX5" fmla="*/ 1483566 w 3573624"/>
                  <a:gd name="connsiteY5" fmla="*/ 214604 h 3135086"/>
                  <a:gd name="connsiteX6" fmla="*/ 18661 w 3573624"/>
                  <a:gd name="connsiteY6" fmla="*/ 0 h 3135086"/>
                  <a:gd name="connsiteX7" fmla="*/ 9330 w 3573624"/>
                  <a:gd name="connsiteY7" fmla="*/ 307910 h 3135086"/>
                  <a:gd name="connsiteX8" fmla="*/ 0 w 3573624"/>
                  <a:gd name="connsiteY8" fmla="*/ 373224 h 3135086"/>
                  <a:gd name="connsiteX0" fmla="*/ 0 w 3573624"/>
                  <a:gd name="connsiteY0" fmla="*/ 373224 h 3135086"/>
                  <a:gd name="connsiteX1" fmla="*/ 158619 w 3573624"/>
                  <a:gd name="connsiteY1" fmla="*/ 1231642 h 3135086"/>
                  <a:gd name="connsiteX2" fmla="*/ 223933 w 3573624"/>
                  <a:gd name="connsiteY2" fmla="*/ 2752531 h 3135086"/>
                  <a:gd name="connsiteX3" fmla="*/ 3573624 w 3573624"/>
                  <a:gd name="connsiteY3" fmla="*/ 3135086 h 3135086"/>
                  <a:gd name="connsiteX4" fmla="*/ 3526971 w 3573624"/>
                  <a:gd name="connsiteY4" fmla="*/ 158620 h 3135086"/>
                  <a:gd name="connsiteX5" fmla="*/ 1483566 w 3573624"/>
                  <a:gd name="connsiteY5" fmla="*/ 214604 h 3135086"/>
                  <a:gd name="connsiteX6" fmla="*/ 18661 w 3573624"/>
                  <a:gd name="connsiteY6" fmla="*/ 0 h 3135086"/>
                  <a:gd name="connsiteX7" fmla="*/ 9330 w 3573624"/>
                  <a:gd name="connsiteY7" fmla="*/ 307910 h 3135086"/>
                  <a:gd name="connsiteX8" fmla="*/ 0 w 3573624"/>
                  <a:gd name="connsiteY8" fmla="*/ 373224 h 3135086"/>
                  <a:gd name="connsiteX0" fmla="*/ 0 w 3545633"/>
                  <a:gd name="connsiteY0" fmla="*/ 373224 h 2789853"/>
                  <a:gd name="connsiteX1" fmla="*/ 158619 w 3545633"/>
                  <a:gd name="connsiteY1" fmla="*/ 1231642 h 2789853"/>
                  <a:gd name="connsiteX2" fmla="*/ 223933 w 3545633"/>
                  <a:gd name="connsiteY2" fmla="*/ 2752531 h 2789853"/>
                  <a:gd name="connsiteX3" fmla="*/ 3545633 w 3545633"/>
                  <a:gd name="connsiteY3" fmla="*/ 2789853 h 2789853"/>
                  <a:gd name="connsiteX4" fmla="*/ 3526971 w 3545633"/>
                  <a:gd name="connsiteY4" fmla="*/ 158620 h 2789853"/>
                  <a:gd name="connsiteX5" fmla="*/ 1483566 w 3545633"/>
                  <a:gd name="connsiteY5" fmla="*/ 214604 h 2789853"/>
                  <a:gd name="connsiteX6" fmla="*/ 18661 w 3545633"/>
                  <a:gd name="connsiteY6" fmla="*/ 0 h 2789853"/>
                  <a:gd name="connsiteX7" fmla="*/ 9330 w 3545633"/>
                  <a:gd name="connsiteY7" fmla="*/ 307910 h 2789853"/>
                  <a:gd name="connsiteX8" fmla="*/ 0 w 3545633"/>
                  <a:gd name="connsiteY8" fmla="*/ 373224 h 2789853"/>
                  <a:gd name="connsiteX0" fmla="*/ 0 w 4935147"/>
                  <a:gd name="connsiteY0" fmla="*/ 373224 h 2789853"/>
                  <a:gd name="connsiteX1" fmla="*/ 158619 w 4935147"/>
                  <a:gd name="connsiteY1" fmla="*/ 1231642 h 2789853"/>
                  <a:gd name="connsiteX2" fmla="*/ 223933 w 4935147"/>
                  <a:gd name="connsiteY2" fmla="*/ 2752531 h 2789853"/>
                  <a:gd name="connsiteX3" fmla="*/ 3545633 w 4935147"/>
                  <a:gd name="connsiteY3" fmla="*/ 2789853 h 2789853"/>
                  <a:gd name="connsiteX4" fmla="*/ 4935147 w 4935147"/>
                  <a:gd name="connsiteY4" fmla="*/ 231772 h 2789853"/>
                  <a:gd name="connsiteX5" fmla="*/ 1483566 w 4935147"/>
                  <a:gd name="connsiteY5" fmla="*/ 214604 h 2789853"/>
                  <a:gd name="connsiteX6" fmla="*/ 18661 w 4935147"/>
                  <a:gd name="connsiteY6" fmla="*/ 0 h 2789853"/>
                  <a:gd name="connsiteX7" fmla="*/ 9330 w 4935147"/>
                  <a:gd name="connsiteY7" fmla="*/ 307910 h 2789853"/>
                  <a:gd name="connsiteX8" fmla="*/ 0 w 4935147"/>
                  <a:gd name="connsiteY8" fmla="*/ 373224 h 2789853"/>
                  <a:gd name="connsiteX0" fmla="*/ 0 w 4990385"/>
                  <a:gd name="connsiteY0" fmla="*/ 373224 h 2780709"/>
                  <a:gd name="connsiteX1" fmla="*/ 158619 w 4990385"/>
                  <a:gd name="connsiteY1" fmla="*/ 1231642 h 2780709"/>
                  <a:gd name="connsiteX2" fmla="*/ 223933 w 4990385"/>
                  <a:gd name="connsiteY2" fmla="*/ 2752531 h 2780709"/>
                  <a:gd name="connsiteX3" fmla="*/ 4990385 w 4990385"/>
                  <a:gd name="connsiteY3" fmla="*/ 2780709 h 2780709"/>
                  <a:gd name="connsiteX4" fmla="*/ 4935147 w 4990385"/>
                  <a:gd name="connsiteY4" fmla="*/ 231772 h 2780709"/>
                  <a:gd name="connsiteX5" fmla="*/ 1483566 w 4990385"/>
                  <a:gd name="connsiteY5" fmla="*/ 214604 h 2780709"/>
                  <a:gd name="connsiteX6" fmla="*/ 18661 w 4990385"/>
                  <a:gd name="connsiteY6" fmla="*/ 0 h 2780709"/>
                  <a:gd name="connsiteX7" fmla="*/ 9330 w 4990385"/>
                  <a:gd name="connsiteY7" fmla="*/ 307910 h 2780709"/>
                  <a:gd name="connsiteX8" fmla="*/ 0 w 4990385"/>
                  <a:gd name="connsiteY8" fmla="*/ 373224 h 2780709"/>
                  <a:gd name="connsiteX0" fmla="*/ 0 w 4990385"/>
                  <a:gd name="connsiteY0" fmla="*/ 373224 h 2926267"/>
                  <a:gd name="connsiteX1" fmla="*/ 158619 w 4990385"/>
                  <a:gd name="connsiteY1" fmla="*/ 1231642 h 2926267"/>
                  <a:gd name="connsiteX2" fmla="*/ 287941 w 4990385"/>
                  <a:gd name="connsiteY2" fmla="*/ 2926267 h 2926267"/>
                  <a:gd name="connsiteX3" fmla="*/ 4990385 w 4990385"/>
                  <a:gd name="connsiteY3" fmla="*/ 2780709 h 2926267"/>
                  <a:gd name="connsiteX4" fmla="*/ 4935147 w 4990385"/>
                  <a:gd name="connsiteY4" fmla="*/ 231772 h 2926267"/>
                  <a:gd name="connsiteX5" fmla="*/ 1483566 w 4990385"/>
                  <a:gd name="connsiteY5" fmla="*/ 214604 h 2926267"/>
                  <a:gd name="connsiteX6" fmla="*/ 18661 w 4990385"/>
                  <a:gd name="connsiteY6" fmla="*/ 0 h 2926267"/>
                  <a:gd name="connsiteX7" fmla="*/ 9330 w 4990385"/>
                  <a:gd name="connsiteY7" fmla="*/ 307910 h 2926267"/>
                  <a:gd name="connsiteX8" fmla="*/ 0 w 4990385"/>
                  <a:gd name="connsiteY8" fmla="*/ 373224 h 2926267"/>
                  <a:gd name="connsiteX0" fmla="*/ 0 w 4972097"/>
                  <a:gd name="connsiteY0" fmla="*/ 373224 h 2963589"/>
                  <a:gd name="connsiteX1" fmla="*/ 158619 w 4972097"/>
                  <a:gd name="connsiteY1" fmla="*/ 1231642 h 2963589"/>
                  <a:gd name="connsiteX2" fmla="*/ 287941 w 4972097"/>
                  <a:gd name="connsiteY2" fmla="*/ 2926267 h 2963589"/>
                  <a:gd name="connsiteX3" fmla="*/ 4972097 w 4972097"/>
                  <a:gd name="connsiteY3" fmla="*/ 2963589 h 2963589"/>
                  <a:gd name="connsiteX4" fmla="*/ 4935147 w 4972097"/>
                  <a:gd name="connsiteY4" fmla="*/ 231772 h 2963589"/>
                  <a:gd name="connsiteX5" fmla="*/ 1483566 w 4972097"/>
                  <a:gd name="connsiteY5" fmla="*/ 214604 h 2963589"/>
                  <a:gd name="connsiteX6" fmla="*/ 18661 w 4972097"/>
                  <a:gd name="connsiteY6" fmla="*/ 0 h 2963589"/>
                  <a:gd name="connsiteX7" fmla="*/ 9330 w 4972097"/>
                  <a:gd name="connsiteY7" fmla="*/ 307910 h 2963589"/>
                  <a:gd name="connsiteX8" fmla="*/ 0 w 4972097"/>
                  <a:gd name="connsiteY8" fmla="*/ 373224 h 2963589"/>
                  <a:gd name="connsiteX0" fmla="*/ 22734 w 4994831"/>
                  <a:gd name="connsiteY0" fmla="*/ 601599 h 3191964"/>
                  <a:gd name="connsiteX1" fmla="*/ 181353 w 4994831"/>
                  <a:gd name="connsiteY1" fmla="*/ 1460017 h 3191964"/>
                  <a:gd name="connsiteX2" fmla="*/ 310675 w 4994831"/>
                  <a:gd name="connsiteY2" fmla="*/ 3154642 h 3191964"/>
                  <a:gd name="connsiteX3" fmla="*/ 4994831 w 4994831"/>
                  <a:gd name="connsiteY3" fmla="*/ 3191964 h 3191964"/>
                  <a:gd name="connsiteX4" fmla="*/ 4957881 w 4994831"/>
                  <a:gd name="connsiteY4" fmla="*/ 460147 h 3191964"/>
                  <a:gd name="connsiteX5" fmla="*/ 1506300 w 4994831"/>
                  <a:gd name="connsiteY5" fmla="*/ 442979 h 3191964"/>
                  <a:gd name="connsiteX6" fmla="*/ 0 w 4994831"/>
                  <a:gd name="connsiteY6" fmla="*/ 0 h 3191964"/>
                  <a:gd name="connsiteX7" fmla="*/ 32064 w 4994831"/>
                  <a:gd name="connsiteY7" fmla="*/ 536285 h 3191964"/>
                  <a:gd name="connsiteX8" fmla="*/ 22734 w 4994831"/>
                  <a:gd name="connsiteY8" fmla="*/ 601599 h 3191964"/>
                  <a:gd name="connsiteX0" fmla="*/ 22734 w 4994831"/>
                  <a:gd name="connsiteY0" fmla="*/ 601599 h 3191964"/>
                  <a:gd name="connsiteX1" fmla="*/ 181353 w 4994831"/>
                  <a:gd name="connsiteY1" fmla="*/ 1460017 h 3191964"/>
                  <a:gd name="connsiteX2" fmla="*/ 310675 w 4994831"/>
                  <a:gd name="connsiteY2" fmla="*/ 3154642 h 3191964"/>
                  <a:gd name="connsiteX3" fmla="*/ 4994831 w 4994831"/>
                  <a:gd name="connsiteY3" fmla="*/ 3191964 h 3191964"/>
                  <a:gd name="connsiteX4" fmla="*/ 4957881 w 4994831"/>
                  <a:gd name="connsiteY4" fmla="*/ 460147 h 3191964"/>
                  <a:gd name="connsiteX5" fmla="*/ 1437308 w 4994831"/>
                  <a:gd name="connsiteY5" fmla="*/ 256127 h 3191964"/>
                  <a:gd name="connsiteX6" fmla="*/ 0 w 4994831"/>
                  <a:gd name="connsiteY6" fmla="*/ 0 h 3191964"/>
                  <a:gd name="connsiteX7" fmla="*/ 32064 w 4994831"/>
                  <a:gd name="connsiteY7" fmla="*/ 536285 h 3191964"/>
                  <a:gd name="connsiteX8" fmla="*/ 22734 w 4994831"/>
                  <a:gd name="connsiteY8" fmla="*/ 601599 h 3191964"/>
                  <a:gd name="connsiteX0" fmla="*/ 22734 w 4994831"/>
                  <a:gd name="connsiteY0" fmla="*/ 601599 h 3191964"/>
                  <a:gd name="connsiteX1" fmla="*/ 181353 w 4994831"/>
                  <a:gd name="connsiteY1" fmla="*/ 1460017 h 3191964"/>
                  <a:gd name="connsiteX2" fmla="*/ 310675 w 4994831"/>
                  <a:gd name="connsiteY2" fmla="*/ 3154642 h 3191964"/>
                  <a:gd name="connsiteX3" fmla="*/ 4994831 w 4994831"/>
                  <a:gd name="connsiteY3" fmla="*/ 3191964 h 3191964"/>
                  <a:gd name="connsiteX4" fmla="*/ 4985478 w 4994831"/>
                  <a:gd name="connsiteY4" fmla="*/ 13776 h 3191964"/>
                  <a:gd name="connsiteX5" fmla="*/ 1437308 w 4994831"/>
                  <a:gd name="connsiteY5" fmla="*/ 256127 h 3191964"/>
                  <a:gd name="connsiteX6" fmla="*/ 0 w 4994831"/>
                  <a:gd name="connsiteY6" fmla="*/ 0 h 3191964"/>
                  <a:gd name="connsiteX7" fmla="*/ 32064 w 4994831"/>
                  <a:gd name="connsiteY7" fmla="*/ 536285 h 3191964"/>
                  <a:gd name="connsiteX8" fmla="*/ 22734 w 4994831"/>
                  <a:gd name="connsiteY8" fmla="*/ 601599 h 3191964"/>
                  <a:gd name="connsiteX0" fmla="*/ 22734 w 4994831"/>
                  <a:gd name="connsiteY0" fmla="*/ 601599 h 3191964"/>
                  <a:gd name="connsiteX1" fmla="*/ 181353 w 4994831"/>
                  <a:gd name="connsiteY1" fmla="*/ 1460017 h 3191964"/>
                  <a:gd name="connsiteX2" fmla="*/ 310675 w 4994831"/>
                  <a:gd name="connsiteY2" fmla="*/ 3154642 h 3191964"/>
                  <a:gd name="connsiteX3" fmla="*/ 4994831 w 4994831"/>
                  <a:gd name="connsiteY3" fmla="*/ 3191964 h 3191964"/>
                  <a:gd name="connsiteX4" fmla="*/ 4985478 w 4994831"/>
                  <a:gd name="connsiteY4" fmla="*/ 13776 h 3191964"/>
                  <a:gd name="connsiteX5" fmla="*/ 1409712 w 4994831"/>
                  <a:gd name="connsiteY5" fmla="*/ 27751 h 3191964"/>
                  <a:gd name="connsiteX6" fmla="*/ 0 w 4994831"/>
                  <a:gd name="connsiteY6" fmla="*/ 0 h 3191964"/>
                  <a:gd name="connsiteX7" fmla="*/ 32064 w 4994831"/>
                  <a:gd name="connsiteY7" fmla="*/ 536285 h 3191964"/>
                  <a:gd name="connsiteX8" fmla="*/ 22734 w 4994831"/>
                  <a:gd name="connsiteY8" fmla="*/ 601599 h 3191964"/>
                  <a:gd name="connsiteX0" fmla="*/ 326294 w 4994831"/>
                  <a:gd name="connsiteY0" fmla="*/ 611979 h 3191964"/>
                  <a:gd name="connsiteX1" fmla="*/ 181353 w 4994831"/>
                  <a:gd name="connsiteY1" fmla="*/ 1460017 h 3191964"/>
                  <a:gd name="connsiteX2" fmla="*/ 310675 w 4994831"/>
                  <a:gd name="connsiteY2" fmla="*/ 3154642 h 3191964"/>
                  <a:gd name="connsiteX3" fmla="*/ 4994831 w 4994831"/>
                  <a:gd name="connsiteY3" fmla="*/ 3191964 h 3191964"/>
                  <a:gd name="connsiteX4" fmla="*/ 4985478 w 4994831"/>
                  <a:gd name="connsiteY4" fmla="*/ 13776 h 3191964"/>
                  <a:gd name="connsiteX5" fmla="*/ 1409712 w 4994831"/>
                  <a:gd name="connsiteY5" fmla="*/ 27751 h 3191964"/>
                  <a:gd name="connsiteX6" fmla="*/ 0 w 4994831"/>
                  <a:gd name="connsiteY6" fmla="*/ 0 h 3191964"/>
                  <a:gd name="connsiteX7" fmla="*/ 32064 w 4994831"/>
                  <a:gd name="connsiteY7" fmla="*/ 536285 h 3191964"/>
                  <a:gd name="connsiteX8" fmla="*/ 326294 w 4994831"/>
                  <a:gd name="connsiteY8" fmla="*/ 611979 h 3191964"/>
                  <a:gd name="connsiteX0" fmla="*/ 326294 w 4994831"/>
                  <a:gd name="connsiteY0" fmla="*/ 611979 h 3191964"/>
                  <a:gd name="connsiteX1" fmla="*/ 402124 w 4994831"/>
                  <a:gd name="connsiteY1" fmla="*/ 1480779 h 3191964"/>
                  <a:gd name="connsiteX2" fmla="*/ 310675 w 4994831"/>
                  <a:gd name="connsiteY2" fmla="*/ 3154642 h 3191964"/>
                  <a:gd name="connsiteX3" fmla="*/ 4994831 w 4994831"/>
                  <a:gd name="connsiteY3" fmla="*/ 3191964 h 3191964"/>
                  <a:gd name="connsiteX4" fmla="*/ 4985478 w 4994831"/>
                  <a:gd name="connsiteY4" fmla="*/ 13776 h 3191964"/>
                  <a:gd name="connsiteX5" fmla="*/ 1409712 w 4994831"/>
                  <a:gd name="connsiteY5" fmla="*/ 27751 h 3191964"/>
                  <a:gd name="connsiteX6" fmla="*/ 0 w 4994831"/>
                  <a:gd name="connsiteY6" fmla="*/ 0 h 3191964"/>
                  <a:gd name="connsiteX7" fmla="*/ 32064 w 4994831"/>
                  <a:gd name="connsiteY7" fmla="*/ 536285 h 3191964"/>
                  <a:gd name="connsiteX8" fmla="*/ 326294 w 4994831"/>
                  <a:gd name="connsiteY8" fmla="*/ 611979 h 3191964"/>
                  <a:gd name="connsiteX0" fmla="*/ 326294 w 4994831"/>
                  <a:gd name="connsiteY0" fmla="*/ 611979 h 3191964"/>
                  <a:gd name="connsiteX1" fmla="*/ 402124 w 4994831"/>
                  <a:gd name="connsiteY1" fmla="*/ 1480779 h 3191964"/>
                  <a:gd name="connsiteX2" fmla="*/ 365869 w 4994831"/>
                  <a:gd name="connsiteY2" fmla="*/ 3175404 h 3191964"/>
                  <a:gd name="connsiteX3" fmla="*/ 4994831 w 4994831"/>
                  <a:gd name="connsiteY3" fmla="*/ 3191964 h 3191964"/>
                  <a:gd name="connsiteX4" fmla="*/ 4985478 w 4994831"/>
                  <a:gd name="connsiteY4" fmla="*/ 13776 h 3191964"/>
                  <a:gd name="connsiteX5" fmla="*/ 1409712 w 4994831"/>
                  <a:gd name="connsiteY5" fmla="*/ 27751 h 3191964"/>
                  <a:gd name="connsiteX6" fmla="*/ 0 w 4994831"/>
                  <a:gd name="connsiteY6" fmla="*/ 0 h 3191964"/>
                  <a:gd name="connsiteX7" fmla="*/ 32064 w 4994831"/>
                  <a:gd name="connsiteY7" fmla="*/ 536285 h 3191964"/>
                  <a:gd name="connsiteX8" fmla="*/ 326294 w 4994831"/>
                  <a:gd name="connsiteY8" fmla="*/ 611979 h 3191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94831" h="3191964">
                    <a:moveTo>
                      <a:pt x="326294" y="611979"/>
                    </a:moveTo>
                    <a:lnTo>
                      <a:pt x="402124" y="1480779"/>
                    </a:lnTo>
                    <a:lnTo>
                      <a:pt x="365869" y="3175404"/>
                    </a:lnTo>
                    <a:lnTo>
                      <a:pt x="4994831" y="3191964"/>
                    </a:lnTo>
                    <a:cubicBezTo>
                      <a:pt x="4991713" y="2132568"/>
                      <a:pt x="4988596" y="1073172"/>
                      <a:pt x="4985478" y="13776"/>
                    </a:cubicBezTo>
                    <a:lnTo>
                      <a:pt x="1409712" y="27751"/>
                    </a:lnTo>
                    <a:lnTo>
                      <a:pt x="0" y="0"/>
                    </a:lnTo>
                    <a:lnTo>
                      <a:pt x="32064" y="536285"/>
                    </a:lnTo>
                    <a:lnTo>
                      <a:pt x="326294" y="611979"/>
                    </a:lnTo>
                    <a:close/>
                  </a:path>
                </a:pathLst>
              </a:custGeom>
              <a:solidFill>
                <a:schemeClr val="tx1">
                  <a:alpha val="5000"/>
                </a:schemeClr>
              </a:solidFill>
              <a:ln w="19050">
                <a:noFill/>
              </a:ln>
              <a:effectLst>
                <a:softEdge rad="2286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6" name="5' methyl">
                <a:extLst>
                  <a:ext uri="{FF2B5EF4-FFF2-40B4-BE49-F238E27FC236}">
                    <a16:creationId xmlns:a16="http://schemas.microsoft.com/office/drawing/2014/main" id="{0607BA11-D2F5-4AAB-B40D-7FAFFBDAEC4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37150" y="5274906"/>
                <a:ext cx="850271" cy="1117499"/>
              </a:xfrm>
              <a:prstGeom prst="rect">
                <a:avLst/>
              </a:prstGeom>
            </p:spPr>
          </p:pic>
          <p:sp>
            <p:nvSpPr>
              <p:cNvPr id="51" name="Base Mod Bullets">
                <a:extLst>
                  <a:ext uri="{FF2B5EF4-FFF2-40B4-BE49-F238E27FC236}">
                    <a16:creationId xmlns:a16="http://schemas.microsoft.com/office/drawing/2014/main" id="{3582A1B2-70E8-4E98-B7C5-04753161626B}"/>
                  </a:ext>
                </a:extLst>
              </p:cNvPr>
              <p:cNvSpPr txBox="1"/>
              <p:nvPr/>
            </p:nvSpPr>
            <p:spPr>
              <a:xfrm>
                <a:off x="5815828" y="4442323"/>
                <a:ext cx="2554594" cy="615553"/>
              </a:xfrm>
              <a:prstGeom prst="rect">
                <a:avLst/>
              </a:prstGeom>
              <a:noFill/>
            </p:spPr>
            <p:txBody>
              <a:bodyPr wrap="square" rtlCol="0">
                <a:spAutoFit/>
              </a:bodyPr>
              <a:lstStyle/>
              <a:p>
                <a:pPr>
                  <a:buClr>
                    <a:schemeClr val="accent1"/>
                  </a:buClr>
                </a:pPr>
                <a:r>
                  <a:rPr lang="en-US" sz="1400" b="1"/>
                  <a:t>Base Modifications</a:t>
                </a:r>
              </a:p>
              <a:p>
                <a:pPr marL="119063" indent="-119063">
                  <a:buClr>
                    <a:schemeClr val="tx1"/>
                  </a:buClr>
                  <a:buFont typeface="Arial" panose="020B0604020202020204" pitchFamily="34" charset="0"/>
                  <a:buChar char="•"/>
                </a:pPr>
                <a:r>
                  <a:rPr lang="en-US" sz="1000"/>
                  <a:t>Decrease pro-inflammatory properties</a:t>
                </a:r>
              </a:p>
              <a:p>
                <a:pPr marL="119063" indent="-119063">
                  <a:buClr>
                    <a:schemeClr val="tx1"/>
                  </a:buClr>
                  <a:buFont typeface="Arial" panose="020B0604020202020204" pitchFamily="34" charset="0"/>
                  <a:buChar char="•"/>
                </a:pPr>
                <a:r>
                  <a:rPr lang="en-US" sz="1000"/>
                  <a:t>Slight increase in binding affinity</a:t>
                </a:r>
              </a:p>
            </p:txBody>
          </p:sp>
        </p:grpSp>
        <p:cxnSp>
          <p:nvCxnSpPr>
            <p:cNvPr id="68" name="Straight Arrow Connector 67">
              <a:extLst>
                <a:ext uri="{FF2B5EF4-FFF2-40B4-BE49-F238E27FC236}">
                  <a16:creationId xmlns:a16="http://schemas.microsoft.com/office/drawing/2014/main" id="{10F9817E-FB71-4CA7-A57E-844A88DF612C}"/>
                </a:ext>
              </a:extLst>
            </p:cNvPr>
            <p:cNvCxnSpPr>
              <a:cxnSpLocks/>
              <a:stCxn id="43" idx="5"/>
            </p:cNvCxnSpPr>
            <p:nvPr/>
          </p:nvCxnSpPr>
          <p:spPr>
            <a:xfrm>
              <a:off x="5602224" y="4199917"/>
              <a:ext cx="226379" cy="154205"/>
            </a:xfrm>
            <a:prstGeom prst="straightConnector1">
              <a:avLst/>
            </a:prstGeom>
            <a:ln w="19050" cap="rnd">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E4B4452D-3288-41F2-AD16-303B778599C9}"/>
              </a:ext>
            </a:extLst>
          </p:cNvPr>
          <p:cNvSpPr txBox="1"/>
          <p:nvPr/>
        </p:nvSpPr>
        <p:spPr>
          <a:xfrm>
            <a:off x="8678638" y="4518262"/>
            <a:ext cx="1340432" cy="276999"/>
          </a:xfrm>
          <a:prstGeom prst="rect">
            <a:avLst/>
          </a:prstGeom>
          <a:noFill/>
        </p:spPr>
        <p:txBody>
          <a:bodyPr wrap="none" lIns="91440" tIns="45720" rIns="91440" bIns="45720" rtlCol="0">
            <a:spAutoFit/>
          </a:bodyPr>
          <a:lstStyle/>
          <a:p>
            <a:pPr algn="ctr"/>
            <a:r>
              <a:rPr lang="en-US" sz="1200" b="1">
                <a:solidFill>
                  <a:srgbClr val="CE0F69"/>
                </a:solidFill>
              </a:rPr>
              <a:t>‘Generation 2.0’</a:t>
            </a:r>
          </a:p>
        </p:txBody>
      </p:sp>
      <p:sp>
        <p:nvSpPr>
          <p:cNvPr id="70" name="TextBox 69">
            <a:extLst>
              <a:ext uri="{FF2B5EF4-FFF2-40B4-BE49-F238E27FC236}">
                <a16:creationId xmlns:a16="http://schemas.microsoft.com/office/drawing/2014/main" id="{EC18E370-7B8D-4608-9892-3B5E85E050E2}"/>
              </a:ext>
            </a:extLst>
          </p:cNvPr>
          <p:cNvSpPr txBox="1"/>
          <p:nvPr/>
        </p:nvSpPr>
        <p:spPr>
          <a:xfrm>
            <a:off x="10433260" y="4509875"/>
            <a:ext cx="1340432" cy="276999"/>
          </a:xfrm>
          <a:prstGeom prst="rect">
            <a:avLst/>
          </a:prstGeom>
          <a:noFill/>
        </p:spPr>
        <p:txBody>
          <a:bodyPr wrap="none" lIns="91440" tIns="45720" rIns="91440" bIns="45720" rtlCol="0">
            <a:spAutoFit/>
          </a:bodyPr>
          <a:lstStyle/>
          <a:p>
            <a:pPr algn="ctr"/>
            <a:r>
              <a:rPr lang="en-US" sz="1200" b="1">
                <a:solidFill>
                  <a:srgbClr val="CE0F69"/>
                </a:solidFill>
              </a:rPr>
              <a:t>‘Generation 2.5’</a:t>
            </a:r>
          </a:p>
        </p:txBody>
      </p:sp>
      <p:sp>
        <p:nvSpPr>
          <p:cNvPr id="44" name="Blue circle">
            <a:extLst>
              <a:ext uri="{FF2B5EF4-FFF2-40B4-BE49-F238E27FC236}">
                <a16:creationId xmlns:a16="http://schemas.microsoft.com/office/drawing/2014/main" id="{EFE4971A-6D04-4F7C-A2CB-8EB7131AC5AB}"/>
              </a:ext>
            </a:extLst>
          </p:cNvPr>
          <p:cNvSpPr/>
          <p:nvPr/>
        </p:nvSpPr>
        <p:spPr>
          <a:xfrm>
            <a:off x="4286795" y="3497307"/>
            <a:ext cx="675915" cy="675913"/>
          </a:xfrm>
          <a:prstGeom prst="ellipse">
            <a:avLst/>
          </a:prstGeom>
          <a:gradFill flip="none" rotWithShape="1">
            <a:gsLst>
              <a:gs pos="0">
                <a:schemeClr val="accent1">
                  <a:tint val="66000"/>
                  <a:satMod val="160000"/>
                  <a:alpha val="40000"/>
                </a:schemeClr>
              </a:gs>
              <a:gs pos="50000">
                <a:schemeClr val="accent1">
                  <a:tint val="44500"/>
                  <a:satMod val="160000"/>
                  <a:alpha val="25000"/>
                </a:schemeClr>
              </a:gs>
              <a:gs pos="100000">
                <a:schemeClr val="accent1">
                  <a:tint val="23500"/>
                  <a:satMod val="160000"/>
                  <a:alpha val="0"/>
                </a:schemeClr>
              </a:gs>
            </a:gsLst>
            <a:path path="circle">
              <a:fillToRect l="50000" t="50000" r="50000" b="50000"/>
            </a:path>
            <a:tileRect/>
          </a:gra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Arrow Connector 57">
            <a:extLst>
              <a:ext uri="{FF2B5EF4-FFF2-40B4-BE49-F238E27FC236}">
                <a16:creationId xmlns:a16="http://schemas.microsoft.com/office/drawing/2014/main" id="{8728EFF0-9C45-4914-ADB0-C806C55A3F90}"/>
              </a:ext>
            </a:extLst>
          </p:cNvPr>
          <p:cNvCxnSpPr>
            <a:cxnSpLocks/>
            <a:stCxn id="44" idx="2"/>
            <a:endCxn id="54" idx="0"/>
          </p:cNvCxnSpPr>
          <p:nvPr/>
        </p:nvCxnSpPr>
        <p:spPr>
          <a:xfrm flipH="1">
            <a:off x="3220343" y="3835264"/>
            <a:ext cx="1066452" cy="640835"/>
          </a:xfrm>
          <a:prstGeom prst="straightConnector1">
            <a:avLst/>
          </a:prstGeom>
          <a:ln w="19050" cap="rnd">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D9003FB-203E-4E4A-9E87-D4D11C0FB533}"/>
              </a:ext>
            </a:extLst>
          </p:cNvPr>
          <p:cNvCxnSpPr>
            <a:cxnSpLocks/>
          </p:cNvCxnSpPr>
          <p:nvPr/>
        </p:nvCxnSpPr>
        <p:spPr>
          <a:xfrm flipH="1">
            <a:off x="3824314" y="4152279"/>
            <a:ext cx="656277" cy="1030158"/>
          </a:xfrm>
          <a:prstGeom prst="straightConnector1">
            <a:avLst/>
          </a:prstGeom>
          <a:ln w="19050" cap="rnd">
            <a:solidFill>
              <a:schemeClr val="accent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Blue area">
            <a:extLst>
              <a:ext uri="{FF2B5EF4-FFF2-40B4-BE49-F238E27FC236}">
                <a16:creationId xmlns:a16="http://schemas.microsoft.com/office/drawing/2014/main" id="{3BB040B0-8B34-4623-8CE7-02B41B5F2863}"/>
              </a:ext>
            </a:extLst>
          </p:cNvPr>
          <p:cNvSpPr/>
          <p:nvPr/>
        </p:nvSpPr>
        <p:spPr>
          <a:xfrm>
            <a:off x="67339" y="3301935"/>
            <a:ext cx="5293383" cy="3599328"/>
          </a:xfrm>
          <a:custGeom>
            <a:avLst/>
            <a:gdLst>
              <a:gd name="connsiteX0" fmla="*/ 0 w 5551714"/>
              <a:gd name="connsiteY0" fmla="*/ 0 h 3470988"/>
              <a:gd name="connsiteX1" fmla="*/ 4226767 w 5551714"/>
              <a:gd name="connsiteY1" fmla="*/ 0 h 3470988"/>
              <a:gd name="connsiteX2" fmla="*/ 4329404 w 5551714"/>
              <a:gd name="connsiteY2" fmla="*/ 223935 h 3470988"/>
              <a:gd name="connsiteX3" fmla="*/ 4310743 w 5551714"/>
              <a:gd name="connsiteY3" fmla="*/ 447869 h 3470988"/>
              <a:gd name="connsiteX4" fmla="*/ 4478694 w 5551714"/>
              <a:gd name="connsiteY4" fmla="*/ 690465 h 3470988"/>
              <a:gd name="connsiteX5" fmla="*/ 4590661 w 5551714"/>
              <a:gd name="connsiteY5" fmla="*/ 1427584 h 3470988"/>
              <a:gd name="connsiteX6" fmla="*/ 5551714 w 5551714"/>
              <a:gd name="connsiteY6" fmla="*/ 3470988 h 3470988"/>
              <a:gd name="connsiteX7" fmla="*/ 46653 w 5551714"/>
              <a:gd name="connsiteY7" fmla="*/ 3470988 h 3470988"/>
              <a:gd name="connsiteX8" fmla="*/ 0 w 5551714"/>
              <a:gd name="connsiteY8" fmla="*/ 0 h 3470988"/>
              <a:gd name="connsiteX0" fmla="*/ 0 w 5551714"/>
              <a:gd name="connsiteY0" fmla="*/ 0 h 3470988"/>
              <a:gd name="connsiteX1" fmla="*/ 4226767 w 5551714"/>
              <a:gd name="connsiteY1" fmla="*/ 0 h 3470988"/>
              <a:gd name="connsiteX2" fmla="*/ 4329404 w 5551714"/>
              <a:gd name="connsiteY2" fmla="*/ 223935 h 3470988"/>
              <a:gd name="connsiteX3" fmla="*/ 4310743 w 5551714"/>
              <a:gd name="connsiteY3" fmla="*/ 447869 h 3470988"/>
              <a:gd name="connsiteX4" fmla="*/ 4581331 w 5551714"/>
              <a:gd name="connsiteY4" fmla="*/ 653143 h 3470988"/>
              <a:gd name="connsiteX5" fmla="*/ 4590661 w 5551714"/>
              <a:gd name="connsiteY5" fmla="*/ 1427584 h 3470988"/>
              <a:gd name="connsiteX6" fmla="*/ 5551714 w 5551714"/>
              <a:gd name="connsiteY6" fmla="*/ 3470988 h 3470988"/>
              <a:gd name="connsiteX7" fmla="*/ 46653 w 5551714"/>
              <a:gd name="connsiteY7" fmla="*/ 3470988 h 3470988"/>
              <a:gd name="connsiteX8" fmla="*/ 0 w 5551714"/>
              <a:gd name="connsiteY8" fmla="*/ 0 h 3470988"/>
              <a:gd name="connsiteX0" fmla="*/ 0 w 5551714"/>
              <a:gd name="connsiteY0" fmla="*/ 0 h 3470988"/>
              <a:gd name="connsiteX1" fmla="*/ 4226767 w 5551714"/>
              <a:gd name="connsiteY1" fmla="*/ 0 h 3470988"/>
              <a:gd name="connsiteX2" fmla="*/ 4329404 w 5551714"/>
              <a:gd name="connsiteY2" fmla="*/ 223935 h 3470988"/>
              <a:gd name="connsiteX3" fmla="*/ 4310743 w 5551714"/>
              <a:gd name="connsiteY3" fmla="*/ 447869 h 3470988"/>
              <a:gd name="connsiteX4" fmla="*/ 4581331 w 5551714"/>
              <a:gd name="connsiteY4" fmla="*/ 653143 h 3470988"/>
              <a:gd name="connsiteX5" fmla="*/ 4599992 w 5551714"/>
              <a:gd name="connsiteY5" fmla="*/ 1418253 h 3470988"/>
              <a:gd name="connsiteX6" fmla="*/ 5551714 w 5551714"/>
              <a:gd name="connsiteY6" fmla="*/ 3470988 h 3470988"/>
              <a:gd name="connsiteX7" fmla="*/ 46653 w 5551714"/>
              <a:gd name="connsiteY7" fmla="*/ 3470988 h 3470988"/>
              <a:gd name="connsiteX8" fmla="*/ 0 w 5551714"/>
              <a:gd name="connsiteY8" fmla="*/ 0 h 3470988"/>
              <a:gd name="connsiteX0" fmla="*/ 0 w 5551714"/>
              <a:gd name="connsiteY0" fmla="*/ 0 h 3470988"/>
              <a:gd name="connsiteX1" fmla="*/ 4226767 w 5551714"/>
              <a:gd name="connsiteY1" fmla="*/ 0 h 3470988"/>
              <a:gd name="connsiteX2" fmla="*/ 4329404 w 5551714"/>
              <a:gd name="connsiteY2" fmla="*/ 223935 h 3470988"/>
              <a:gd name="connsiteX3" fmla="*/ 4310743 w 5551714"/>
              <a:gd name="connsiteY3" fmla="*/ 447869 h 3470988"/>
              <a:gd name="connsiteX4" fmla="*/ 4581331 w 5551714"/>
              <a:gd name="connsiteY4" fmla="*/ 653143 h 3470988"/>
              <a:gd name="connsiteX5" fmla="*/ 4599992 w 5551714"/>
              <a:gd name="connsiteY5" fmla="*/ 1418253 h 3470988"/>
              <a:gd name="connsiteX6" fmla="*/ 5262465 w 5551714"/>
              <a:gd name="connsiteY6" fmla="*/ 1959428 h 3470988"/>
              <a:gd name="connsiteX7" fmla="*/ 5551714 w 5551714"/>
              <a:gd name="connsiteY7" fmla="*/ 3470988 h 3470988"/>
              <a:gd name="connsiteX8" fmla="*/ 46653 w 5551714"/>
              <a:gd name="connsiteY8" fmla="*/ 3470988 h 3470988"/>
              <a:gd name="connsiteX9" fmla="*/ 0 w 5551714"/>
              <a:gd name="connsiteY9" fmla="*/ 0 h 3470988"/>
              <a:gd name="connsiteX0" fmla="*/ 0 w 5551714"/>
              <a:gd name="connsiteY0" fmla="*/ 0 h 3470988"/>
              <a:gd name="connsiteX1" fmla="*/ 4226767 w 5551714"/>
              <a:gd name="connsiteY1" fmla="*/ 0 h 3470988"/>
              <a:gd name="connsiteX2" fmla="*/ 4329404 w 5551714"/>
              <a:gd name="connsiteY2" fmla="*/ 223935 h 3470988"/>
              <a:gd name="connsiteX3" fmla="*/ 4310743 w 5551714"/>
              <a:gd name="connsiteY3" fmla="*/ 447869 h 3470988"/>
              <a:gd name="connsiteX4" fmla="*/ 4581331 w 5551714"/>
              <a:gd name="connsiteY4" fmla="*/ 653143 h 3470988"/>
              <a:gd name="connsiteX5" fmla="*/ 4599992 w 5551714"/>
              <a:gd name="connsiteY5" fmla="*/ 1418253 h 3470988"/>
              <a:gd name="connsiteX6" fmla="*/ 5262465 w 5551714"/>
              <a:gd name="connsiteY6" fmla="*/ 1959428 h 3470988"/>
              <a:gd name="connsiteX7" fmla="*/ 5551714 w 5551714"/>
              <a:gd name="connsiteY7" fmla="*/ 3470988 h 3470988"/>
              <a:gd name="connsiteX8" fmla="*/ 27991 w 5551714"/>
              <a:gd name="connsiteY8" fmla="*/ 3023119 h 3470988"/>
              <a:gd name="connsiteX9" fmla="*/ 0 w 5551714"/>
              <a:gd name="connsiteY9" fmla="*/ 0 h 3470988"/>
              <a:gd name="connsiteX0" fmla="*/ 0 w 6932458"/>
              <a:gd name="connsiteY0" fmla="*/ 0 h 3589860"/>
              <a:gd name="connsiteX1" fmla="*/ 5607511 w 6932458"/>
              <a:gd name="connsiteY1" fmla="*/ 118872 h 3589860"/>
              <a:gd name="connsiteX2" fmla="*/ 5710148 w 6932458"/>
              <a:gd name="connsiteY2" fmla="*/ 342807 h 3589860"/>
              <a:gd name="connsiteX3" fmla="*/ 5691487 w 6932458"/>
              <a:gd name="connsiteY3" fmla="*/ 566741 h 3589860"/>
              <a:gd name="connsiteX4" fmla="*/ 5962075 w 6932458"/>
              <a:gd name="connsiteY4" fmla="*/ 772015 h 3589860"/>
              <a:gd name="connsiteX5" fmla="*/ 5980736 w 6932458"/>
              <a:gd name="connsiteY5" fmla="*/ 1537125 h 3589860"/>
              <a:gd name="connsiteX6" fmla="*/ 6643209 w 6932458"/>
              <a:gd name="connsiteY6" fmla="*/ 2078300 h 3589860"/>
              <a:gd name="connsiteX7" fmla="*/ 6932458 w 6932458"/>
              <a:gd name="connsiteY7" fmla="*/ 3589860 h 3589860"/>
              <a:gd name="connsiteX8" fmla="*/ 1408735 w 6932458"/>
              <a:gd name="connsiteY8" fmla="*/ 3141991 h 3589860"/>
              <a:gd name="connsiteX9" fmla="*/ 0 w 6932458"/>
              <a:gd name="connsiteY9" fmla="*/ 0 h 3589860"/>
              <a:gd name="connsiteX0" fmla="*/ 45161 w 6977619"/>
              <a:gd name="connsiteY0" fmla="*/ 0 h 3589860"/>
              <a:gd name="connsiteX1" fmla="*/ 5652672 w 6977619"/>
              <a:gd name="connsiteY1" fmla="*/ 118872 h 3589860"/>
              <a:gd name="connsiteX2" fmla="*/ 5755309 w 6977619"/>
              <a:gd name="connsiteY2" fmla="*/ 342807 h 3589860"/>
              <a:gd name="connsiteX3" fmla="*/ 5736648 w 6977619"/>
              <a:gd name="connsiteY3" fmla="*/ 566741 h 3589860"/>
              <a:gd name="connsiteX4" fmla="*/ 6007236 w 6977619"/>
              <a:gd name="connsiteY4" fmla="*/ 772015 h 3589860"/>
              <a:gd name="connsiteX5" fmla="*/ 6025897 w 6977619"/>
              <a:gd name="connsiteY5" fmla="*/ 1537125 h 3589860"/>
              <a:gd name="connsiteX6" fmla="*/ 6688370 w 6977619"/>
              <a:gd name="connsiteY6" fmla="*/ 2078300 h 3589860"/>
              <a:gd name="connsiteX7" fmla="*/ 6977619 w 6977619"/>
              <a:gd name="connsiteY7" fmla="*/ 3589860 h 3589860"/>
              <a:gd name="connsiteX8" fmla="*/ 0 w 6977619"/>
              <a:gd name="connsiteY8" fmla="*/ 3489463 h 3589860"/>
              <a:gd name="connsiteX9" fmla="*/ 45161 w 6977619"/>
              <a:gd name="connsiteY9" fmla="*/ 0 h 3589860"/>
              <a:gd name="connsiteX0" fmla="*/ 45161 w 6977619"/>
              <a:gd name="connsiteY0" fmla="*/ 18288 h 3608148"/>
              <a:gd name="connsiteX1" fmla="*/ 5588664 w 6977619"/>
              <a:gd name="connsiteY1" fmla="*/ 0 h 3608148"/>
              <a:gd name="connsiteX2" fmla="*/ 5755309 w 6977619"/>
              <a:gd name="connsiteY2" fmla="*/ 361095 h 3608148"/>
              <a:gd name="connsiteX3" fmla="*/ 5736648 w 6977619"/>
              <a:gd name="connsiteY3" fmla="*/ 585029 h 3608148"/>
              <a:gd name="connsiteX4" fmla="*/ 6007236 w 6977619"/>
              <a:gd name="connsiteY4" fmla="*/ 790303 h 3608148"/>
              <a:gd name="connsiteX5" fmla="*/ 6025897 w 6977619"/>
              <a:gd name="connsiteY5" fmla="*/ 1555413 h 3608148"/>
              <a:gd name="connsiteX6" fmla="*/ 6688370 w 6977619"/>
              <a:gd name="connsiteY6" fmla="*/ 2096588 h 3608148"/>
              <a:gd name="connsiteX7" fmla="*/ 6977619 w 6977619"/>
              <a:gd name="connsiteY7" fmla="*/ 3608148 h 3608148"/>
              <a:gd name="connsiteX8" fmla="*/ 0 w 6977619"/>
              <a:gd name="connsiteY8" fmla="*/ 3507751 h 3608148"/>
              <a:gd name="connsiteX9" fmla="*/ 45161 w 6977619"/>
              <a:gd name="connsiteY9" fmla="*/ 18288 h 3608148"/>
              <a:gd name="connsiteX0" fmla="*/ 45161 w 6688370"/>
              <a:gd name="connsiteY0" fmla="*/ 18288 h 3561122"/>
              <a:gd name="connsiteX1" fmla="*/ 5588664 w 6688370"/>
              <a:gd name="connsiteY1" fmla="*/ 0 h 3561122"/>
              <a:gd name="connsiteX2" fmla="*/ 5755309 w 6688370"/>
              <a:gd name="connsiteY2" fmla="*/ 361095 h 3561122"/>
              <a:gd name="connsiteX3" fmla="*/ 5736648 w 6688370"/>
              <a:gd name="connsiteY3" fmla="*/ 585029 h 3561122"/>
              <a:gd name="connsiteX4" fmla="*/ 6007236 w 6688370"/>
              <a:gd name="connsiteY4" fmla="*/ 790303 h 3561122"/>
              <a:gd name="connsiteX5" fmla="*/ 6025897 w 6688370"/>
              <a:gd name="connsiteY5" fmla="*/ 1555413 h 3561122"/>
              <a:gd name="connsiteX6" fmla="*/ 6688370 w 6688370"/>
              <a:gd name="connsiteY6" fmla="*/ 2096588 h 3561122"/>
              <a:gd name="connsiteX7" fmla="*/ 6141596 w 6688370"/>
              <a:gd name="connsiteY7" fmla="*/ 3561122 h 3561122"/>
              <a:gd name="connsiteX8" fmla="*/ 0 w 6688370"/>
              <a:gd name="connsiteY8" fmla="*/ 3507751 h 3561122"/>
              <a:gd name="connsiteX9" fmla="*/ 45161 w 6688370"/>
              <a:gd name="connsiteY9" fmla="*/ 18288 h 3561122"/>
              <a:gd name="connsiteX0" fmla="*/ 45161 w 6186756"/>
              <a:gd name="connsiteY0" fmla="*/ 18288 h 3561122"/>
              <a:gd name="connsiteX1" fmla="*/ 5588664 w 6186756"/>
              <a:gd name="connsiteY1" fmla="*/ 0 h 3561122"/>
              <a:gd name="connsiteX2" fmla="*/ 5755309 w 6186756"/>
              <a:gd name="connsiteY2" fmla="*/ 361095 h 3561122"/>
              <a:gd name="connsiteX3" fmla="*/ 5736648 w 6186756"/>
              <a:gd name="connsiteY3" fmla="*/ 585029 h 3561122"/>
              <a:gd name="connsiteX4" fmla="*/ 6007236 w 6186756"/>
              <a:gd name="connsiteY4" fmla="*/ 790303 h 3561122"/>
              <a:gd name="connsiteX5" fmla="*/ 6025897 w 6186756"/>
              <a:gd name="connsiteY5" fmla="*/ 1555413 h 3561122"/>
              <a:gd name="connsiteX6" fmla="*/ 6186756 w 6186756"/>
              <a:gd name="connsiteY6" fmla="*/ 2023436 h 3561122"/>
              <a:gd name="connsiteX7" fmla="*/ 6141596 w 6186756"/>
              <a:gd name="connsiteY7" fmla="*/ 3561122 h 3561122"/>
              <a:gd name="connsiteX8" fmla="*/ 0 w 6186756"/>
              <a:gd name="connsiteY8" fmla="*/ 3507751 h 3561122"/>
              <a:gd name="connsiteX9" fmla="*/ 45161 w 6186756"/>
              <a:gd name="connsiteY9" fmla="*/ 18288 h 3561122"/>
              <a:gd name="connsiteX0" fmla="*/ 45161 w 6186756"/>
              <a:gd name="connsiteY0" fmla="*/ 18288 h 3561122"/>
              <a:gd name="connsiteX1" fmla="*/ 5588664 w 6186756"/>
              <a:gd name="connsiteY1" fmla="*/ 0 h 3561122"/>
              <a:gd name="connsiteX2" fmla="*/ 5755309 w 6186756"/>
              <a:gd name="connsiteY2" fmla="*/ 361095 h 3561122"/>
              <a:gd name="connsiteX3" fmla="*/ 5736648 w 6186756"/>
              <a:gd name="connsiteY3" fmla="*/ 585029 h 3561122"/>
              <a:gd name="connsiteX4" fmla="*/ 6007236 w 6186756"/>
              <a:gd name="connsiteY4" fmla="*/ 790303 h 3561122"/>
              <a:gd name="connsiteX5" fmla="*/ 5953126 w 6186756"/>
              <a:gd name="connsiteY5" fmla="*/ 1563581 h 3561122"/>
              <a:gd name="connsiteX6" fmla="*/ 6186756 w 6186756"/>
              <a:gd name="connsiteY6" fmla="*/ 2023436 h 3561122"/>
              <a:gd name="connsiteX7" fmla="*/ 6141596 w 6186756"/>
              <a:gd name="connsiteY7" fmla="*/ 3561122 h 3561122"/>
              <a:gd name="connsiteX8" fmla="*/ 0 w 6186756"/>
              <a:gd name="connsiteY8" fmla="*/ 3507751 h 3561122"/>
              <a:gd name="connsiteX9" fmla="*/ 45161 w 6186756"/>
              <a:gd name="connsiteY9" fmla="*/ 18288 h 3561122"/>
              <a:gd name="connsiteX0" fmla="*/ 45161 w 6186756"/>
              <a:gd name="connsiteY0" fmla="*/ 18288 h 3561122"/>
              <a:gd name="connsiteX1" fmla="*/ 5588664 w 6186756"/>
              <a:gd name="connsiteY1" fmla="*/ 0 h 3561122"/>
              <a:gd name="connsiteX2" fmla="*/ 5755309 w 6186756"/>
              <a:gd name="connsiteY2" fmla="*/ 361095 h 3561122"/>
              <a:gd name="connsiteX3" fmla="*/ 5736648 w 6186756"/>
              <a:gd name="connsiteY3" fmla="*/ 585029 h 3561122"/>
              <a:gd name="connsiteX4" fmla="*/ 6007236 w 6186756"/>
              <a:gd name="connsiteY4" fmla="*/ 790303 h 3561122"/>
              <a:gd name="connsiteX5" fmla="*/ 5766003 w 6186756"/>
              <a:gd name="connsiteY5" fmla="*/ 1596253 h 3561122"/>
              <a:gd name="connsiteX6" fmla="*/ 6186756 w 6186756"/>
              <a:gd name="connsiteY6" fmla="*/ 2023436 h 3561122"/>
              <a:gd name="connsiteX7" fmla="*/ 6141596 w 6186756"/>
              <a:gd name="connsiteY7" fmla="*/ 3561122 h 3561122"/>
              <a:gd name="connsiteX8" fmla="*/ 0 w 6186756"/>
              <a:gd name="connsiteY8" fmla="*/ 3507751 h 3561122"/>
              <a:gd name="connsiteX9" fmla="*/ 45161 w 6186756"/>
              <a:gd name="connsiteY9" fmla="*/ 18288 h 3561122"/>
              <a:gd name="connsiteX0" fmla="*/ 45161 w 6484655"/>
              <a:gd name="connsiteY0" fmla="*/ 18288 h 3536618"/>
              <a:gd name="connsiteX1" fmla="*/ 5588664 w 6484655"/>
              <a:gd name="connsiteY1" fmla="*/ 0 h 3536618"/>
              <a:gd name="connsiteX2" fmla="*/ 5755309 w 6484655"/>
              <a:gd name="connsiteY2" fmla="*/ 361095 h 3536618"/>
              <a:gd name="connsiteX3" fmla="*/ 5736648 w 6484655"/>
              <a:gd name="connsiteY3" fmla="*/ 585029 h 3536618"/>
              <a:gd name="connsiteX4" fmla="*/ 6007236 w 6484655"/>
              <a:gd name="connsiteY4" fmla="*/ 790303 h 3536618"/>
              <a:gd name="connsiteX5" fmla="*/ 5766003 w 6484655"/>
              <a:gd name="connsiteY5" fmla="*/ 1596253 h 3536618"/>
              <a:gd name="connsiteX6" fmla="*/ 6186756 w 6484655"/>
              <a:gd name="connsiteY6" fmla="*/ 2023436 h 3536618"/>
              <a:gd name="connsiteX7" fmla="*/ 6484655 w 6484655"/>
              <a:gd name="connsiteY7" fmla="*/ 3536618 h 3536618"/>
              <a:gd name="connsiteX8" fmla="*/ 0 w 6484655"/>
              <a:gd name="connsiteY8" fmla="*/ 3507751 h 3536618"/>
              <a:gd name="connsiteX9" fmla="*/ 45161 w 6484655"/>
              <a:gd name="connsiteY9" fmla="*/ 18288 h 3536618"/>
              <a:gd name="connsiteX0" fmla="*/ 45161 w 6581795"/>
              <a:gd name="connsiteY0" fmla="*/ 18288 h 3536618"/>
              <a:gd name="connsiteX1" fmla="*/ 5588664 w 6581795"/>
              <a:gd name="connsiteY1" fmla="*/ 0 h 3536618"/>
              <a:gd name="connsiteX2" fmla="*/ 5755309 w 6581795"/>
              <a:gd name="connsiteY2" fmla="*/ 361095 h 3536618"/>
              <a:gd name="connsiteX3" fmla="*/ 5736648 w 6581795"/>
              <a:gd name="connsiteY3" fmla="*/ 585029 h 3536618"/>
              <a:gd name="connsiteX4" fmla="*/ 6007236 w 6581795"/>
              <a:gd name="connsiteY4" fmla="*/ 790303 h 3536618"/>
              <a:gd name="connsiteX5" fmla="*/ 5766003 w 6581795"/>
              <a:gd name="connsiteY5" fmla="*/ 1596253 h 3536618"/>
              <a:gd name="connsiteX6" fmla="*/ 6581795 w 6581795"/>
              <a:gd name="connsiteY6" fmla="*/ 2047940 h 3536618"/>
              <a:gd name="connsiteX7" fmla="*/ 6484655 w 6581795"/>
              <a:gd name="connsiteY7" fmla="*/ 3536618 h 3536618"/>
              <a:gd name="connsiteX8" fmla="*/ 0 w 6581795"/>
              <a:gd name="connsiteY8" fmla="*/ 3507751 h 3536618"/>
              <a:gd name="connsiteX9" fmla="*/ 45161 w 6581795"/>
              <a:gd name="connsiteY9" fmla="*/ 18288 h 3536618"/>
              <a:gd name="connsiteX0" fmla="*/ 45161 w 6619799"/>
              <a:gd name="connsiteY0" fmla="*/ 18288 h 3536618"/>
              <a:gd name="connsiteX1" fmla="*/ 5588664 w 6619799"/>
              <a:gd name="connsiteY1" fmla="*/ 0 h 3536618"/>
              <a:gd name="connsiteX2" fmla="*/ 5755309 w 6619799"/>
              <a:gd name="connsiteY2" fmla="*/ 361095 h 3536618"/>
              <a:gd name="connsiteX3" fmla="*/ 5736648 w 6619799"/>
              <a:gd name="connsiteY3" fmla="*/ 585029 h 3536618"/>
              <a:gd name="connsiteX4" fmla="*/ 6007236 w 6619799"/>
              <a:gd name="connsiteY4" fmla="*/ 790303 h 3536618"/>
              <a:gd name="connsiteX5" fmla="*/ 5766003 w 6619799"/>
              <a:gd name="connsiteY5" fmla="*/ 1596253 h 3536618"/>
              <a:gd name="connsiteX6" fmla="*/ 6581795 w 6619799"/>
              <a:gd name="connsiteY6" fmla="*/ 2047940 h 3536618"/>
              <a:gd name="connsiteX7" fmla="*/ 6619799 w 6619799"/>
              <a:gd name="connsiteY7" fmla="*/ 3536618 h 3536618"/>
              <a:gd name="connsiteX8" fmla="*/ 0 w 6619799"/>
              <a:gd name="connsiteY8" fmla="*/ 3507751 h 3536618"/>
              <a:gd name="connsiteX9" fmla="*/ 45161 w 6619799"/>
              <a:gd name="connsiteY9" fmla="*/ 18288 h 3536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9799" h="3536618">
                <a:moveTo>
                  <a:pt x="45161" y="18288"/>
                </a:moveTo>
                <a:lnTo>
                  <a:pt x="5588664" y="0"/>
                </a:lnTo>
                <a:lnTo>
                  <a:pt x="5755309" y="361095"/>
                </a:lnTo>
                <a:lnTo>
                  <a:pt x="5736648" y="585029"/>
                </a:lnTo>
                <a:lnTo>
                  <a:pt x="6007236" y="790303"/>
                </a:lnTo>
                <a:cubicBezTo>
                  <a:pt x="6013456" y="1045340"/>
                  <a:pt x="5759783" y="1341216"/>
                  <a:pt x="5766003" y="1596253"/>
                </a:cubicBezTo>
                <a:cubicBezTo>
                  <a:pt x="5828207" y="1739322"/>
                  <a:pt x="6519591" y="1904871"/>
                  <a:pt x="6581795" y="2047940"/>
                </a:cubicBezTo>
                <a:lnTo>
                  <a:pt x="6619799" y="3536618"/>
                </a:lnTo>
                <a:lnTo>
                  <a:pt x="0" y="3507751"/>
                </a:lnTo>
                <a:lnTo>
                  <a:pt x="45161" y="18288"/>
                </a:lnTo>
                <a:close/>
              </a:path>
            </a:pathLst>
          </a:custGeom>
          <a:solidFill>
            <a:schemeClr val="accent1">
              <a:alpha val="10000"/>
            </a:schemeClr>
          </a:solidFill>
          <a:ln w="19050">
            <a:noFill/>
          </a:ln>
          <a:effectLst>
            <a:softEdge rad="2286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9" name="Sugar-phos Mod">
            <a:extLst>
              <a:ext uri="{FF2B5EF4-FFF2-40B4-BE49-F238E27FC236}">
                <a16:creationId xmlns:a16="http://schemas.microsoft.com/office/drawing/2014/main" id="{6C004115-90A0-49E9-8CB4-ECD74416B1E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144337" y="5241603"/>
            <a:ext cx="1166085" cy="1396873"/>
          </a:xfrm>
          <a:prstGeom prst="rect">
            <a:avLst/>
          </a:prstGeom>
        </p:spPr>
      </p:pic>
      <p:sp>
        <p:nvSpPr>
          <p:cNvPr id="50" name="Phos Mod Bullets">
            <a:extLst>
              <a:ext uri="{FF2B5EF4-FFF2-40B4-BE49-F238E27FC236}">
                <a16:creationId xmlns:a16="http://schemas.microsoft.com/office/drawing/2014/main" id="{A89C5E5B-1C9D-4861-BF0D-70E57EF1AA7B}"/>
              </a:ext>
            </a:extLst>
          </p:cNvPr>
          <p:cNvSpPr txBox="1"/>
          <p:nvPr/>
        </p:nvSpPr>
        <p:spPr>
          <a:xfrm>
            <a:off x="1819049" y="3550943"/>
            <a:ext cx="2239716" cy="615553"/>
          </a:xfrm>
          <a:prstGeom prst="rect">
            <a:avLst/>
          </a:prstGeom>
          <a:noFill/>
        </p:spPr>
        <p:txBody>
          <a:bodyPr wrap="none" rtlCol="0">
            <a:spAutoFit/>
          </a:bodyPr>
          <a:lstStyle/>
          <a:p>
            <a:pPr>
              <a:buClr>
                <a:schemeClr val="accent1"/>
              </a:buClr>
            </a:pPr>
            <a:r>
              <a:rPr lang="en-US" sz="1400" b="1">
                <a:solidFill>
                  <a:schemeClr val="accent1"/>
                </a:solidFill>
              </a:rPr>
              <a:t>Backbone Modifications</a:t>
            </a:r>
          </a:p>
          <a:p>
            <a:pPr marL="119063" indent="-119063">
              <a:buClr>
                <a:schemeClr val="accent1"/>
              </a:buClr>
              <a:buFont typeface="Arial" panose="020B0604020202020204" pitchFamily="34" charset="0"/>
              <a:buChar char="•"/>
            </a:pPr>
            <a:r>
              <a:rPr lang="en-US" sz="1000">
                <a:solidFill>
                  <a:schemeClr val="accent1"/>
                </a:solidFill>
              </a:rPr>
              <a:t>Stability against nucleases</a:t>
            </a:r>
          </a:p>
          <a:p>
            <a:pPr marL="119063" indent="-119063">
              <a:buClr>
                <a:schemeClr val="accent1"/>
              </a:buClr>
              <a:buFont typeface="Arial" panose="020B0604020202020204" pitchFamily="34" charset="0"/>
              <a:buChar char="•"/>
            </a:pPr>
            <a:r>
              <a:rPr lang="en-US" sz="1000">
                <a:solidFill>
                  <a:schemeClr val="accent1"/>
                </a:solidFill>
              </a:rPr>
              <a:t>Modulate protein binding</a:t>
            </a:r>
          </a:p>
        </p:txBody>
      </p:sp>
      <p:sp>
        <p:nvSpPr>
          <p:cNvPr id="54" name="TextBox 53">
            <a:extLst>
              <a:ext uri="{FF2B5EF4-FFF2-40B4-BE49-F238E27FC236}">
                <a16:creationId xmlns:a16="http://schemas.microsoft.com/office/drawing/2014/main" id="{732C9519-69D4-4235-85D2-FDE6ADA12237}"/>
              </a:ext>
            </a:extLst>
          </p:cNvPr>
          <p:cNvSpPr txBox="1"/>
          <p:nvPr/>
        </p:nvSpPr>
        <p:spPr>
          <a:xfrm>
            <a:off x="2811959" y="4476099"/>
            <a:ext cx="816767" cy="344550"/>
          </a:xfrm>
          <a:prstGeom prst="rect">
            <a:avLst/>
          </a:prstGeom>
          <a:noFill/>
        </p:spPr>
        <p:txBody>
          <a:bodyPr wrap="none" rtlCol="0">
            <a:spAutoFit/>
          </a:bodyPr>
          <a:lstStyle/>
          <a:p>
            <a:pPr algn="ctr">
              <a:buClr>
                <a:schemeClr val="accent3"/>
              </a:buClr>
            </a:pPr>
            <a:r>
              <a:rPr lang="en-US" sz="1100" b="1">
                <a:solidFill>
                  <a:schemeClr val="accent1"/>
                </a:solidFill>
              </a:rPr>
              <a:t>Phosphate</a:t>
            </a:r>
            <a:br>
              <a:rPr lang="en-US" sz="1100" b="1">
                <a:solidFill>
                  <a:schemeClr val="accent1"/>
                </a:solidFill>
              </a:rPr>
            </a:br>
            <a:r>
              <a:rPr lang="en-US" sz="1100" b="1">
                <a:solidFill>
                  <a:schemeClr val="accent1"/>
                </a:solidFill>
              </a:rPr>
              <a:t>modification</a:t>
            </a:r>
          </a:p>
        </p:txBody>
      </p:sp>
      <p:sp>
        <p:nvSpPr>
          <p:cNvPr id="55" name="TextBox 54">
            <a:extLst>
              <a:ext uri="{FF2B5EF4-FFF2-40B4-BE49-F238E27FC236}">
                <a16:creationId xmlns:a16="http://schemas.microsoft.com/office/drawing/2014/main" id="{7B7338F4-1C5D-4D61-A248-6942CBFD4FA4}"/>
              </a:ext>
            </a:extLst>
          </p:cNvPr>
          <p:cNvSpPr txBox="1"/>
          <p:nvPr/>
        </p:nvSpPr>
        <p:spPr>
          <a:xfrm>
            <a:off x="3997026" y="5517995"/>
            <a:ext cx="1076975" cy="344550"/>
          </a:xfrm>
          <a:prstGeom prst="rect">
            <a:avLst/>
          </a:prstGeom>
          <a:noFill/>
        </p:spPr>
        <p:txBody>
          <a:bodyPr wrap="none" rtlCol="0">
            <a:spAutoFit/>
          </a:bodyPr>
          <a:lstStyle/>
          <a:p>
            <a:pPr algn="ctr">
              <a:buClr>
                <a:schemeClr val="accent3"/>
              </a:buClr>
            </a:pPr>
            <a:r>
              <a:rPr lang="en-US" sz="1100" b="1">
                <a:solidFill>
                  <a:schemeClr val="accent1"/>
                </a:solidFill>
              </a:rPr>
              <a:t>Sugar-phosphate</a:t>
            </a:r>
            <a:br>
              <a:rPr lang="en-US" sz="1100" b="1">
                <a:solidFill>
                  <a:schemeClr val="accent1"/>
                </a:solidFill>
              </a:rPr>
            </a:br>
            <a:r>
              <a:rPr lang="en-US" sz="1100" b="1">
                <a:solidFill>
                  <a:schemeClr val="accent1"/>
                </a:solidFill>
              </a:rPr>
              <a:t>modification</a:t>
            </a:r>
          </a:p>
        </p:txBody>
      </p:sp>
      <p:pic>
        <p:nvPicPr>
          <p:cNvPr id="4" name="Picture 3">
            <a:extLst>
              <a:ext uri="{FF2B5EF4-FFF2-40B4-BE49-F238E27FC236}">
                <a16:creationId xmlns:a16="http://schemas.microsoft.com/office/drawing/2014/main" id="{7BA53151-1A3C-C34A-8C8F-3BD9576D03E8}"/>
              </a:ext>
            </a:extLst>
          </p:cNvPr>
          <p:cNvPicPr>
            <a:picLocks noChangeAspect="1"/>
          </p:cNvPicPr>
          <p:nvPr/>
        </p:nvPicPr>
        <p:blipFill>
          <a:blip r:embed="rId13"/>
          <a:stretch>
            <a:fillRect/>
          </a:stretch>
        </p:blipFill>
        <p:spPr>
          <a:xfrm>
            <a:off x="1906709" y="4518262"/>
            <a:ext cx="975673" cy="1513289"/>
          </a:xfrm>
          <a:prstGeom prst="rect">
            <a:avLst/>
          </a:prstGeom>
        </p:spPr>
      </p:pic>
      <p:pic>
        <p:nvPicPr>
          <p:cNvPr id="5" name="Picture 4">
            <a:extLst>
              <a:ext uri="{FF2B5EF4-FFF2-40B4-BE49-F238E27FC236}">
                <a16:creationId xmlns:a16="http://schemas.microsoft.com/office/drawing/2014/main" id="{AD2CD7C9-ECC1-0246-AE4D-1F80E3DC4582}"/>
              </a:ext>
            </a:extLst>
          </p:cNvPr>
          <p:cNvPicPr>
            <a:picLocks noChangeAspect="1"/>
          </p:cNvPicPr>
          <p:nvPr/>
        </p:nvPicPr>
        <p:blipFill>
          <a:blip r:embed="rId14"/>
          <a:stretch>
            <a:fillRect/>
          </a:stretch>
        </p:blipFill>
        <p:spPr>
          <a:xfrm>
            <a:off x="274751" y="4525839"/>
            <a:ext cx="1436370" cy="1505712"/>
          </a:xfrm>
          <a:prstGeom prst="rect">
            <a:avLst/>
          </a:prstGeom>
        </p:spPr>
      </p:pic>
      <p:sp>
        <p:nvSpPr>
          <p:cNvPr id="60" name="TextBox 59">
            <a:extLst>
              <a:ext uri="{FF2B5EF4-FFF2-40B4-BE49-F238E27FC236}">
                <a16:creationId xmlns:a16="http://schemas.microsoft.com/office/drawing/2014/main" id="{22AFC509-40B1-4517-A28E-A40AE97C1C69}"/>
              </a:ext>
            </a:extLst>
          </p:cNvPr>
          <p:cNvSpPr txBox="1"/>
          <p:nvPr/>
        </p:nvSpPr>
        <p:spPr>
          <a:xfrm>
            <a:off x="236601" y="3733432"/>
            <a:ext cx="1634040" cy="78483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900">
                <a:solidFill>
                  <a:schemeClr val="accent1"/>
                </a:solidFill>
              </a:rPr>
              <a:t>A</a:t>
            </a:r>
            <a:r>
              <a:rPr kumimoji="0" lang="en-US" sz="900" i="0" u="none" strike="noStrike" kern="1200" cap="none" spc="0" normalizeH="0" baseline="0" noProof="0">
                <a:ln>
                  <a:noFill/>
                </a:ln>
                <a:solidFill>
                  <a:schemeClr val="accent1"/>
                </a:solidFill>
                <a:effectLst/>
                <a:uLnTx/>
                <a:uFillTx/>
                <a:ea typeface="+mn-ea"/>
                <a:cs typeface="+mn-cs"/>
              </a:rPr>
              <a:t> potential breakthrough that improves stability, reduces nonspecific protein binding while maintaining RNase H1 activity</a:t>
            </a:r>
          </a:p>
        </p:txBody>
      </p:sp>
      <p:pic>
        <p:nvPicPr>
          <p:cNvPr id="8" name="Picture 7">
            <a:extLst>
              <a:ext uri="{FF2B5EF4-FFF2-40B4-BE49-F238E27FC236}">
                <a16:creationId xmlns:a16="http://schemas.microsoft.com/office/drawing/2014/main" id="{B3BEAA63-E2A4-48ED-C97D-72BE2BFF6A48}"/>
              </a:ext>
            </a:extLst>
          </p:cNvPr>
          <p:cNvPicPr>
            <a:picLocks noChangeAspect="1"/>
          </p:cNvPicPr>
          <p:nvPr/>
        </p:nvPicPr>
        <p:blipFill>
          <a:blip r:embed="rId15"/>
          <a:stretch>
            <a:fillRect/>
          </a:stretch>
        </p:blipFill>
        <p:spPr>
          <a:xfrm>
            <a:off x="10507890" y="3280533"/>
            <a:ext cx="1168400" cy="1193800"/>
          </a:xfrm>
          <a:prstGeom prst="rect">
            <a:avLst/>
          </a:prstGeom>
        </p:spPr>
      </p:pic>
      <p:pic>
        <p:nvPicPr>
          <p:cNvPr id="11" name="Picture 10">
            <a:extLst>
              <a:ext uri="{FF2B5EF4-FFF2-40B4-BE49-F238E27FC236}">
                <a16:creationId xmlns:a16="http://schemas.microsoft.com/office/drawing/2014/main" id="{17642324-0D32-BD90-CA95-61DDC699E76C}"/>
              </a:ext>
            </a:extLst>
          </p:cNvPr>
          <p:cNvPicPr>
            <a:picLocks noChangeAspect="1"/>
          </p:cNvPicPr>
          <p:nvPr/>
        </p:nvPicPr>
        <p:blipFill>
          <a:blip r:embed="rId16"/>
          <a:stretch>
            <a:fillRect/>
          </a:stretch>
        </p:blipFill>
        <p:spPr>
          <a:xfrm>
            <a:off x="8704813" y="3275951"/>
            <a:ext cx="1168400" cy="1155700"/>
          </a:xfrm>
          <a:prstGeom prst="rect">
            <a:avLst/>
          </a:prstGeom>
        </p:spPr>
      </p:pic>
    </p:spTree>
    <p:extLst>
      <p:ext uri="{BB962C8B-B14F-4D97-AF65-F5344CB8AC3E}">
        <p14:creationId xmlns:p14="http://schemas.microsoft.com/office/powerpoint/2010/main" val="2849953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Google Shape;62;p14"/>
          <p:cNvSpPr txBox="1"/>
          <p:nvPr/>
        </p:nvSpPr>
        <p:spPr>
          <a:xfrm>
            <a:off x="907168" y="69053"/>
            <a:ext cx="10108365" cy="110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1899" tIns="121899" rIns="121899" bIns="121899">
            <a:spAutoFit/>
          </a:bodyPr>
          <a:lstStyle/>
          <a:p>
            <a:pPr defTabSz="1219200">
              <a:defRPr sz="2800">
                <a:latin typeface="McGill Sans Medium"/>
                <a:ea typeface="McGill Sans Medium"/>
                <a:cs typeface="McGill Sans Medium"/>
                <a:sym typeface="McGill Sans Medium"/>
              </a:defRPr>
            </a:pPr>
            <a:r>
              <a:t>Some of our Groups Focusing on RNA Chemistry and Biology</a:t>
            </a:r>
            <a:br/>
            <a:endParaRPr/>
          </a:p>
        </p:txBody>
      </p:sp>
      <p:sp>
        <p:nvSpPr>
          <p:cNvPr id="582" name="Rectangle 2"/>
          <p:cNvSpPr/>
          <p:nvPr/>
        </p:nvSpPr>
        <p:spPr>
          <a:xfrm>
            <a:off x="503288" y="5959337"/>
            <a:ext cx="10498939" cy="274980"/>
          </a:xfrm>
          <a:prstGeom prst="rect">
            <a:avLst/>
          </a:prstGeom>
          <a:solidFill>
            <a:srgbClr val="FFFFFF"/>
          </a:solidFill>
          <a:ln w="12700">
            <a:solidFill>
              <a:srgbClr val="FFFFFF"/>
            </a:solidFill>
          </a:ln>
        </p:spPr>
        <p:txBody>
          <a:bodyPr lIns="60959" tIns="60959" rIns="60959" bIns="60959"/>
          <a:lstStyle/>
          <a:p>
            <a:pPr defTabSz="1219200">
              <a:defRPr sz="1200">
                <a:latin typeface="Arial"/>
                <a:ea typeface="Arial"/>
                <a:cs typeface="Arial"/>
                <a:sym typeface="Arial"/>
              </a:defRPr>
            </a:pPr>
            <a:endParaRPr/>
          </a:p>
        </p:txBody>
      </p:sp>
      <p:sp>
        <p:nvSpPr>
          <p:cNvPr id="583" name="TextBox 3"/>
          <p:cNvSpPr txBox="1"/>
          <p:nvPr/>
        </p:nvSpPr>
        <p:spPr>
          <a:xfrm>
            <a:off x="-117237" y="3065449"/>
            <a:ext cx="2061767" cy="5597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0959" tIns="60959" rIns="60959" bIns="60959">
            <a:normAutofit/>
          </a:bodyPr>
          <a:lstStyle>
            <a:lvl1pPr algn="ctr" defTabSz="1219200">
              <a:defRPr sz="1200">
                <a:latin typeface="Arial"/>
                <a:ea typeface="Arial"/>
                <a:cs typeface="Arial"/>
                <a:sym typeface="Arial"/>
              </a:defRPr>
            </a:lvl1pPr>
          </a:lstStyle>
          <a:p>
            <a:r>
              <a:t>Nathan Luedtke</a:t>
            </a:r>
          </a:p>
        </p:txBody>
      </p:sp>
      <p:pic>
        <p:nvPicPr>
          <p:cNvPr id="584" name="Picture 2" descr="Picture 2"/>
          <p:cNvPicPr>
            <a:picLocks noChangeAspect="1"/>
          </p:cNvPicPr>
          <p:nvPr/>
        </p:nvPicPr>
        <p:blipFill>
          <a:blip r:embed="rId2"/>
          <a:stretch>
            <a:fillRect/>
          </a:stretch>
        </p:blipFill>
        <p:spPr>
          <a:xfrm>
            <a:off x="293594" y="1169451"/>
            <a:ext cx="1270456" cy="1913624"/>
          </a:xfrm>
          <a:prstGeom prst="rect">
            <a:avLst/>
          </a:prstGeom>
          <a:ln w="12700">
            <a:miter lim="400000"/>
          </a:ln>
        </p:spPr>
      </p:pic>
      <p:sp>
        <p:nvSpPr>
          <p:cNvPr id="585" name="TextBox 5"/>
          <p:cNvSpPr txBox="1"/>
          <p:nvPr/>
        </p:nvSpPr>
        <p:spPr>
          <a:xfrm>
            <a:off x="843233" y="3049061"/>
            <a:ext cx="3593006" cy="5597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0959" tIns="60959" rIns="60959" bIns="60959">
            <a:normAutofit/>
          </a:bodyPr>
          <a:lstStyle>
            <a:lvl1pPr algn="ctr" defTabSz="1219200">
              <a:defRPr sz="1200">
                <a:latin typeface="Arial"/>
                <a:ea typeface="Arial"/>
                <a:cs typeface="Arial"/>
                <a:sym typeface="Arial"/>
              </a:defRPr>
            </a:lvl1pPr>
          </a:lstStyle>
          <a:p>
            <a:r>
              <a:t>Maureen McKeague</a:t>
            </a:r>
          </a:p>
        </p:txBody>
      </p:sp>
      <p:pic>
        <p:nvPicPr>
          <p:cNvPr id="586" name="Picture 2" descr="Picture 2"/>
          <p:cNvPicPr>
            <a:picLocks noChangeAspect="1"/>
          </p:cNvPicPr>
          <p:nvPr/>
        </p:nvPicPr>
        <p:blipFill>
          <a:blip r:embed="rId3"/>
          <a:stretch>
            <a:fillRect/>
          </a:stretch>
        </p:blipFill>
        <p:spPr>
          <a:xfrm>
            <a:off x="1791238" y="1181757"/>
            <a:ext cx="1537718" cy="1878591"/>
          </a:xfrm>
          <a:prstGeom prst="rect">
            <a:avLst/>
          </a:prstGeom>
          <a:ln w="12700">
            <a:miter lim="400000"/>
          </a:ln>
        </p:spPr>
      </p:pic>
      <p:sp>
        <p:nvSpPr>
          <p:cNvPr id="587" name="TextBox 7"/>
          <p:cNvSpPr txBox="1"/>
          <p:nvPr/>
        </p:nvSpPr>
        <p:spPr>
          <a:xfrm>
            <a:off x="3575303" y="3047573"/>
            <a:ext cx="2816008" cy="5597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0959" tIns="60959" rIns="60959" bIns="60959">
            <a:normAutofit/>
          </a:bodyPr>
          <a:lstStyle>
            <a:lvl1pPr defTabSz="1219200">
              <a:defRPr sz="1200">
                <a:latin typeface="Arial"/>
                <a:ea typeface="Arial"/>
                <a:cs typeface="Arial"/>
                <a:sym typeface="Arial"/>
              </a:defRPr>
            </a:lvl1pPr>
          </a:lstStyle>
          <a:p>
            <a:r>
              <a:t>Anthony Mittermaier</a:t>
            </a:r>
          </a:p>
        </p:txBody>
      </p:sp>
      <p:pic>
        <p:nvPicPr>
          <p:cNvPr id="588" name="Picture 2" descr="Picture 2"/>
          <p:cNvPicPr>
            <a:picLocks noChangeAspect="1"/>
          </p:cNvPicPr>
          <p:nvPr/>
        </p:nvPicPr>
        <p:blipFill>
          <a:blip r:embed="rId4"/>
          <a:stretch>
            <a:fillRect/>
          </a:stretch>
        </p:blipFill>
        <p:spPr>
          <a:xfrm>
            <a:off x="3543177" y="1210490"/>
            <a:ext cx="1473401" cy="1796516"/>
          </a:xfrm>
          <a:prstGeom prst="rect">
            <a:avLst/>
          </a:prstGeom>
          <a:ln w="12700">
            <a:miter lim="400000"/>
          </a:ln>
        </p:spPr>
      </p:pic>
      <p:sp>
        <p:nvSpPr>
          <p:cNvPr id="589" name="TextBox 9"/>
          <p:cNvSpPr txBox="1"/>
          <p:nvPr/>
        </p:nvSpPr>
        <p:spPr>
          <a:xfrm>
            <a:off x="2160367" y="5664253"/>
            <a:ext cx="2816008" cy="5597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0959" tIns="60959" rIns="60959" bIns="60959">
            <a:normAutofit/>
          </a:bodyPr>
          <a:lstStyle>
            <a:lvl1pPr defTabSz="1219200">
              <a:defRPr sz="1200">
                <a:latin typeface="Arial"/>
                <a:ea typeface="Arial"/>
                <a:cs typeface="Arial"/>
                <a:sym typeface="Arial"/>
              </a:defRPr>
            </a:lvl1pPr>
          </a:lstStyle>
          <a:p>
            <a:r>
              <a:t>Nic Moitessier</a:t>
            </a:r>
          </a:p>
        </p:txBody>
      </p:sp>
      <p:pic>
        <p:nvPicPr>
          <p:cNvPr id="590" name="Picture 2" descr="Picture 2"/>
          <p:cNvPicPr>
            <a:picLocks noChangeAspect="1"/>
          </p:cNvPicPr>
          <p:nvPr/>
        </p:nvPicPr>
        <p:blipFill>
          <a:blip r:embed="rId5"/>
          <a:srcRect b="15683"/>
          <a:stretch>
            <a:fillRect/>
          </a:stretch>
        </p:blipFill>
        <p:spPr>
          <a:xfrm>
            <a:off x="3663343" y="3833584"/>
            <a:ext cx="1497611" cy="1894085"/>
          </a:xfrm>
          <a:prstGeom prst="rect">
            <a:avLst/>
          </a:prstGeom>
          <a:ln w="12700">
            <a:miter lim="400000"/>
          </a:ln>
        </p:spPr>
      </p:pic>
      <p:sp>
        <p:nvSpPr>
          <p:cNvPr id="591" name="TextBox 11"/>
          <p:cNvSpPr txBox="1"/>
          <p:nvPr/>
        </p:nvSpPr>
        <p:spPr>
          <a:xfrm>
            <a:off x="2966290" y="5699726"/>
            <a:ext cx="3043792" cy="5597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0959" tIns="60959" rIns="60959" bIns="60959">
            <a:normAutofit/>
          </a:bodyPr>
          <a:lstStyle/>
          <a:p>
            <a:pPr algn="ctr" defTabSz="707136">
              <a:defRPr sz="1102">
                <a:latin typeface="Arial"/>
                <a:ea typeface="Arial"/>
                <a:cs typeface="Arial"/>
                <a:sym typeface="Arial"/>
              </a:defRPr>
            </a:pPr>
            <a:r>
              <a:t>Masad Damha</a:t>
            </a:r>
            <a:endParaRPr sz="1392"/>
          </a:p>
          <a:p>
            <a:pPr algn="ctr" defTabSz="707136">
              <a:defRPr sz="696">
                <a:latin typeface="Arial"/>
                <a:ea typeface="Arial"/>
                <a:cs typeface="Arial"/>
                <a:sym typeface="Arial"/>
              </a:defRPr>
            </a:pPr>
            <a:endParaRPr sz="1392"/>
          </a:p>
          <a:p>
            <a:pPr algn="ctr" defTabSz="707136">
              <a:defRPr sz="696">
                <a:latin typeface="Arial"/>
                <a:ea typeface="Arial"/>
                <a:cs typeface="Arial"/>
                <a:sym typeface="Arial"/>
              </a:defRPr>
            </a:pPr>
            <a:endParaRPr sz="1392"/>
          </a:p>
        </p:txBody>
      </p:sp>
      <p:sp>
        <p:nvSpPr>
          <p:cNvPr id="592" name="TextBox 12"/>
          <p:cNvSpPr txBox="1"/>
          <p:nvPr/>
        </p:nvSpPr>
        <p:spPr>
          <a:xfrm>
            <a:off x="8644598" y="3063260"/>
            <a:ext cx="1874345" cy="6503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0959" tIns="60959" rIns="60959" bIns="60959">
            <a:spAutoFit/>
          </a:bodyPr>
          <a:lstStyle/>
          <a:p>
            <a:pPr algn="ctr" defTabSz="1219200">
              <a:defRPr sz="1200">
                <a:latin typeface="Arial"/>
                <a:ea typeface="Arial"/>
                <a:cs typeface="Arial"/>
                <a:sym typeface="Arial"/>
              </a:defRPr>
            </a:pPr>
            <a:r>
              <a:t>Hanadi Sleiman</a:t>
            </a:r>
            <a:endParaRPr sz="2400"/>
          </a:p>
          <a:p>
            <a:pPr algn="ctr" defTabSz="1219200">
              <a:defRPr sz="1200">
                <a:latin typeface="Arial"/>
                <a:ea typeface="Arial"/>
                <a:cs typeface="Arial"/>
                <a:sym typeface="Arial"/>
              </a:defRPr>
            </a:pPr>
            <a:endParaRPr sz="2400"/>
          </a:p>
        </p:txBody>
      </p:sp>
      <p:pic>
        <p:nvPicPr>
          <p:cNvPr id="593" name="Picture 2" descr="Picture 2"/>
          <p:cNvPicPr>
            <a:picLocks noChangeAspect="1"/>
          </p:cNvPicPr>
          <p:nvPr/>
        </p:nvPicPr>
        <p:blipFill>
          <a:blip r:embed="rId6"/>
          <a:srcRect l="4228" r="7557" b="446"/>
          <a:stretch>
            <a:fillRect/>
          </a:stretch>
        </p:blipFill>
        <p:spPr>
          <a:xfrm>
            <a:off x="8684378" y="1158379"/>
            <a:ext cx="1702940" cy="1921819"/>
          </a:xfrm>
          <a:prstGeom prst="rect">
            <a:avLst/>
          </a:prstGeom>
          <a:ln w="12700">
            <a:miter lim="400000"/>
          </a:ln>
        </p:spPr>
      </p:pic>
      <p:sp>
        <p:nvSpPr>
          <p:cNvPr id="594" name="TextBox 14"/>
          <p:cNvSpPr txBox="1"/>
          <p:nvPr/>
        </p:nvSpPr>
        <p:spPr>
          <a:xfrm>
            <a:off x="3553407" y="3294549"/>
            <a:ext cx="1456141" cy="2947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0959" tIns="60959" rIns="60959" bIns="60959">
            <a:spAutoFit/>
          </a:bodyPr>
          <a:lstStyle>
            <a:lvl1pPr defTabSz="1219200">
              <a:defRPr sz="1200">
                <a:solidFill>
                  <a:srgbClr val="FF0000"/>
                </a:solidFill>
                <a:latin typeface="Arial"/>
                <a:ea typeface="Arial"/>
                <a:cs typeface="Arial"/>
                <a:sym typeface="Arial"/>
              </a:defRPr>
            </a:lvl1pPr>
          </a:lstStyle>
          <a:p>
            <a:r>
              <a:t>Biophysical Studies</a:t>
            </a:r>
          </a:p>
        </p:txBody>
      </p:sp>
      <p:sp>
        <p:nvSpPr>
          <p:cNvPr id="595" name="TextBox 15"/>
          <p:cNvSpPr txBox="1"/>
          <p:nvPr/>
        </p:nvSpPr>
        <p:spPr>
          <a:xfrm>
            <a:off x="3805227" y="5904330"/>
            <a:ext cx="1320558" cy="2947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0959" tIns="60959" rIns="60959" bIns="60959">
            <a:spAutoFit/>
          </a:bodyPr>
          <a:lstStyle>
            <a:lvl1pPr defTabSz="1219200">
              <a:defRPr sz="1200">
                <a:solidFill>
                  <a:srgbClr val="FF0000"/>
                </a:solidFill>
                <a:latin typeface="Arial"/>
                <a:ea typeface="Arial"/>
                <a:cs typeface="Arial"/>
                <a:sym typeface="Arial"/>
              </a:defRPr>
            </a:lvl1pPr>
          </a:lstStyle>
          <a:p>
            <a:r>
              <a:t>RNA therapeutics</a:t>
            </a:r>
          </a:p>
        </p:txBody>
      </p:sp>
      <p:sp>
        <p:nvSpPr>
          <p:cNvPr id="596" name="TextBox 16"/>
          <p:cNvSpPr txBox="1"/>
          <p:nvPr/>
        </p:nvSpPr>
        <p:spPr>
          <a:xfrm>
            <a:off x="8836756" y="3296546"/>
            <a:ext cx="1608838" cy="2947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0959" tIns="60959" rIns="60959" bIns="60959">
            <a:spAutoFit/>
          </a:bodyPr>
          <a:lstStyle>
            <a:lvl1pPr defTabSz="1219200">
              <a:defRPr sz="1200">
                <a:solidFill>
                  <a:srgbClr val="FF0000"/>
                </a:solidFill>
                <a:latin typeface="Arial"/>
                <a:ea typeface="Arial"/>
                <a:cs typeface="Arial"/>
                <a:sym typeface="Arial"/>
              </a:defRPr>
            </a:lvl1pPr>
          </a:lstStyle>
          <a:p>
            <a:r>
              <a:t>DNA nanotechnology </a:t>
            </a:r>
          </a:p>
        </p:txBody>
      </p:sp>
      <p:sp>
        <p:nvSpPr>
          <p:cNvPr id="597" name="TextBox 17"/>
          <p:cNvSpPr txBox="1"/>
          <p:nvPr/>
        </p:nvSpPr>
        <p:spPr>
          <a:xfrm>
            <a:off x="1987312" y="5884747"/>
            <a:ext cx="1583091" cy="2947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0959" tIns="60959" rIns="60959" bIns="60959">
            <a:spAutoFit/>
          </a:bodyPr>
          <a:lstStyle>
            <a:lvl1pPr defTabSz="1219200">
              <a:defRPr sz="1200">
                <a:solidFill>
                  <a:srgbClr val="FF0000"/>
                </a:solidFill>
                <a:latin typeface="Arial"/>
                <a:ea typeface="Arial"/>
                <a:cs typeface="Arial"/>
                <a:sym typeface="Arial"/>
              </a:defRPr>
            </a:lvl1pPr>
          </a:lstStyle>
          <a:p>
            <a:r>
              <a:t>AI (Machine learning)</a:t>
            </a:r>
          </a:p>
        </p:txBody>
      </p:sp>
      <p:sp>
        <p:nvSpPr>
          <p:cNvPr id="598" name="TextBox 18"/>
          <p:cNvSpPr txBox="1"/>
          <p:nvPr/>
        </p:nvSpPr>
        <p:spPr>
          <a:xfrm>
            <a:off x="1942711" y="3306140"/>
            <a:ext cx="1193236" cy="2947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0959" tIns="60959" rIns="60959" bIns="60959">
            <a:spAutoFit/>
          </a:bodyPr>
          <a:lstStyle>
            <a:lvl1pPr defTabSz="1219200">
              <a:defRPr sz="1200">
                <a:solidFill>
                  <a:srgbClr val="FF0000"/>
                </a:solidFill>
                <a:latin typeface="Arial"/>
                <a:ea typeface="Arial"/>
                <a:cs typeface="Arial"/>
                <a:sym typeface="Arial"/>
              </a:defRPr>
            </a:lvl1pPr>
          </a:lstStyle>
          <a:p>
            <a:r>
              <a:t>Aptamers, RNA</a:t>
            </a:r>
          </a:p>
        </p:txBody>
      </p:sp>
      <p:sp>
        <p:nvSpPr>
          <p:cNvPr id="599" name="TextBox 19"/>
          <p:cNvSpPr txBox="1"/>
          <p:nvPr/>
        </p:nvSpPr>
        <p:spPr>
          <a:xfrm>
            <a:off x="115879" y="3315593"/>
            <a:ext cx="1667923" cy="2947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0959" tIns="60959" rIns="60959" bIns="60959">
            <a:spAutoFit/>
          </a:bodyPr>
          <a:lstStyle>
            <a:lvl1pPr defTabSz="1219200">
              <a:defRPr sz="1200">
                <a:solidFill>
                  <a:srgbClr val="FF0000"/>
                </a:solidFill>
                <a:latin typeface="Arial"/>
                <a:ea typeface="Arial"/>
                <a:cs typeface="Arial"/>
                <a:sym typeface="Arial"/>
              </a:defRPr>
            </a:lvl1pPr>
          </a:lstStyle>
          <a:p>
            <a:r>
              <a:t>Biosensing / Synthesis</a:t>
            </a:r>
          </a:p>
        </p:txBody>
      </p:sp>
      <p:pic>
        <p:nvPicPr>
          <p:cNvPr id="600" name="Picture 2" descr="Picture 2"/>
          <p:cNvPicPr>
            <a:picLocks noChangeAspect="1"/>
          </p:cNvPicPr>
          <p:nvPr/>
        </p:nvPicPr>
        <p:blipFill>
          <a:blip r:embed="rId7"/>
          <a:srcRect b="18827"/>
          <a:stretch>
            <a:fillRect/>
          </a:stretch>
        </p:blipFill>
        <p:spPr>
          <a:xfrm>
            <a:off x="5224552" y="1120641"/>
            <a:ext cx="1473401" cy="1973366"/>
          </a:xfrm>
          <a:prstGeom prst="rect">
            <a:avLst/>
          </a:prstGeom>
          <a:ln w="12700">
            <a:miter lim="400000"/>
          </a:ln>
        </p:spPr>
      </p:pic>
      <p:sp>
        <p:nvSpPr>
          <p:cNvPr id="601" name="TextBox 21"/>
          <p:cNvSpPr txBox="1"/>
          <p:nvPr/>
        </p:nvSpPr>
        <p:spPr>
          <a:xfrm>
            <a:off x="5394829" y="3066094"/>
            <a:ext cx="1891421" cy="5597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0959" tIns="60959" rIns="60959" bIns="60959">
            <a:normAutofit/>
          </a:bodyPr>
          <a:lstStyle>
            <a:lvl1pPr defTabSz="1219200">
              <a:defRPr sz="1200">
                <a:latin typeface="Arial"/>
                <a:ea typeface="Arial"/>
                <a:cs typeface="Arial"/>
                <a:sym typeface="Arial"/>
              </a:defRPr>
            </a:lvl1pPr>
          </a:lstStyle>
          <a:p>
            <a:r>
              <a:t>Lena Simine</a:t>
            </a:r>
          </a:p>
        </p:txBody>
      </p:sp>
      <p:sp>
        <p:nvSpPr>
          <p:cNvPr id="602" name="TextBox 22"/>
          <p:cNvSpPr txBox="1"/>
          <p:nvPr/>
        </p:nvSpPr>
        <p:spPr>
          <a:xfrm>
            <a:off x="5382336" y="3293289"/>
            <a:ext cx="998717" cy="2947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0959" tIns="60959" rIns="60959" bIns="60959">
            <a:spAutoFit/>
          </a:bodyPr>
          <a:lstStyle>
            <a:lvl1pPr defTabSz="1219200">
              <a:defRPr sz="1200">
                <a:solidFill>
                  <a:srgbClr val="FF0000"/>
                </a:solidFill>
                <a:latin typeface="Arial"/>
                <a:ea typeface="Arial"/>
                <a:cs typeface="Arial"/>
                <a:sym typeface="Arial"/>
              </a:defRPr>
            </a:lvl1pPr>
          </a:lstStyle>
          <a:p>
            <a:r>
              <a:t>Computation</a:t>
            </a:r>
          </a:p>
        </p:txBody>
      </p:sp>
      <p:pic>
        <p:nvPicPr>
          <p:cNvPr id="603" name="Picture 4" descr="Picture 4"/>
          <p:cNvPicPr>
            <a:picLocks noChangeAspect="1"/>
          </p:cNvPicPr>
          <p:nvPr/>
        </p:nvPicPr>
        <p:blipFill>
          <a:blip r:embed="rId8"/>
          <a:srcRect b="22478"/>
          <a:stretch>
            <a:fillRect/>
          </a:stretch>
        </p:blipFill>
        <p:spPr>
          <a:xfrm>
            <a:off x="1945912" y="3833584"/>
            <a:ext cx="1575719" cy="1839933"/>
          </a:xfrm>
          <a:prstGeom prst="rect">
            <a:avLst/>
          </a:prstGeom>
          <a:ln w="12700">
            <a:miter lim="400000"/>
          </a:ln>
        </p:spPr>
      </p:pic>
      <p:sp>
        <p:nvSpPr>
          <p:cNvPr id="604" name="TextBox 24"/>
          <p:cNvSpPr txBox="1"/>
          <p:nvPr/>
        </p:nvSpPr>
        <p:spPr>
          <a:xfrm>
            <a:off x="7264707" y="5707800"/>
            <a:ext cx="1463229" cy="2947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0959" tIns="60959" rIns="60959" bIns="60959">
            <a:spAutoFit/>
          </a:bodyPr>
          <a:lstStyle>
            <a:lvl1pPr defTabSz="1219200">
              <a:defRPr sz="1200">
                <a:latin typeface="Arial"/>
                <a:ea typeface="Arial"/>
                <a:cs typeface="Arial"/>
                <a:sym typeface="Arial"/>
              </a:defRPr>
            </a:lvl1pPr>
          </a:lstStyle>
          <a:p>
            <a:r>
              <a:t>Guojun Chen</a:t>
            </a:r>
          </a:p>
        </p:txBody>
      </p:sp>
      <p:pic>
        <p:nvPicPr>
          <p:cNvPr id="605" name="Picture 2" descr="Picture 2"/>
          <p:cNvPicPr>
            <a:picLocks noChangeAspect="1"/>
          </p:cNvPicPr>
          <p:nvPr/>
        </p:nvPicPr>
        <p:blipFill>
          <a:blip r:embed="rId9"/>
          <a:srcRect l="8587"/>
          <a:stretch>
            <a:fillRect/>
          </a:stretch>
        </p:blipFill>
        <p:spPr>
          <a:xfrm>
            <a:off x="7024833" y="3880668"/>
            <a:ext cx="1660862" cy="1816887"/>
          </a:xfrm>
          <a:prstGeom prst="rect">
            <a:avLst/>
          </a:prstGeom>
          <a:ln w="12700">
            <a:miter lim="400000"/>
          </a:ln>
        </p:spPr>
      </p:pic>
      <p:sp>
        <p:nvSpPr>
          <p:cNvPr id="606" name="TextBox 26"/>
          <p:cNvSpPr txBox="1"/>
          <p:nvPr/>
        </p:nvSpPr>
        <p:spPr>
          <a:xfrm>
            <a:off x="7264707" y="5944150"/>
            <a:ext cx="1032427" cy="2947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0959" tIns="60959" rIns="60959" bIns="60959">
            <a:spAutoFit/>
          </a:bodyPr>
          <a:lstStyle>
            <a:lvl1pPr defTabSz="1219200">
              <a:defRPr sz="1200">
                <a:solidFill>
                  <a:srgbClr val="FF0000"/>
                </a:solidFill>
                <a:latin typeface="Arial"/>
                <a:ea typeface="Arial"/>
                <a:cs typeface="Arial"/>
                <a:sym typeface="Arial"/>
              </a:defRPr>
            </a:lvl1pPr>
          </a:lstStyle>
          <a:p>
            <a:r>
              <a:t>Drug delivery</a:t>
            </a:r>
          </a:p>
        </p:txBody>
      </p:sp>
      <p:pic>
        <p:nvPicPr>
          <p:cNvPr id="607" name="Picture 2" descr="Picture 2"/>
          <p:cNvPicPr>
            <a:picLocks noChangeAspect="1"/>
          </p:cNvPicPr>
          <p:nvPr/>
        </p:nvPicPr>
        <p:blipFill>
          <a:blip r:embed="rId10"/>
          <a:srcRect l="17971" r="14944" b="25187"/>
          <a:stretch>
            <a:fillRect/>
          </a:stretch>
        </p:blipFill>
        <p:spPr>
          <a:xfrm>
            <a:off x="6829810" y="1135123"/>
            <a:ext cx="1715800" cy="1913488"/>
          </a:xfrm>
          <a:prstGeom prst="rect">
            <a:avLst/>
          </a:prstGeom>
          <a:ln w="12700">
            <a:miter lim="400000"/>
          </a:ln>
        </p:spPr>
      </p:pic>
      <p:sp>
        <p:nvSpPr>
          <p:cNvPr id="608" name="TextBox 28"/>
          <p:cNvSpPr txBox="1"/>
          <p:nvPr/>
        </p:nvSpPr>
        <p:spPr>
          <a:xfrm>
            <a:off x="6884049" y="3045006"/>
            <a:ext cx="1891421" cy="5597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0959" tIns="60959" rIns="60959" bIns="60959">
            <a:normAutofit/>
          </a:bodyPr>
          <a:lstStyle>
            <a:lvl1pPr defTabSz="1219200">
              <a:defRPr sz="1200">
                <a:latin typeface="Arial"/>
                <a:ea typeface="Arial"/>
                <a:cs typeface="Arial"/>
                <a:sym typeface="Arial"/>
              </a:defRPr>
            </a:lvl1pPr>
          </a:lstStyle>
          <a:p>
            <a:r>
              <a:t>Thomas Duchaine</a:t>
            </a:r>
          </a:p>
        </p:txBody>
      </p:sp>
      <p:sp>
        <p:nvSpPr>
          <p:cNvPr id="609" name="TextBox 29"/>
          <p:cNvSpPr txBox="1"/>
          <p:nvPr/>
        </p:nvSpPr>
        <p:spPr>
          <a:xfrm>
            <a:off x="7160793" y="3286214"/>
            <a:ext cx="1024092" cy="2947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0959" tIns="60959" rIns="60959" bIns="60959">
            <a:spAutoFit/>
          </a:bodyPr>
          <a:lstStyle>
            <a:lvl1pPr defTabSz="1219200">
              <a:defRPr sz="1200">
                <a:solidFill>
                  <a:srgbClr val="FF0000"/>
                </a:solidFill>
                <a:latin typeface="Arial"/>
                <a:ea typeface="Arial"/>
                <a:cs typeface="Arial"/>
                <a:sym typeface="Arial"/>
              </a:defRPr>
            </a:lvl1pPr>
          </a:lstStyle>
          <a:p>
            <a:r>
              <a:t>RNA function</a:t>
            </a:r>
          </a:p>
        </p:txBody>
      </p:sp>
      <p:sp>
        <p:nvSpPr>
          <p:cNvPr id="610" name="TextBox 32"/>
          <p:cNvSpPr txBox="1"/>
          <p:nvPr/>
        </p:nvSpPr>
        <p:spPr>
          <a:xfrm>
            <a:off x="2039785" y="598274"/>
            <a:ext cx="7843130" cy="4013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0959" tIns="60959" rIns="60959" bIns="60959">
            <a:spAutoFit/>
          </a:bodyPr>
          <a:lstStyle>
            <a:lvl1pPr defTabSz="1219200">
              <a:defRPr>
                <a:latin typeface="McGill Sans Medium"/>
                <a:ea typeface="McGill Sans Medium"/>
                <a:cs typeface="McGill Sans Medium"/>
                <a:sym typeface="McGill Sans Medium"/>
              </a:defRPr>
            </a:lvl1pPr>
          </a:lstStyle>
          <a:p>
            <a:r>
              <a:t>Depts. of Chemistry, Biochemistry, Biomedical Engineering &amp; Pharmacology</a:t>
            </a:r>
          </a:p>
        </p:txBody>
      </p:sp>
      <p:pic>
        <p:nvPicPr>
          <p:cNvPr id="611" name="Picture 2" descr="Picture 2"/>
          <p:cNvPicPr>
            <a:picLocks noChangeAspect="1"/>
          </p:cNvPicPr>
          <p:nvPr/>
        </p:nvPicPr>
        <p:blipFill>
          <a:blip r:embed="rId11"/>
          <a:srcRect l="9009" r="5740"/>
          <a:stretch>
            <a:fillRect/>
          </a:stretch>
        </p:blipFill>
        <p:spPr>
          <a:xfrm>
            <a:off x="5331156" y="3841058"/>
            <a:ext cx="1578730" cy="1851865"/>
          </a:xfrm>
          <a:prstGeom prst="rect">
            <a:avLst/>
          </a:prstGeom>
          <a:ln w="12700">
            <a:miter lim="400000"/>
          </a:ln>
        </p:spPr>
      </p:pic>
      <p:sp>
        <p:nvSpPr>
          <p:cNvPr id="612" name="TextBox 33"/>
          <p:cNvSpPr txBox="1"/>
          <p:nvPr/>
        </p:nvSpPr>
        <p:spPr>
          <a:xfrm>
            <a:off x="5386706" y="5928316"/>
            <a:ext cx="1532340" cy="2947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0959" tIns="60959" rIns="60959" bIns="60959">
            <a:spAutoFit/>
          </a:bodyPr>
          <a:lstStyle>
            <a:lvl1pPr defTabSz="1219200">
              <a:defRPr sz="1200">
                <a:solidFill>
                  <a:srgbClr val="FF0000"/>
                </a:solidFill>
                <a:latin typeface="Arial"/>
                <a:ea typeface="Arial"/>
                <a:cs typeface="Arial"/>
                <a:sym typeface="Arial"/>
              </a:defRPr>
            </a:lvl1pPr>
          </a:lstStyle>
          <a:p>
            <a:r>
              <a:t>Functional genomics</a:t>
            </a:r>
          </a:p>
        </p:txBody>
      </p:sp>
      <p:sp>
        <p:nvSpPr>
          <p:cNvPr id="613" name="TextBox 34"/>
          <p:cNvSpPr txBox="1"/>
          <p:nvPr/>
        </p:nvSpPr>
        <p:spPr>
          <a:xfrm>
            <a:off x="5383262" y="5699726"/>
            <a:ext cx="1425476" cy="5597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0959" tIns="60959" rIns="60959" bIns="60959">
            <a:normAutofit/>
          </a:bodyPr>
          <a:lstStyle>
            <a:lvl1pPr algn="ctr" defTabSz="1219200">
              <a:defRPr sz="1200">
                <a:latin typeface="Arial"/>
                <a:ea typeface="Arial"/>
                <a:cs typeface="Arial"/>
                <a:sym typeface="Arial"/>
              </a:defRPr>
            </a:lvl1pPr>
          </a:lstStyle>
          <a:p>
            <a:r>
              <a:t>Sidong Huang</a:t>
            </a:r>
          </a:p>
        </p:txBody>
      </p:sp>
      <p:pic>
        <p:nvPicPr>
          <p:cNvPr id="614" name="Picture 4" descr="Picture 4"/>
          <p:cNvPicPr>
            <a:picLocks noChangeAspect="1"/>
          </p:cNvPicPr>
          <p:nvPr/>
        </p:nvPicPr>
        <p:blipFill>
          <a:blip r:embed="rId12"/>
          <a:srcRect l="28839" r="17218"/>
          <a:stretch>
            <a:fillRect/>
          </a:stretch>
        </p:blipFill>
        <p:spPr>
          <a:xfrm>
            <a:off x="246078" y="3847770"/>
            <a:ext cx="1571567" cy="1786629"/>
          </a:xfrm>
          <a:prstGeom prst="rect">
            <a:avLst/>
          </a:prstGeom>
          <a:ln w="12700">
            <a:miter lim="400000"/>
          </a:ln>
        </p:spPr>
      </p:pic>
      <p:sp>
        <p:nvSpPr>
          <p:cNvPr id="615" name="TextBox 36"/>
          <p:cNvSpPr txBox="1"/>
          <p:nvPr/>
        </p:nvSpPr>
        <p:spPr>
          <a:xfrm>
            <a:off x="240196" y="5634670"/>
            <a:ext cx="1543204" cy="2947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0959" tIns="60959" rIns="60959" bIns="60959">
            <a:spAutoFit/>
          </a:bodyPr>
          <a:lstStyle>
            <a:lvl1pPr defTabSz="1219200">
              <a:defRPr sz="1200">
                <a:latin typeface="Arial"/>
                <a:ea typeface="Arial"/>
                <a:cs typeface="Arial"/>
                <a:sym typeface="Arial"/>
              </a:defRPr>
            </a:lvl1pPr>
          </a:lstStyle>
          <a:p>
            <a:r>
              <a:t>Maria Vera-Ugalde</a:t>
            </a:r>
          </a:p>
        </p:txBody>
      </p:sp>
      <p:sp>
        <p:nvSpPr>
          <p:cNvPr id="616" name="TextBox 37"/>
          <p:cNvSpPr txBox="1"/>
          <p:nvPr/>
        </p:nvSpPr>
        <p:spPr>
          <a:xfrm>
            <a:off x="322190" y="5866938"/>
            <a:ext cx="1219131" cy="2947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0959" tIns="60959" rIns="60959" bIns="60959">
            <a:spAutoFit/>
          </a:bodyPr>
          <a:lstStyle>
            <a:lvl1pPr defTabSz="1219200">
              <a:defRPr sz="1200">
                <a:solidFill>
                  <a:srgbClr val="FF0000"/>
                </a:solidFill>
                <a:latin typeface="Arial"/>
                <a:ea typeface="Arial"/>
                <a:cs typeface="Arial"/>
                <a:sym typeface="Arial"/>
              </a:defRPr>
            </a:lvl1pPr>
          </a:lstStyle>
          <a:p>
            <a:r>
              <a:t>Gene regulation</a:t>
            </a:r>
          </a:p>
        </p:txBody>
      </p:sp>
      <p:pic>
        <p:nvPicPr>
          <p:cNvPr id="617" name="Picture 6" descr="Picture 6"/>
          <p:cNvPicPr>
            <a:picLocks noChangeAspect="1"/>
          </p:cNvPicPr>
          <p:nvPr/>
        </p:nvPicPr>
        <p:blipFill>
          <a:blip r:embed="rId13"/>
          <a:srcRect l="14734" r="9505" b="12705"/>
          <a:stretch>
            <a:fillRect/>
          </a:stretch>
        </p:blipFill>
        <p:spPr>
          <a:xfrm>
            <a:off x="8784329" y="3875510"/>
            <a:ext cx="1476044" cy="1700769"/>
          </a:xfrm>
          <a:prstGeom prst="rect">
            <a:avLst/>
          </a:prstGeom>
          <a:ln w="12700">
            <a:miter lim="400000"/>
          </a:ln>
        </p:spPr>
      </p:pic>
      <p:sp>
        <p:nvSpPr>
          <p:cNvPr id="618" name="TextBox 39"/>
          <p:cNvSpPr txBox="1"/>
          <p:nvPr/>
        </p:nvSpPr>
        <p:spPr>
          <a:xfrm>
            <a:off x="8814965" y="5614985"/>
            <a:ext cx="1690583" cy="2947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0959" tIns="60959" rIns="60959" bIns="60959">
            <a:spAutoFit/>
          </a:bodyPr>
          <a:lstStyle>
            <a:lvl1pPr defTabSz="1219200">
              <a:defRPr sz="1200">
                <a:latin typeface="Arial"/>
                <a:ea typeface="Arial"/>
                <a:cs typeface="Arial"/>
                <a:sym typeface="Arial"/>
              </a:defRPr>
            </a:lvl1pPr>
          </a:lstStyle>
          <a:p>
            <a:r>
              <a:t>Martin Sauvageau</a:t>
            </a:r>
          </a:p>
        </p:txBody>
      </p:sp>
      <p:sp>
        <p:nvSpPr>
          <p:cNvPr id="619" name="TextBox 40"/>
          <p:cNvSpPr txBox="1"/>
          <p:nvPr/>
        </p:nvSpPr>
        <p:spPr>
          <a:xfrm>
            <a:off x="8652829" y="5839481"/>
            <a:ext cx="1828954" cy="2947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0959" tIns="60959" rIns="60959" bIns="60959">
            <a:spAutoFit/>
          </a:bodyPr>
          <a:lstStyle>
            <a:lvl1pPr defTabSz="1219200">
              <a:defRPr sz="1200">
                <a:solidFill>
                  <a:srgbClr val="FF0000"/>
                </a:solidFill>
                <a:latin typeface="Arial"/>
                <a:ea typeface="Arial"/>
                <a:cs typeface="Arial"/>
                <a:sym typeface="Arial"/>
              </a:defRPr>
            </a:lvl1pPr>
          </a:lstStyle>
          <a:p>
            <a:r>
              <a:t> lncRNA, gene regulation</a:t>
            </a:r>
          </a:p>
        </p:txBody>
      </p:sp>
      <p:pic>
        <p:nvPicPr>
          <p:cNvPr id="620" name="Picture 8" descr="Picture 8"/>
          <p:cNvPicPr>
            <a:picLocks noChangeAspect="1"/>
          </p:cNvPicPr>
          <p:nvPr/>
        </p:nvPicPr>
        <p:blipFill>
          <a:blip r:embed="rId14"/>
          <a:srcRect l="22656" t="3698" r="19247" b="36778"/>
          <a:stretch>
            <a:fillRect/>
          </a:stretch>
        </p:blipFill>
        <p:spPr>
          <a:xfrm>
            <a:off x="10596979" y="1163578"/>
            <a:ext cx="1417827" cy="1930429"/>
          </a:xfrm>
          <a:prstGeom prst="rect">
            <a:avLst/>
          </a:prstGeom>
          <a:ln w="12700">
            <a:miter lim="400000"/>
          </a:ln>
        </p:spPr>
      </p:pic>
      <p:sp>
        <p:nvSpPr>
          <p:cNvPr id="621" name="TextBox 41"/>
          <p:cNvSpPr txBox="1"/>
          <p:nvPr/>
        </p:nvSpPr>
        <p:spPr>
          <a:xfrm>
            <a:off x="10375050" y="3061922"/>
            <a:ext cx="1874345" cy="2947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0959" tIns="60959" rIns="60959" bIns="60959">
            <a:spAutoFit/>
          </a:bodyPr>
          <a:lstStyle>
            <a:lvl1pPr algn="ctr" defTabSz="1219200">
              <a:defRPr sz="1200">
                <a:latin typeface="Arial"/>
                <a:ea typeface="Arial"/>
                <a:cs typeface="Arial"/>
                <a:sym typeface="Arial"/>
              </a:defRPr>
            </a:lvl1pPr>
          </a:lstStyle>
          <a:p>
            <a:r>
              <a:t>Eric Lecuyer</a:t>
            </a:r>
          </a:p>
        </p:txBody>
      </p:sp>
      <p:sp>
        <p:nvSpPr>
          <p:cNvPr id="622" name="TextBox 42"/>
          <p:cNvSpPr txBox="1"/>
          <p:nvPr/>
        </p:nvSpPr>
        <p:spPr>
          <a:xfrm>
            <a:off x="10701041" y="3296546"/>
            <a:ext cx="1244283" cy="2947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0959" tIns="60959" rIns="60959" bIns="60959">
            <a:spAutoFit/>
          </a:bodyPr>
          <a:lstStyle>
            <a:lvl1pPr defTabSz="1219200">
              <a:defRPr sz="1200">
                <a:solidFill>
                  <a:srgbClr val="FF0000"/>
                </a:solidFill>
                <a:latin typeface="Arial"/>
                <a:ea typeface="Arial"/>
                <a:cs typeface="Arial"/>
                <a:sym typeface="Arial"/>
              </a:defRPr>
            </a:lvl1pPr>
          </a:lstStyle>
          <a:p>
            <a:r>
              <a:t>RNA localization</a:t>
            </a:r>
          </a:p>
        </p:txBody>
      </p:sp>
      <p:pic>
        <p:nvPicPr>
          <p:cNvPr id="623" name="Image" descr="Image"/>
          <p:cNvPicPr>
            <a:picLocks noChangeAspect="1"/>
          </p:cNvPicPr>
          <p:nvPr/>
        </p:nvPicPr>
        <p:blipFill>
          <a:blip r:embed="rId15"/>
          <a:srcRect b="4953"/>
          <a:stretch>
            <a:fillRect/>
          </a:stretch>
        </p:blipFill>
        <p:spPr>
          <a:xfrm>
            <a:off x="10464220" y="3806554"/>
            <a:ext cx="1341210" cy="1875653"/>
          </a:xfrm>
          <a:prstGeom prst="rect">
            <a:avLst/>
          </a:prstGeom>
          <a:ln w="12700">
            <a:miter lim="400000"/>
          </a:ln>
        </p:spPr>
      </p:pic>
      <p:sp>
        <p:nvSpPr>
          <p:cNvPr id="624" name="TextBox 39"/>
          <p:cNvSpPr txBox="1"/>
          <p:nvPr/>
        </p:nvSpPr>
        <p:spPr>
          <a:xfrm>
            <a:off x="10708494" y="5675626"/>
            <a:ext cx="1690584" cy="2947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0959" tIns="60959" rIns="60959" bIns="60959">
            <a:spAutoFit/>
          </a:bodyPr>
          <a:lstStyle>
            <a:lvl1pPr defTabSz="1219200">
              <a:defRPr sz="1200">
                <a:latin typeface="Arial"/>
                <a:ea typeface="Arial"/>
                <a:cs typeface="Arial"/>
                <a:sym typeface="Arial"/>
              </a:defRPr>
            </a:lvl1pPr>
          </a:lstStyle>
          <a:p>
            <a:r>
              <a:t>Marc Fabian</a:t>
            </a:r>
          </a:p>
        </p:txBody>
      </p:sp>
      <p:sp>
        <p:nvSpPr>
          <p:cNvPr id="625" name="TextBox 40"/>
          <p:cNvSpPr txBox="1"/>
          <p:nvPr/>
        </p:nvSpPr>
        <p:spPr>
          <a:xfrm>
            <a:off x="10708494" y="5863245"/>
            <a:ext cx="939335" cy="2947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0959" tIns="60959" rIns="60959" bIns="60959">
            <a:spAutoFit/>
          </a:bodyPr>
          <a:lstStyle>
            <a:lvl1pPr defTabSz="1219200">
              <a:defRPr sz="1200">
                <a:solidFill>
                  <a:srgbClr val="FF0000"/>
                </a:solidFill>
                <a:latin typeface="Arial"/>
                <a:ea typeface="Arial"/>
                <a:cs typeface="Arial"/>
                <a:sym typeface="Arial"/>
              </a:defRPr>
            </a:lvl1pPr>
          </a:lstStyle>
          <a:p>
            <a:r>
              <a:t> RNA decay</a:t>
            </a:r>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 xmlns:m="http://schemas.openxmlformats.org/officeDocument/2006/math" xmlns:a14="http://schemas.microsoft.com/office/drawing/2010/main">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24C824-F67C-276A-75C6-017EF2C90F91}"/>
              </a:ext>
            </a:extLst>
          </p:cNvPr>
          <p:cNvSpPr>
            <a:spLocks noGrp="1"/>
          </p:cNvSpPr>
          <p:nvPr>
            <p:ph type="title"/>
          </p:nvPr>
        </p:nvSpPr>
        <p:spPr/>
        <p:txBody>
          <a:bodyPr>
            <a:normAutofit/>
          </a:bodyPr>
          <a:lstStyle/>
          <a:p>
            <a:r>
              <a:rPr lang="en-US" dirty="0"/>
              <a:t>Effects of chemistry and sequence on safety profile</a:t>
            </a:r>
          </a:p>
        </p:txBody>
      </p:sp>
      <p:grpSp>
        <p:nvGrpSpPr>
          <p:cNvPr id="5" name="Group 4">
            <a:extLst>
              <a:ext uri="{FF2B5EF4-FFF2-40B4-BE49-F238E27FC236}">
                <a16:creationId xmlns:a16="http://schemas.microsoft.com/office/drawing/2014/main" id="{4C212F34-F71C-491E-3F57-A6FCFF416710}"/>
              </a:ext>
            </a:extLst>
          </p:cNvPr>
          <p:cNvGrpSpPr>
            <a:grpSpLocks/>
          </p:cNvGrpSpPr>
          <p:nvPr/>
        </p:nvGrpSpPr>
        <p:grpSpPr bwMode="auto">
          <a:xfrm>
            <a:off x="1052623" y="2052545"/>
            <a:ext cx="4227400" cy="3099040"/>
            <a:chOff x="3681673" y="1600200"/>
            <a:chExt cx="5326714" cy="4401664"/>
          </a:xfrm>
        </p:grpSpPr>
        <p:sp>
          <p:nvSpPr>
            <p:cNvPr id="6" name="Rectangle 5">
              <a:extLst>
                <a:ext uri="{FF2B5EF4-FFF2-40B4-BE49-F238E27FC236}">
                  <a16:creationId xmlns:a16="http://schemas.microsoft.com/office/drawing/2014/main" id="{94F0A0CD-3E10-406F-51E2-F14009DEEC94}"/>
                </a:ext>
              </a:extLst>
            </p:cNvPr>
            <p:cNvSpPr>
              <a:spLocks noChangeArrowheads="1"/>
            </p:cNvSpPr>
            <p:nvPr/>
          </p:nvSpPr>
          <p:spPr bwMode="auto">
            <a:xfrm>
              <a:off x="5880421" y="2386309"/>
              <a:ext cx="446507" cy="2424066"/>
            </a:xfrm>
            <a:prstGeom prst="rect">
              <a:avLst/>
            </a:prstGeom>
            <a:gradFill rotWithShape="1">
              <a:gsLst>
                <a:gs pos="0">
                  <a:srgbClr val="253C57"/>
                </a:gs>
                <a:gs pos="50000">
                  <a:schemeClr val="accent1"/>
                </a:gs>
                <a:gs pos="100000">
                  <a:srgbClr val="253C57"/>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endParaRPr lang="en-US" altLang="en-US" sz="1100" b="1"/>
            </a:p>
          </p:txBody>
        </p:sp>
        <p:sp>
          <p:nvSpPr>
            <p:cNvPr id="7" name="Line 4">
              <a:extLst>
                <a:ext uri="{FF2B5EF4-FFF2-40B4-BE49-F238E27FC236}">
                  <a16:creationId xmlns:a16="http://schemas.microsoft.com/office/drawing/2014/main" id="{17FC55E4-ACE5-2D9A-E7E6-7701DFDCA631}"/>
                </a:ext>
              </a:extLst>
            </p:cNvPr>
            <p:cNvSpPr>
              <a:spLocks noChangeShapeType="1"/>
            </p:cNvSpPr>
            <p:nvPr/>
          </p:nvSpPr>
          <p:spPr bwMode="auto">
            <a:xfrm flipV="1">
              <a:off x="5878513" y="2387600"/>
              <a:ext cx="1587" cy="2422525"/>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8" name="Line 5">
              <a:extLst>
                <a:ext uri="{FF2B5EF4-FFF2-40B4-BE49-F238E27FC236}">
                  <a16:creationId xmlns:a16="http://schemas.microsoft.com/office/drawing/2014/main" id="{666A5883-44CE-1F7B-1144-6DA8AA3E41A8}"/>
                </a:ext>
              </a:extLst>
            </p:cNvPr>
            <p:cNvSpPr>
              <a:spLocks noChangeShapeType="1"/>
            </p:cNvSpPr>
            <p:nvPr/>
          </p:nvSpPr>
          <p:spPr bwMode="auto">
            <a:xfrm>
              <a:off x="5878513" y="2387600"/>
              <a:ext cx="1587" cy="2422525"/>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9" name="Line 6">
              <a:extLst>
                <a:ext uri="{FF2B5EF4-FFF2-40B4-BE49-F238E27FC236}">
                  <a16:creationId xmlns:a16="http://schemas.microsoft.com/office/drawing/2014/main" id="{9B741F5E-E505-E5AF-0AFA-6B6F40479CCA}"/>
                </a:ext>
              </a:extLst>
            </p:cNvPr>
            <p:cNvSpPr>
              <a:spLocks noChangeShapeType="1"/>
            </p:cNvSpPr>
            <p:nvPr/>
          </p:nvSpPr>
          <p:spPr bwMode="auto">
            <a:xfrm>
              <a:off x="5878513" y="2387600"/>
              <a:ext cx="449262" cy="1588"/>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10" name="Line 7">
              <a:extLst>
                <a:ext uri="{FF2B5EF4-FFF2-40B4-BE49-F238E27FC236}">
                  <a16:creationId xmlns:a16="http://schemas.microsoft.com/office/drawing/2014/main" id="{24B650CE-6B43-5944-6FBA-3D73D1697C2A}"/>
                </a:ext>
              </a:extLst>
            </p:cNvPr>
            <p:cNvSpPr>
              <a:spLocks noChangeShapeType="1"/>
            </p:cNvSpPr>
            <p:nvPr/>
          </p:nvSpPr>
          <p:spPr bwMode="auto">
            <a:xfrm flipH="1">
              <a:off x="5878513" y="2387600"/>
              <a:ext cx="449262" cy="1588"/>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11" name="Line 8">
              <a:extLst>
                <a:ext uri="{FF2B5EF4-FFF2-40B4-BE49-F238E27FC236}">
                  <a16:creationId xmlns:a16="http://schemas.microsoft.com/office/drawing/2014/main" id="{FF4FEADF-437E-0EF3-EC54-F5ED1BCF7D7A}"/>
                </a:ext>
              </a:extLst>
            </p:cNvPr>
            <p:cNvSpPr>
              <a:spLocks noChangeShapeType="1"/>
            </p:cNvSpPr>
            <p:nvPr/>
          </p:nvSpPr>
          <p:spPr bwMode="auto">
            <a:xfrm flipV="1">
              <a:off x="6327775" y="2387600"/>
              <a:ext cx="1588" cy="2422525"/>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12" name="Line 9">
              <a:extLst>
                <a:ext uri="{FF2B5EF4-FFF2-40B4-BE49-F238E27FC236}">
                  <a16:creationId xmlns:a16="http://schemas.microsoft.com/office/drawing/2014/main" id="{D237346E-98F4-5BE3-5677-74F820ECC219}"/>
                </a:ext>
              </a:extLst>
            </p:cNvPr>
            <p:cNvSpPr>
              <a:spLocks noChangeShapeType="1"/>
            </p:cNvSpPr>
            <p:nvPr/>
          </p:nvSpPr>
          <p:spPr bwMode="auto">
            <a:xfrm>
              <a:off x="6327775" y="2387600"/>
              <a:ext cx="1588" cy="2422525"/>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13" name="Line 10">
              <a:extLst>
                <a:ext uri="{FF2B5EF4-FFF2-40B4-BE49-F238E27FC236}">
                  <a16:creationId xmlns:a16="http://schemas.microsoft.com/office/drawing/2014/main" id="{5E70B921-28F2-3BDF-E139-CBC5C2AFCFD8}"/>
                </a:ext>
              </a:extLst>
            </p:cNvPr>
            <p:cNvSpPr>
              <a:spLocks noChangeShapeType="1"/>
            </p:cNvSpPr>
            <p:nvPr/>
          </p:nvSpPr>
          <p:spPr bwMode="auto">
            <a:xfrm>
              <a:off x="5878513" y="4810125"/>
              <a:ext cx="449262"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14" name="Line 11">
              <a:extLst>
                <a:ext uri="{FF2B5EF4-FFF2-40B4-BE49-F238E27FC236}">
                  <a16:creationId xmlns:a16="http://schemas.microsoft.com/office/drawing/2014/main" id="{05F24773-5BD4-E538-6C7A-C788EF99A588}"/>
                </a:ext>
              </a:extLst>
            </p:cNvPr>
            <p:cNvSpPr>
              <a:spLocks noChangeShapeType="1"/>
            </p:cNvSpPr>
            <p:nvPr/>
          </p:nvSpPr>
          <p:spPr bwMode="auto">
            <a:xfrm flipH="1">
              <a:off x="5878513" y="4810125"/>
              <a:ext cx="449262"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15" name="Rectangle 14">
              <a:extLst>
                <a:ext uri="{FF2B5EF4-FFF2-40B4-BE49-F238E27FC236}">
                  <a16:creationId xmlns:a16="http://schemas.microsoft.com/office/drawing/2014/main" id="{85002065-18B2-7E00-FEA7-9E024A66158E}"/>
                </a:ext>
              </a:extLst>
            </p:cNvPr>
            <p:cNvSpPr>
              <a:spLocks noChangeArrowheads="1"/>
            </p:cNvSpPr>
            <p:nvPr/>
          </p:nvSpPr>
          <p:spPr bwMode="auto">
            <a:xfrm>
              <a:off x="7678518" y="3953049"/>
              <a:ext cx="446508" cy="857326"/>
            </a:xfrm>
            <a:prstGeom prst="rect">
              <a:avLst/>
            </a:prstGeom>
            <a:gradFill rotWithShape="1">
              <a:gsLst>
                <a:gs pos="0">
                  <a:srgbClr val="253C57"/>
                </a:gs>
                <a:gs pos="50000">
                  <a:schemeClr val="accent1"/>
                </a:gs>
                <a:gs pos="100000">
                  <a:srgbClr val="253C57"/>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endParaRPr lang="en-US" altLang="en-US" sz="1100" b="1"/>
            </a:p>
          </p:txBody>
        </p:sp>
        <p:sp>
          <p:nvSpPr>
            <p:cNvPr id="16" name="Line 13">
              <a:extLst>
                <a:ext uri="{FF2B5EF4-FFF2-40B4-BE49-F238E27FC236}">
                  <a16:creationId xmlns:a16="http://schemas.microsoft.com/office/drawing/2014/main" id="{D26EC6AE-24F2-AF34-1750-A44FC4522A50}"/>
                </a:ext>
              </a:extLst>
            </p:cNvPr>
            <p:cNvSpPr>
              <a:spLocks noChangeShapeType="1"/>
            </p:cNvSpPr>
            <p:nvPr/>
          </p:nvSpPr>
          <p:spPr bwMode="auto">
            <a:xfrm flipV="1">
              <a:off x="7678738" y="3952875"/>
              <a:ext cx="1587" cy="857250"/>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17" name="Line 14">
              <a:extLst>
                <a:ext uri="{FF2B5EF4-FFF2-40B4-BE49-F238E27FC236}">
                  <a16:creationId xmlns:a16="http://schemas.microsoft.com/office/drawing/2014/main" id="{217CC4D8-F250-F7EA-DCFE-08C019BF6FE4}"/>
                </a:ext>
              </a:extLst>
            </p:cNvPr>
            <p:cNvSpPr>
              <a:spLocks noChangeShapeType="1"/>
            </p:cNvSpPr>
            <p:nvPr/>
          </p:nvSpPr>
          <p:spPr bwMode="auto">
            <a:xfrm>
              <a:off x="7678738" y="3952875"/>
              <a:ext cx="1587" cy="857250"/>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18" name="Line 15">
              <a:extLst>
                <a:ext uri="{FF2B5EF4-FFF2-40B4-BE49-F238E27FC236}">
                  <a16:creationId xmlns:a16="http://schemas.microsoft.com/office/drawing/2014/main" id="{F131CDFF-5D12-FE88-98AA-9231DE439AF7}"/>
                </a:ext>
              </a:extLst>
            </p:cNvPr>
            <p:cNvSpPr>
              <a:spLocks noChangeShapeType="1"/>
            </p:cNvSpPr>
            <p:nvPr/>
          </p:nvSpPr>
          <p:spPr bwMode="auto">
            <a:xfrm>
              <a:off x="7678738" y="3952875"/>
              <a:ext cx="446087" cy="3175"/>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19" name="Line 16">
              <a:extLst>
                <a:ext uri="{FF2B5EF4-FFF2-40B4-BE49-F238E27FC236}">
                  <a16:creationId xmlns:a16="http://schemas.microsoft.com/office/drawing/2014/main" id="{D0B66E64-CF1A-EA12-98C0-D2B120EBE474}"/>
                </a:ext>
              </a:extLst>
            </p:cNvPr>
            <p:cNvSpPr>
              <a:spLocks noChangeShapeType="1"/>
            </p:cNvSpPr>
            <p:nvPr/>
          </p:nvSpPr>
          <p:spPr bwMode="auto">
            <a:xfrm flipH="1">
              <a:off x="7678738" y="3952875"/>
              <a:ext cx="446087" cy="3175"/>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20" name="Line 17">
              <a:extLst>
                <a:ext uri="{FF2B5EF4-FFF2-40B4-BE49-F238E27FC236}">
                  <a16:creationId xmlns:a16="http://schemas.microsoft.com/office/drawing/2014/main" id="{AE8BFFDB-1B42-5032-C605-8FD065993856}"/>
                </a:ext>
              </a:extLst>
            </p:cNvPr>
            <p:cNvSpPr>
              <a:spLocks noChangeShapeType="1"/>
            </p:cNvSpPr>
            <p:nvPr/>
          </p:nvSpPr>
          <p:spPr bwMode="auto">
            <a:xfrm flipV="1">
              <a:off x="8124825" y="3952875"/>
              <a:ext cx="1588" cy="857250"/>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21" name="Line 18">
              <a:extLst>
                <a:ext uri="{FF2B5EF4-FFF2-40B4-BE49-F238E27FC236}">
                  <a16:creationId xmlns:a16="http://schemas.microsoft.com/office/drawing/2014/main" id="{D7B17960-B40B-CB30-11D3-5CB8F0EA0F92}"/>
                </a:ext>
              </a:extLst>
            </p:cNvPr>
            <p:cNvSpPr>
              <a:spLocks noChangeShapeType="1"/>
            </p:cNvSpPr>
            <p:nvPr/>
          </p:nvSpPr>
          <p:spPr bwMode="auto">
            <a:xfrm>
              <a:off x="8124825" y="3952875"/>
              <a:ext cx="1588" cy="857250"/>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22" name="Line 19">
              <a:extLst>
                <a:ext uri="{FF2B5EF4-FFF2-40B4-BE49-F238E27FC236}">
                  <a16:creationId xmlns:a16="http://schemas.microsoft.com/office/drawing/2014/main" id="{576CCB55-039F-3D7B-EDF2-F0E2E2A25D37}"/>
                </a:ext>
              </a:extLst>
            </p:cNvPr>
            <p:cNvSpPr>
              <a:spLocks noChangeShapeType="1"/>
            </p:cNvSpPr>
            <p:nvPr/>
          </p:nvSpPr>
          <p:spPr bwMode="auto">
            <a:xfrm>
              <a:off x="7678738" y="4810125"/>
              <a:ext cx="446087"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23" name="Line 20">
              <a:extLst>
                <a:ext uri="{FF2B5EF4-FFF2-40B4-BE49-F238E27FC236}">
                  <a16:creationId xmlns:a16="http://schemas.microsoft.com/office/drawing/2014/main" id="{C76F9751-1D48-4AD4-0DB0-7F02556B9933}"/>
                </a:ext>
              </a:extLst>
            </p:cNvPr>
            <p:cNvSpPr>
              <a:spLocks noChangeShapeType="1"/>
            </p:cNvSpPr>
            <p:nvPr/>
          </p:nvSpPr>
          <p:spPr bwMode="auto">
            <a:xfrm flipH="1">
              <a:off x="7678738" y="4810125"/>
              <a:ext cx="446087"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24" name="Rectangle 23">
              <a:extLst>
                <a:ext uri="{FF2B5EF4-FFF2-40B4-BE49-F238E27FC236}">
                  <a16:creationId xmlns:a16="http://schemas.microsoft.com/office/drawing/2014/main" id="{0B480196-C8AB-D4C8-9CB5-39C31D1809D8}"/>
                </a:ext>
              </a:extLst>
            </p:cNvPr>
            <p:cNvSpPr>
              <a:spLocks noChangeArrowheads="1"/>
            </p:cNvSpPr>
            <p:nvPr/>
          </p:nvSpPr>
          <p:spPr bwMode="auto">
            <a:xfrm>
              <a:off x="5431500" y="3802402"/>
              <a:ext cx="448921" cy="1007973"/>
            </a:xfrm>
            <a:prstGeom prst="rect">
              <a:avLst/>
            </a:prstGeom>
            <a:gradFill rotWithShape="1">
              <a:gsLst>
                <a:gs pos="0">
                  <a:srgbClr val="592524"/>
                </a:gs>
                <a:gs pos="50000">
                  <a:schemeClr val="accent2"/>
                </a:gs>
                <a:gs pos="100000">
                  <a:srgbClr val="592524"/>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endParaRPr lang="en-US" altLang="en-US" sz="1100" b="1">
                <a:solidFill>
                  <a:srgbClr val="C0504D"/>
                </a:solidFill>
              </a:endParaRPr>
            </a:p>
          </p:txBody>
        </p:sp>
        <p:sp>
          <p:nvSpPr>
            <p:cNvPr id="25" name="Line 22">
              <a:extLst>
                <a:ext uri="{FF2B5EF4-FFF2-40B4-BE49-F238E27FC236}">
                  <a16:creationId xmlns:a16="http://schemas.microsoft.com/office/drawing/2014/main" id="{209F95C3-3364-342C-A626-DF9F7674B346}"/>
                </a:ext>
              </a:extLst>
            </p:cNvPr>
            <p:cNvSpPr>
              <a:spLocks noChangeShapeType="1"/>
            </p:cNvSpPr>
            <p:nvPr/>
          </p:nvSpPr>
          <p:spPr bwMode="auto">
            <a:xfrm flipV="1">
              <a:off x="5430838" y="3802063"/>
              <a:ext cx="1587" cy="1008062"/>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26" name="Line 23">
              <a:extLst>
                <a:ext uri="{FF2B5EF4-FFF2-40B4-BE49-F238E27FC236}">
                  <a16:creationId xmlns:a16="http://schemas.microsoft.com/office/drawing/2014/main" id="{D31E2FC3-9A5B-AF94-5A91-FE50EB8B3F81}"/>
                </a:ext>
              </a:extLst>
            </p:cNvPr>
            <p:cNvSpPr>
              <a:spLocks noChangeShapeType="1"/>
            </p:cNvSpPr>
            <p:nvPr/>
          </p:nvSpPr>
          <p:spPr bwMode="auto">
            <a:xfrm>
              <a:off x="5430838" y="3802063"/>
              <a:ext cx="1587" cy="1008062"/>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27" name="Line 24">
              <a:extLst>
                <a:ext uri="{FF2B5EF4-FFF2-40B4-BE49-F238E27FC236}">
                  <a16:creationId xmlns:a16="http://schemas.microsoft.com/office/drawing/2014/main" id="{1D36C2E6-CF83-B90F-9643-5B9E18506B66}"/>
                </a:ext>
              </a:extLst>
            </p:cNvPr>
            <p:cNvSpPr>
              <a:spLocks noChangeShapeType="1"/>
            </p:cNvSpPr>
            <p:nvPr/>
          </p:nvSpPr>
          <p:spPr bwMode="auto">
            <a:xfrm>
              <a:off x="5430838" y="3802063"/>
              <a:ext cx="447675" cy="1587"/>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28" name="Line 25">
              <a:extLst>
                <a:ext uri="{FF2B5EF4-FFF2-40B4-BE49-F238E27FC236}">
                  <a16:creationId xmlns:a16="http://schemas.microsoft.com/office/drawing/2014/main" id="{4FC15A83-DC4D-77C0-CA89-95E51B34EAEF}"/>
                </a:ext>
              </a:extLst>
            </p:cNvPr>
            <p:cNvSpPr>
              <a:spLocks noChangeShapeType="1"/>
            </p:cNvSpPr>
            <p:nvPr/>
          </p:nvSpPr>
          <p:spPr bwMode="auto">
            <a:xfrm flipH="1">
              <a:off x="5430838" y="3802063"/>
              <a:ext cx="447675" cy="1587"/>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29" name="Line 26">
              <a:extLst>
                <a:ext uri="{FF2B5EF4-FFF2-40B4-BE49-F238E27FC236}">
                  <a16:creationId xmlns:a16="http://schemas.microsoft.com/office/drawing/2014/main" id="{E56CC683-CCBC-7428-6D43-DAE5ED2E7F49}"/>
                </a:ext>
              </a:extLst>
            </p:cNvPr>
            <p:cNvSpPr>
              <a:spLocks noChangeShapeType="1"/>
            </p:cNvSpPr>
            <p:nvPr/>
          </p:nvSpPr>
          <p:spPr bwMode="auto">
            <a:xfrm flipV="1">
              <a:off x="5878513" y="3802063"/>
              <a:ext cx="0" cy="1008062"/>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30" name="Line 27">
              <a:extLst>
                <a:ext uri="{FF2B5EF4-FFF2-40B4-BE49-F238E27FC236}">
                  <a16:creationId xmlns:a16="http://schemas.microsoft.com/office/drawing/2014/main" id="{59329033-0FC0-35A0-3DAF-213AB2B3E3A1}"/>
                </a:ext>
              </a:extLst>
            </p:cNvPr>
            <p:cNvSpPr>
              <a:spLocks noChangeShapeType="1"/>
            </p:cNvSpPr>
            <p:nvPr/>
          </p:nvSpPr>
          <p:spPr bwMode="auto">
            <a:xfrm>
              <a:off x="5878513" y="3802063"/>
              <a:ext cx="0" cy="1008062"/>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31" name="Line 28">
              <a:extLst>
                <a:ext uri="{FF2B5EF4-FFF2-40B4-BE49-F238E27FC236}">
                  <a16:creationId xmlns:a16="http://schemas.microsoft.com/office/drawing/2014/main" id="{4222441F-6E02-D334-A76B-AC35F4573F9B}"/>
                </a:ext>
              </a:extLst>
            </p:cNvPr>
            <p:cNvSpPr>
              <a:spLocks noChangeShapeType="1"/>
            </p:cNvSpPr>
            <p:nvPr/>
          </p:nvSpPr>
          <p:spPr bwMode="auto">
            <a:xfrm>
              <a:off x="5430838" y="4810125"/>
              <a:ext cx="447675"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32" name="Line 29">
              <a:extLst>
                <a:ext uri="{FF2B5EF4-FFF2-40B4-BE49-F238E27FC236}">
                  <a16:creationId xmlns:a16="http://schemas.microsoft.com/office/drawing/2014/main" id="{E71B5D38-556C-9EEB-91BF-C3551E055017}"/>
                </a:ext>
              </a:extLst>
            </p:cNvPr>
            <p:cNvSpPr>
              <a:spLocks noChangeShapeType="1"/>
            </p:cNvSpPr>
            <p:nvPr/>
          </p:nvSpPr>
          <p:spPr bwMode="auto">
            <a:xfrm flipH="1">
              <a:off x="5430838" y="4810125"/>
              <a:ext cx="447675"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33" name="Rectangle 32">
              <a:extLst>
                <a:ext uri="{FF2B5EF4-FFF2-40B4-BE49-F238E27FC236}">
                  <a16:creationId xmlns:a16="http://schemas.microsoft.com/office/drawing/2014/main" id="{01A068FB-A872-1821-F7B7-C392F3C01593}"/>
                </a:ext>
              </a:extLst>
            </p:cNvPr>
            <p:cNvSpPr>
              <a:spLocks noChangeArrowheads="1"/>
            </p:cNvSpPr>
            <p:nvPr/>
          </p:nvSpPr>
          <p:spPr bwMode="auto">
            <a:xfrm>
              <a:off x="7229597" y="4248867"/>
              <a:ext cx="446508" cy="561508"/>
            </a:xfrm>
            <a:prstGeom prst="rect">
              <a:avLst/>
            </a:prstGeom>
            <a:gradFill rotWithShape="1">
              <a:gsLst>
                <a:gs pos="0">
                  <a:srgbClr val="592524"/>
                </a:gs>
                <a:gs pos="50000">
                  <a:schemeClr val="accent2"/>
                </a:gs>
                <a:gs pos="100000">
                  <a:srgbClr val="592524"/>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endParaRPr lang="en-US" altLang="en-US" sz="1100" b="1">
                <a:solidFill>
                  <a:srgbClr val="C0504D"/>
                </a:solidFill>
              </a:endParaRPr>
            </a:p>
          </p:txBody>
        </p:sp>
        <p:sp>
          <p:nvSpPr>
            <p:cNvPr id="34" name="Line 31">
              <a:extLst>
                <a:ext uri="{FF2B5EF4-FFF2-40B4-BE49-F238E27FC236}">
                  <a16:creationId xmlns:a16="http://schemas.microsoft.com/office/drawing/2014/main" id="{AD39998C-3267-8394-3BC2-A28640FFF520}"/>
                </a:ext>
              </a:extLst>
            </p:cNvPr>
            <p:cNvSpPr>
              <a:spLocks noChangeShapeType="1"/>
            </p:cNvSpPr>
            <p:nvPr/>
          </p:nvSpPr>
          <p:spPr bwMode="auto">
            <a:xfrm flipV="1">
              <a:off x="7227888" y="4249738"/>
              <a:ext cx="1587" cy="560387"/>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35" name="Line 32">
              <a:extLst>
                <a:ext uri="{FF2B5EF4-FFF2-40B4-BE49-F238E27FC236}">
                  <a16:creationId xmlns:a16="http://schemas.microsoft.com/office/drawing/2014/main" id="{7930CCDA-892F-FD1A-C891-49E29A0C09D3}"/>
                </a:ext>
              </a:extLst>
            </p:cNvPr>
            <p:cNvSpPr>
              <a:spLocks noChangeShapeType="1"/>
            </p:cNvSpPr>
            <p:nvPr/>
          </p:nvSpPr>
          <p:spPr bwMode="auto">
            <a:xfrm>
              <a:off x="7227888" y="4249738"/>
              <a:ext cx="1587" cy="560387"/>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36" name="Line 33">
              <a:extLst>
                <a:ext uri="{FF2B5EF4-FFF2-40B4-BE49-F238E27FC236}">
                  <a16:creationId xmlns:a16="http://schemas.microsoft.com/office/drawing/2014/main" id="{15210089-1679-7979-93E4-01E1585022D3}"/>
                </a:ext>
              </a:extLst>
            </p:cNvPr>
            <p:cNvSpPr>
              <a:spLocks noChangeShapeType="1"/>
            </p:cNvSpPr>
            <p:nvPr/>
          </p:nvSpPr>
          <p:spPr bwMode="auto">
            <a:xfrm>
              <a:off x="7227888" y="4249738"/>
              <a:ext cx="447675" cy="1587"/>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37" name="Line 34">
              <a:extLst>
                <a:ext uri="{FF2B5EF4-FFF2-40B4-BE49-F238E27FC236}">
                  <a16:creationId xmlns:a16="http://schemas.microsoft.com/office/drawing/2014/main" id="{CC432DED-EC50-E7BC-22F9-CF008B0381F2}"/>
                </a:ext>
              </a:extLst>
            </p:cNvPr>
            <p:cNvSpPr>
              <a:spLocks noChangeShapeType="1"/>
            </p:cNvSpPr>
            <p:nvPr/>
          </p:nvSpPr>
          <p:spPr bwMode="auto">
            <a:xfrm flipH="1">
              <a:off x="7227888" y="4249738"/>
              <a:ext cx="447675" cy="1587"/>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38" name="Line 35">
              <a:extLst>
                <a:ext uri="{FF2B5EF4-FFF2-40B4-BE49-F238E27FC236}">
                  <a16:creationId xmlns:a16="http://schemas.microsoft.com/office/drawing/2014/main" id="{195796C7-425B-DE4D-9519-7A87133AE693}"/>
                </a:ext>
              </a:extLst>
            </p:cNvPr>
            <p:cNvSpPr>
              <a:spLocks noChangeShapeType="1"/>
            </p:cNvSpPr>
            <p:nvPr/>
          </p:nvSpPr>
          <p:spPr bwMode="auto">
            <a:xfrm flipV="1">
              <a:off x="7675563" y="4249738"/>
              <a:ext cx="1587" cy="560387"/>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39" name="Line 36">
              <a:extLst>
                <a:ext uri="{FF2B5EF4-FFF2-40B4-BE49-F238E27FC236}">
                  <a16:creationId xmlns:a16="http://schemas.microsoft.com/office/drawing/2014/main" id="{9CF8C2A7-0FE5-A2F0-D320-253F2D427B2A}"/>
                </a:ext>
              </a:extLst>
            </p:cNvPr>
            <p:cNvSpPr>
              <a:spLocks noChangeShapeType="1"/>
            </p:cNvSpPr>
            <p:nvPr/>
          </p:nvSpPr>
          <p:spPr bwMode="auto">
            <a:xfrm>
              <a:off x="7675563" y="4249738"/>
              <a:ext cx="1587" cy="560387"/>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40" name="Line 37">
              <a:extLst>
                <a:ext uri="{FF2B5EF4-FFF2-40B4-BE49-F238E27FC236}">
                  <a16:creationId xmlns:a16="http://schemas.microsoft.com/office/drawing/2014/main" id="{DD02F2CD-9AF4-0F01-B6FE-60DA52D61C64}"/>
                </a:ext>
              </a:extLst>
            </p:cNvPr>
            <p:cNvSpPr>
              <a:spLocks noChangeShapeType="1"/>
            </p:cNvSpPr>
            <p:nvPr/>
          </p:nvSpPr>
          <p:spPr bwMode="auto">
            <a:xfrm>
              <a:off x="7227888" y="4810125"/>
              <a:ext cx="447675"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41" name="Line 38">
              <a:extLst>
                <a:ext uri="{FF2B5EF4-FFF2-40B4-BE49-F238E27FC236}">
                  <a16:creationId xmlns:a16="http://schemas.microsoft.com/office/drawing/2014/main" id="{CAADB816-77F5-6B88-2B79-A37329877F43}"/>
                </a:ext>
              </a:extLst>
            </p:cNvPr>
            <p:cNvSpPr>
              <a:spLocks noChangeShapeType="1"/>
            </p:cNvSpPr>
            <p:nvPr/>
          </p:nvSpPr>
          <p:spPr bwMode="auto">
            <a:xfrm flipH="1">
              <a:off x="7227888" y="4810125"/>
              <a:ext cx="447675"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42" name="Rectangle 41">
              <a:extLst>
                <a:ext uri="{FF2B5EF4-FFF2-40B4-BE49-F238E27FC236}">
                  <a16:creationId xmlns:a16="http://schemas.microsoft.com/office/drawing/2014/main" id="{A442A2A1-24F4-8BC8-4269-2E3B3E8FC76F}"/>
                </a:ext>
              </a:extLst>
            </p:cNvPr>
            <p:cNvSpPr>
              <a:spLocks noChangeArrowheads="1"/>
            </p:cNvSpPr>
            <p:nvPr/>
          </p:nvSpPr>
          <p:spPr bwMode="auto">
            <a:xfrm>
              <a:off x="4999473" y="4191348"/>
              <a:ext cx="448921" cy="621765"/>
            </a:xfrm>
            <a:prstGeom prst="rect">
              <a:avLst/>
            </a:prstGeom>
            <a:gradFill rotWithShape="1">
              <a:gsLst>
                <a:gs pos="0">
                  <a:srgbClr val="3B003B"/>
                </a:gs>
                <a:gs pos="50000">
                  <a:schemeClr val="folHlink"/>
                </a:gs>
                <a:gs pos="100000">
                  <a:srgbClr val="3B003B"/>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endParaRPr lang="en-US" altLang="en-US" sz="1100" b="1"/>
            </a:p>
          </p:txBody>
        </p:sp>
        <p:sp>
          <p:nvSpPr>
            <p:cNvPr id="43" name="Line 42">
              <a:extLst>
                <a:ext uri="{FF2B5EF4-FFF2-40B4-BE49-F238E27FC236}">
                  <a16:creationId xmlns:a16="http://schemas.microsoft.com/office/drawing/2014/main" id="{477BAD3D-5B57-33CA-E8E2-E28B75F04B11}"/>
                </a:ext>
              </a:extLst>
            </p:cNvPr>
            <p:cNvSpPr>
              <a:spLocks noChangeShapeType="1"/>
            </p:cNvSpPr>
            <p:nvPr/>
          </p:nvSpPr>
          <p:spPr bwMode="auto">
            <a:xfrm flipV="1">
              <a:off x="5427663" y="4186238"/>
              <a:ext cx="3175" cy="623887"/>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44" name="Line 43">
              <a:extLst>
                <a:ext uri="{FF2B5EF4-FFF2-40B4-BE49-F238E27FC236}">
                  <a16:creationId xmlns:a16="http://schemas.microsoft.com/office/drawing/2014/main" id="{C22887AE-5735-97FF-CB38-D54FD21AFE86}"/>
                </a:ext>
              </a:extLst>
            </p:cNvPr>
            <p:cNvSpPr>
              <a:spLocks noChangeShapeType="1"/>
            </p:cNvSpPr>
            <p:nvPr/>
          </p:nvSpPr>
          <p:spPr bwMode="auto">
            <a:xfrm>
              <a:off x="5427663" y="4186238"/>
              <a:ext cx="3175" cy="623887"/>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45" name="Line 44">
              <a:extLst>
                <a:ext uri="{FF2B5EF4-FFF2-40B4-BE49-F238E27FC236}">
                  <a16:creationId xmlns:a16="http://schemas.microsoft.com/office/drawing/2014/main" id="{A3B8E5E4-FE86-79A7-8FC7-392B9E7D77D8}"/>
                </a:ext>
              </a:extLst>
            </p:cNvPr>
            <p:cNvSpPr>
              <a:spLocks noChangeShapeType="1"/>
            </p:cNvSpPr>
            <p:nvPr/>
          </p:nvSpPr>
          <p:spPr bwMode="auto">
            <a:xfrm>
              <a:off x="4979988" y="4810125"/>
              <a:ext cx="447675"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46" name="Line 45">
              <a:extLst>
                <a:ext uri="{FF2B5EF4-FFF2-40B4-BE49-F238E27FC236}">
                  <a16:creationId xmlns:a16="http://schemas.microsoft.com/office/drawing/2014/main" id="{78565A4B-95D8-6332-904A-D35CDCAEEB0E}"/>
                </a:ext>
              </a:extLst>
            </p:cNvPr>
            <p:cNvSpPr>
              <a:spLocks noChangeShapeType="1"/>
            </p:cNvSpPr>
            <p:nvPr/>
          </p:nvSpPr>
          <p:spPr bwMode="auto">
            <a:xfrm flipH="1">
              <a:off x="4979988" y="4810125"/>
              <a:ext cx="447675"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47" name="Rectangle 46">
              <a:extLst>
                <a:ext uri="{FF2B5EF4-FFF2-40B4-BE49-F238E27FC236}">
                  <a16:creationId xmlns:a16="http://schemas.microsoft.com/office/drawing/2014/main" id="{E5AF1CF0-7E70-766B-EF99-03409829D84E}"/>
                </a:ext>
              </a:extLst>
            </p:cNvPr>
            <p:cNvSpPr>
              <a:spLocks noChangeArrowheads="1"/>
            </p:cNvSpPr>
            <p:nvPr/>
          </p:nvSpPr>
          <p:spPr bwMode="auto">
            <a:xfrm>
              <a:off x="6778263" y="4224217"/>
              <a:ext cx="448921" cy="586158"/>
            </a:xfrm>
            <a:prstGeom prst="rect">
              <a:avLst/>
            </a:prstGeom>
            <a:gradFill rotWithShape="1">
              <a:gsLst>
                <a:gs pos="0">
                  <a:srgbClr val="3B003B"/>
                </a:gs>
                <a:gs pos="50000">
                  <a:schemeClr val="folHlink"/>
                </a:gs>
                <a:gs pos="100000">
                  <a:srgbClr val="3B003B"/>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endParaRPr lang="en-US" altLang="en-US" sz="1100" b="1"/>
            </a:p>
          </p:txBody>
        </p:sp>
        <p:sp>
          <p:nvSpPr>
            <p:cNvPr id="48" name="Line 47">
              <a:extLst>
                <a:ext uri="{FF2B5EF4-FFF2-40B4-BE49-F238E27FC236}">
                  <a16:creationId xmlns:a16="http://schemas.microsoft.com/office/drawing/2014/main" id="{05723199-0881-0662-C17E-63E6741B0920}"/>
                </a:ext>
              </a:extLst>
            </p:cNvPr>
            <p:cNvSpPr>
              <a:spLocks noChangeShapeType="1"/>
            </p:cNvSpPr>
            <p:nvPr/>
          </p:nvSpPr>
          <p:spPr bwMode="auto">
            <a:xfrm flipV="1">
              <a:off x="6778625" y="4225925"/>
              <a:ext cx="1588" cy="584200"/>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49" name="Line 48">
              <a:extLst>
                <a:ext uri="{FF2B5EF4-FFF2-40B4-BE49-F238E27FC236}">
                  <a16:creationId xmlns:a16="http://schemas.microsoft.com/office/drawing/2014/main" id="{5571D4E5-0821-A355-5E8C-1BB8E8B15CB2}"/>
                </a:ext>
              </a:extLst>
            </p:cNvPr>
            <p:cNvSpPr>
              <a:spLocks noChangeShapeType="1"/>
            </p:cNvSpPr>
            <p:nvPr/>
          </p:nvSpPr>
          <p:spPr bwMode="auto">
            <a:xfrm>
              <a:off x="6778625" y="4225925"/>
              <a:ext cx="1588" cy="584200"/>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50" name="Line 49">
              <a:extLst>
                <a:ext uri="{FF2B5EF4-FFF2-40B4-BE49-F238E27FC236}">
                  <a16:creationId xmlns:a16="http://schemas.microsoft.com/office/drawing/2014/main" id="{84CBF3E2-02F5-4CC9-19F3-662788CD4A41}"/>
                </a:ext>
              </a:extLst>
            </p:cNvPr>
            <p:cNvSpPr>
              <a:spLocks noChangeShapeType="1"/>
            </p:cNvSpPr>
            <p:nvPr/>
          </p:nvSpPr>
          <p:spPr bwMode="auto">
            <a:xfrm>
              <a:off x="6778625" y="4225925"/>
              <a:ext cx="447675" cy="0"/>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51" name="Line 50">
              <a:extLst>
                <a:ext uri="{FF2B5EF4-FFF2-40B4-BE49-F238E27FC236}">
                  <a16:creationId xmlns:a16="http://schemas.microsoft.com/office/drawing/2014/main" id="{8472DF82-76E5-A7E5-E659-D97D23B9D8BA}"/>
                </a:ext>
              </a:extLst>
            </p:cNvPr>
            <p:cNvSpPr>
              <a:spLocks noChangeShapeType="1"/>
            </p:cNvSpPr>
            <p:nvPr/>
          </p:nvSpPr>
          <p:spPr bwMode="auto">
            <a:xfrm flipH="1">
              <a:off x="6778625" y="4225925"/>
              <a:ext cx="447675" cy="0"/>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52" name="Line 51">
              <a:extLst>
                <a:ext uri="{FF2B5EF4-FFF2-40B4-BE49-F238E27FC236}">
                  <a16:creationId xmlns:a16="http://schemas.microsoft.com/office/drawing/2014/main" id="{683719C3-270E-2ED9-CFCA-5A11E5A211FD}"/>
                </a:ext>
              </a:extLst>
            </p:cNvPr>
            <p:cNvSpPr>
              <a:spLocks noChangeShapeType="1"/>
            </p:cNvSpPr>
            <p:nvPr/>
          </p:nvSpPr>
          <p:spPr bwMode="auto">
            <a:xfrm flipV="1">
              <a:off x="7226300" y="4225925"/>
              <a:ext cx="1588" cy="584200"/>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53" name="Line 52">
              <a:extLst>
                <a:ext uri="{FF2B5EF4-FFF2-40B4-BE49-F238E27FC236}">
                  <a16:creationId xmlns:a16="http://schemas.microsoft.com/office/drawing/2014/main" id="{CB5A4FE1-591F-1506-5258-D861C6F6C646}"/>
                </a:ext>
              </a:extLst>
            </p:cNvPr>
            <p:cNvSpPr>
              <a:spLocks noChangeShapeType="1"/>
            </p:cNvSpPr>
            <p:nvPr/>
          </p:nvSpPr>
          <p:spPr bwMode="auto">
            <a:xfrm>
              <a:off x="7226300" y="4225925"/>
              <a:ext cx="1588" cy="584200"/>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54" name="Line 53">
              <a:extLst>
                <a:ext uri="{FF2B5EF4-FFF2-40B4-BE49-F238E27FC236}">
                  <a16:creationId xmlns:a16="http://schemas.microsoft.com/office/drawing/2014/main" id="{BCA6BEBA-5F65-3302-B93E-512A3E358ED7}"/>
                </a:ext>
              </a:extLst>
            </p:cNvPr>
            <p:cNvSpPr>
              <a:spLocks noChangeShapeType="1"/>
            </p:cNvSpPr>
            <p:nvPr/>
          </p:nvSpPr>
          <p:spPr bwMode="auto">
            <a:xfrm>
              <a:off x="6778625" y="4810125"/>
              <a:ext cx="447675"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55" name="Line 54">
              <a:extLst>
                <a:ext uri="{FF2B5EF4-FFF2-40B4-BE49-F238E27FC236}">
                  <a16:creationId xmlns:a16="http://schemas.microsoft.com/office/drawing/2014/main" id="{B6A84114-1BCD-2385-F548-3C679AC411A7}"/>
                </a:ext>
              </a:extLst>
            </p:cNvPr>
            <p:cNvSpPr>
              <a:spLocks noChangeShapeType="1"/>
            </p:cNvSpPr>
            <p:nvPr/>
          </p:nvSpPr>
          <p:spPr bwMode="auto">
            <a:xfrm flipH="1">
              <a:off x="6778625" y="4810125"/>
              <a:ext cx="447675"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56" name="Rectangle 55">
              <a:extLst>
                <a:ext uri="{FF2B5EF4-FFF2-40B4-BE49-F238E27FC236}">
                  <a16:creationId xmlns:a16="http://schemas.microsoft.com/office/drawing/2014/main" id="{4F69B2C8-595E-7A69-702A-A30A04580EF0}"/>
                </a:ext>
              </a:extLst>
            </p:cNvPr>
            <p:cNvSpPr>
              <a:spLocks noChangeArrowheads="1"/>
            </p:cNvSpPr>
            <p:nvPr/>
          </p:nvSpPr>
          <p:spPr bwMode="auto">
            <a:xfrm>
              <a:off x="5076556" y="1600200"/>
              <a:ext cx="2418055" cy="318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r>
                <a:rPr lang="en-US" altLang="en-US" sz="1200" b="1"/>
                <a:t>Mouse Spleen Weight</a:t>
              </a:r>
              <a:endParaRPr lang="en-US" altLang="en-US" sz="1100" b="1"/>
            </a:p>
          </p:txBody>
        </p:sp>
        <p:sp>
          <p:nvSpPr>
            <p:cNvPr id="57" name="Line 56">
              <a:extLst>
                <a:ext uri="{FF2B5EF4-FFF2-40B4-BE49-F238E27FC236}">
                  <a16:creationId xmlns:a16="http://schemas.microsoft.com/office/drawing/2014/main" id="{B1776EE1-2769-EF4D-19DC-6AA4E3CE846B}"/>
                </a:ext>
              </a:extLst>
            </p:cNvPr>
            <p:cNvSpPr>
              <a:spLocks noChangeShapeType="1"/>
            </p:cNvSpPr>
            <p:nvPr/>
          </p:nvSpPr>
          <p:spPr bwMode="auto">
            <a:xfrm>
              <a:off x="4756150" y="4810125"/>
              <a:ext cx="3597275"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58" name="Rectangle 57">
              <a:extLst>
                <a:ext uri="{FF2B5EF4-FFF2-40B4-BE49-F238E27FC236}">
                  <a16:creationId xmlns:a16="http://schemas.microsoft.com/office/drawing/2014/main" id="{BAFD171E-8B3F-8FE7-7E93-9D9A9044BE6E}"/>
                </a:ext>
              </a:extLst>
            </p:cNvPr>
            <p:cNvSpPr>
              <a:spLocks noChangeArrowheads="1"/>
            </p:cNvSpPr>
            <p:nvPr/>
          </p:nvSpPr>
          <p:spPr bwMode="auto">
            <a:xfrm>
              <a:off x="5218113" y="4891088"/>
              <a:ext cx="1025922" cy="63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r>
                <a:rPr lang="en-US" altLang="en-US" sz="1200" b="1"/>
                <a:t>ISIS 5132</a:t>
              </a:r>
            </a:p>
            <a:p>
              <a:pPr eaLnBrk="1" hangingPunct="1">
                <a:spcBef>
                  <a:spcPct val="0"/>
                </a:spcBef>
                <a:buFontTx/>
                <a:buNone/>
              </a:pPr>
              <a:r>
                <a:rPr lang="en-US" altLang="en-US" sz="1200" b="1"/>
                <a:t> PS ODN</a:t>
              </a:r>
            </a:p>
          </p:txBody>
        </p:sp>
        <p:sp>
          <p:nvSpPr>
            <p:cNvPr id="59" name="Rectangle 58">
              <a:extLst>
                <a:ext uri="{FF2B5EF4-FFF2-40B4-BE49-F238E27FC236}">
                  <a16:creationId xmlns:a16="http://schemas.microsoft.com/office/drawing/2014/main" id="{0AE65ADD-25A9-F7EE-FA79-5008CC290EC1}"/>
                </a:ext>
              </a:extLst>
            </p:cNvPr>
            <p:cNvSpPr/>
            <p:nvPr/>
          </p:nvSpPr>
          <p:spPr>
            <a:xfrm>
              <a:off x="6964106" y="4889807"/>
              <a:ext cx="1156093" cy="638201"/>
            </a:xfrm>
            <a:prstGeom prst="rect">
              <a:avLst/>
            </a:prstGeom>
            <a:noFill/>
            <a:ln>
              <a:noFill/>
              <a:miter lim="800000"/>
            </a:ln>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indent="0" eaLnBrk="1" hangingPunct="1">
                <a:spcBef>
                  <a:spcPct val="0"/>
                </a:spcBef>
                <a:buFontTx/>
                <a:buNone/>
              </a:pPr>
              <a:r>
                <a:rPr sz="1200" b="1">
                  <a:ln w="9525" cap="flat" cmpd="sng" algn="ctr">
                    <a:noFill/>
                    <a:prstDash val="solid"/>
                    <a:round/>
                    <a:headEnd type="none" w="med" len="med"/>
                    <a:tailEnd type="none" w="med" len="med"/>
                  </a:ln>
                  <a:solidFill>
                    <a:srgbClr val="000000"/>
                  </a:solidFill>
                  <a:sym typeface="Wingdings"/>
                </a:rPr>
                <a:t>ISIS 13650</a:t>
              </a:r>
            </a:p>
            <a:p>
              <a:pPr marL="0" indent="0" eaLnBrk="1" hangingPunct="1">
                <a:spcBef>
                  <a:spcPct val="0"/>
                </a:spcBef>
                <a:buFontTx/>
                <a:buNone/>
              </a:pPr>
              <a:r>
                <a:rPr sz="1200" b="1">
                  <a:ln w="9525" cap="flat" cmpd="sng" algn="ctr">
                    <a:noFill/>
                    <a:prstDash val="solid"/>
                    <a:round/>
                    <a:headEnd type="none" w="med" len="med"/>
                    <a:tailEnd type="none" w="med" len="med"/>
                  </a:ln>
                  <a:solidFill>
                    <a:srgbClr val="000000"/>
                  </a:solidFill>
                  <a:sym typeface="Wingdings"/>
                </a:rPr>
                <a:t>2’-MOE</a:t>
              </a:r>
              <a:endParaRPr sz="1200" b="1"/>
            </a:p>
          </p:txBody>
        </p:sp>
        <p:sp>
          <p:nvSpPr>
            <p:cNvPr id="60" name="Line 59">
              <a:extLst>
                <a:ext uri="{FF2B5EF4-FFF2-40B4-BE49-F238E27FC236}">
                  <a16:creationId xmlns:a16="http://schemas.microsoft.com/office/drawing/2014/main" id="{CC65EC1A-60F1-DDC0-6614-373A65C46B44}"/>
                </a:ext>
              </a:extLst>
            </p:cNvPr>
            <p:cNvSpPr>
              <a:spLocks noChangeShapeType="1"/>
            </p:cNvSpPr>
            <p:nvPr/>
          </p:nvSpPr>
          <p:spPr bwMode="auto">
            <a:xfrm flipV="1">
              <a:off x="4756150" y="2168525"/>
              <a:ext cx="1588" cy="2641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61" name="Line 60">
              <a:extLst>
                <a:ext uri="{FF2B5EF4-FFF2-40B4-BE49-F238E27FC236}">
                  <a16:creationId xmlns:a16="http://schemas.microsoft.com/office/drawing/2014/main" id="{D025ECBF-26E5-CFEB-4E3B-9DA7635B2A46}"/>
                </a:ext>
              </a:extLst>
            </p:cNvPr>
            <p:cNvSpPr>
              <a:spLocks noChangeShapeType="1"/>
            </p:cNvSpPr>
            <p:nvPr/>
          </p:nvSpPr>
          <p:spPr bwMode="auto">
            <a:xfrm flipH="1">
              <a:off x="4691063" y="4810125"/>
              <a:ext cx="65087"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62" name="Rectangle 61">
              <a:extLst>
                <a:ext uri="{FF2B5EF4-FFF2-40B4-BE49-F238E27FC236}">
                  <a16:creationId xmlns:a16="http://schemas.microsoft.com/office/drawing/2014/main" id="{3764E7FB-C69E-5108-4732-FCE8B9259C23}"/>
                </a:ext>
              </a:extLst>
            </p:cNvPr>
            <p:cNvSpPr>
              <a:spLocks noChangeArrowheads="1"/>
            </p:cNvSpPr>
            <p:nvPr/>
          </p:nvSpPr>
          <p:spPr bwMode="auto">
            <a:xfrm>
              <a:off x="4498975" y="4705351"/>
              <a:ext cx="129155" cy="318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r>
                <a:rPr lang="en-US" altLang="en-US" sz="1200" b="1"/>
                <a:t>0</a:t>
              </a:r>
            </a:p>
          </p:txBody>
        </p:sp>
        <p:sp>
          <p:nvSpPr>
            <p:cNvPr id="63" name="Line 62">
              <a:extLst>
                <a:ext uri="{FF2B5EF4-FFF2-40B4-BE49-F238E27FC236}">
                  <a16:creationId xmlns:a16="http://schemas.microsoft.com/office/drawing/2014/main" id="{F4CA8557-D028-7ED5-C872-E66F3B0553BC}"/>
                </a:ext>
              </a:extLst>
            </p:cNvPr>
            <p:cNvSpPr>
              <a:spLocks noChangeShapeType="1"/>
            </p:cNvSpPr>
            <p:nvPr/>
          </p:nvSpPr>
          <p:spPr bwMode="auto">
            <a:xfrm flipH="1">
              <a:off x="4691063" y="4149725"/>
              <a:ext cx="65087"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64" name="Rectangle 63">
              <a:extLst>
                <a:ext uri="{FF2B5EF4-FFF2-40B4-BE49-F238E27FC236}">
                  <a16:creationId xmlns:a16="http://schemas.microsoft.com/office/drawing/2014/main" id="{8FD9FD06-8912-5E01-0D67-2348C39EE770}"/>
                </a:ext>
              </a:extLst>
            </p:cNvPr>
            <p:cNvSpPr>
              <a:spLocks noChangeArrowheads="1"/>
            </p:cNvSpPr>
            <p:nvPr/>
          </p:nvSpPr>
          <p:spPr bwMode="auto">
            <a:xfrm>
              <a:off x="4498975" y="4046537"/>
              <a:ext cx="129155" cy="318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r>
                <a:rPr lang="en-US" altLang="en-US" sz="1200" b="1"/>
                <a:t>1</a:t>
              </a:r>
            </a:p>
          </p:txBody>
        </p:sp>
        <p:sp>
          <p:nvSpPr>
            <p:cNvPr id="65" name="Line 64">
              <a:extLst>
                <a:ext uri="{FF2B5EF4-FFF2-40B4-BE49-F238E27FC236}">
                  <a16:creationId xmlns:a16="http://schemas.microsoft.com/office/drawing/2014/main" id="{33717AC9-9732-1865-FB5B-B2FC5E2AD92E}"/>
                </a:ext>
              </a:extLst>
            </p:cNvPr>
            <p:cNvSpPr>
              <a:spLocks noChangeShapeType="1"/>
            </p:cNvSpPr>
            <p:nvPr/>
          </p:nvSpPr>
          <p:spPr bwMode="auto">
            <a:xfrm flipH="1">
              <a:off x="4691063" y="3490913"/>
              <a:ext cx="65087" cy="1587"/>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66" name="Rectangle 65">
              <a:extLst>
                <a:ext uri="{FF2B5EF4-FFF2-40B4-BE49-F238E27FC236}">
                  <a16:creationId xmlns:a16="http://schemas.microsoft.com/office/drawing/2014/main" id="{723CDA5E-C481-74BA-CBF3-0600A9110CC3}"/>
                </a:ext>
              </a:extLst>
            </p:cNvPr>
            <p:cNvSpPr>
              <a:spLocks noChangeArrowheads="1"/>
            </p:cNvSpPr>
            <p:nvPr/>
          </p:nvSpPr>
          <p:spPr bwMode="auto">
            <a:xfrm>
              <a:off x="4498975" y="3386137"/>
              <a:ext cx="129155" cy="318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r>
                <a:rPr lang="en-US" altLang="en-US" sz="1200" b="1"/>
                <a:t>2</a:t>
              </a:r>
            </a:p>
          </p:txBody>
        </p:sp>
        <p:sp>
          <p:nvSpPr>
            <p:cNvPr id="67" name="Line 66">
              <a:extLst>
                <a:ext uri="{FF2B5EF4-FFF2-40B4-BE49-F238E27FC236}">
                  <a16:creationId xmlns:a16="http://schemas.microsoft.com/office/drawing/2014/main" id="{99525DB9-7112-3BA6-19D1-4B9E1D105976}"/>
                </a:ext>
              </a:extLst>
            </p:cNvPr>
            <p:cNvSpPr>
              <a:spLocks noChangeShapeType="1"/>
            </p:cNvSpPr>
            <p:nvPr/>
          </p:nvSpPr>
          <p:spPr bwMode="auto">
            <a:xfrm flipH="1">
              <a:off x="4691063" y="2830513"/>
              <a:ext cx="65087" cy="1587"/>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68" name="Rectangle 67">
              <a:extLst>
                <a:ext uri="{FF2B5EF4-FFF2-40B4-BE49-F238E27FC236}">
                  <a16:creationId xmlns:a16="http://schemas.microsoft.com/office/drawing/2014/main" id="{23D3CDCC-313E-AFD4-B924-02B05784F2CC}"/>
                </a:ext>
              </a:extLst>
            </p:cNvPr>
            <p:cNvSpPr>
              <a:spLocks noChangeArrowheads="1"/>
            </p:cNvSpPr>
            <p:nvPr/>
          </p:nvSpPr>
          <p:spPr bwMode="auto">
            <a:xfrm>
              <a:off x="4498975" y="2724149"/>
              <a:ext cx="129155" cy="318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r>
                <a:rPr lang="en-US" altLang="en-US" sz="1200" b="1"/>
                <a:t>3</a:t>
              </a:r>
            </a:p>
          </p:txBody>
        </p:sp>
        <p:sp>
          <p:nvSpPr>
            <p:cNvPr id="69" name="Line 68">
              <a:extLst>
                <a:ext uri="{FF2B5EF4-FFF2-40B4-BE49-F238E27FC236}">
                  <a16:creationId xmlns:a16="http://schemas.microsoft.com/office/drawing/2014/main" id="{C1EFFCA8-CA38-92ED-475E-890BD7363DAE}"/>
                </a:ext>
              </a:extLst>
            </p:cNvPr>
            <p:cNvSpPr>
              <a:spLocks noChangeShapeType="1"/>
            </p:cNvSpPr>
            <p:nvPr/>
          </p:nvSpPr>
          <p:spPr bwMode="auto">
            <a:xfrm flipH="1">
              <a:off x="4691063" y="2168525"/>
              <a:ext cx="65087"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70" name="Rectangle 69">
              <a:extLst>
                <a:ext uri="{FF2B5EF4-FFF2-40B4-BE49-F238E27FC236}">
                  <a16:creationId xmlns:a16="http://schemas.microsoft.com/office/drawing/2014/main" id="{81FF89F1-FF39-831F-446A-329F0359A662}"/>
                </a:ext>
              </a:extLst>
            </p:cNvPr>
            <p:cNvSpPr>
              <a:spLocks noChangeArrowheads="1"/>
            </p:cNvSpPr>
            <p:nvPr/>
          </p:nvSpPr>
          <p:spPr bwMode="auto">
            <a:xfrm>
              <a:off x="4498975" y="2065339"/>
              <a:ext cx="129155" cy="318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r>
                <a:rPr lang="en-US" altLang="en-US" sz="1200" b="1"/>
                <a:t>4</a:t>
              </a:r>
            </a:p>
          </p:txBody>
        </p:sp>
        <p:sp>
          <p:nvSpPr>
            <p:cNvPr id="71" name="Rectangle 70">
              <a:extLst>
                <a:ext uri="{FF2B5EF4-FFF2-40B4-BE49-F238E27FC236}">
                  <a16:creationId xmlns:a16="http://schemas.microsoft.com/office/drawing/2014/main" id="{0D0405D5-96E4-BBE2-4BB5-9F4243D5FD8B}"/>
                </a:ext>
              </a:extLst>
            </p:cNvPr>
            <p:cNvSpPr>
              <a:spLocks noChangeArrowheads="1"/>
            </p:cNvSpPr>
            <p:nvPr/>
          </p:nvSpPr>
          <p:spPr bwMode="auto">
            <a:xfrm>
              <a:off x="8075615" y="2159001"/>
              <a:ext cx="884584" cy="318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r>
                <a:rPr lang="en-US" altLang="en-US" sz="1200" b="1"/>
                <a:t>2 mg/kg</a:t>
              </a:r>
            </a:p>
          </p:txBody>
        </p:sp>
        <p:sp>
          <p:nvSpPr>
            <p:cNvPr id="72" name="Rectangle 71">
              <a:extLst>
                <a:ext uri="{FF2B5EF4-FFF2-40B4-BE49-F238E27FC236}">
                  <a16:creationId xmlns:a16="http://schemas.microsoft.com/office/drawing/2014/main" id="{4C1D738B-3C2B-C001-1D9A-E84325E3D985}"/>
                </a:ext>
              </a:extLst>
            </p:cNvPr>
            <p:cNvSpPr>
              <a:spLocks noChangeArrowheads="1"/>
            </p:cNvSpPr>
            <p:nvPr/>
          </p:nvSpPr>
          <p:spPr bwMode="auto">
            <a:xfrm>
              <a:off x="7589217" y="2274008"/>
              <a:ext cx="352379" cy="147909"/>
            </a:xfrm>
            <a:prstGeom prst="rect">
              <a:avLst/>
            </a:prstGeom>
            <a:gradFill rotWithShape="1">
              <a:gsLst>
                <a:gs pos="0">
                  <a:srgbClr val="3B003B"/>
                </a:gs>
                <a:gs pos="50000">
                  <a:schemeClr val="folHlink"/>
                </a:gs>
                <a:gs pos="100000">
                  <a:srgbClr val="3B003B"/>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endParaRPr lang="en-US" altLang="en-US" sz="1100" b="1"/>
            </a:p>
          </p:txBody>
        </p:sp>
        <p:sp>
          <p:nvSpPr>
            <p:cNvPr id="73" name="Rectangle 72">
              <a:extLst>
                <a:ext uri="{FF2B5EF4-FFF2-40B4-BE49-F238E27FC236}">
                  <a16:creationId xmlns:a16="http://schemas.microsoft.com/office/drawing/2014/main" id="{12DD6856-349C-9B2D-7E1A-40ACEA0E7504}"/>
                </a:ext>
              </a:extLst>
            </p:cNvPr>
            <p:cNvSpPr>
              <a:spLocks noChangeArrowheads="1"/>
            </p:cNvSpPr>
            <p:nvPr/>
          </p:nvSpPr>
          <p:spPr bwMode="auto">
            <a:xfrm>
              <a:off x="7594600" y="2281238"/>
              <a:ext cx="339725" cy="13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endParaRPr lang="en-US" altLang="en-US" sz="1100" b="1"/>
            </a:p>
          </p:txBody>
        </p:sp>
        <p:sp>
          <p:nvSpPr>
            <p:cNvPr id="74" name="Rectangle 73">
              <a:extLst>
                <a:ext uri="{FF2B5EF4-FFF2-40B4-BE49-F238E27FC236}">
                  <a16:creationId xmlns:a16="http://schemas.microsoft.com/office/drawing/2014/main" id="{F905B815-D0C1-29C8-EDC9-CCAD8C011E69}"/>
                </a:ext>
              </a:extLst>
            </p:cNvPr>
            <p:cNvSpPr>
              <a:spLocks noChangeArrowheads="1"/>
            </p:cNvSpPr>
            <p:nvPr/>
          </p:nvSpPr>
          <p:spPr bwMode="auto">
            <a:xfrm>
              <a:off x="7986714" y="2541587"/>
              <a:ext cx="1013736" cy="318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r>
                <a:rPr lang="en-US" altLang="en-US" sz="1200" b="1"/>
                <a:t>10 mg/kg</a:t>
              </a:r>
            </a:p>
          </p:txBody>
        </p:sp>
        <p:sp>
          <p:nvSpPr>
            <p:cNvPr id="75" name="Rectangle 74">
              <a:extLst>
                <a:ext uri="{FF2B5EF4-FFF2-40B4-BE49-F238E27FC236}">
                  <a16:creationId xmlns:a16="http://schemas.microsoft.com/office/drawing/2014/main" id="{F63CBA7B-FA06-DA33-F7DA-8A24B30C5BA9}"/>
                </a:ext>
              </a:extLst>
            </p:cNvPr>
            <p:cNvSpPr>
              <a:spLocks noChangeArrowheads="1"/>
            </p:cNvSpPr>
            <p:nvPr/>
          </p:nvSpPr>
          <p:spPr bwMode="auto">
            <a:xfrm>
              <a:off x="7589217" y="2632824"/>
              <a:ext cx="352379" cy="145171"/>
            </a:xfrm>
            <a:prstGeom prst="rect">
              <a:avLst/>
            </a:prstGeom>
            <a:gradFill rotWithShape="1">
              <a:gsLst>
                <a:gs pos="0">
                  <a:srgbClr val="592524"/>
                </a:gs>
                <a:gs pos="50000">
                  <a:schemeClr val="accent2"/>
                </a:gs>
                <a:gs pos="100000">
                  <a:srgbClr val="592524"/>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endParaRPr lang="en-US" altLang="en-US" sz="1100" b="1">
                <a:solidFill>
                  <a:srgbClr val="C0504D"/>
                </a:solidFill>
              </a:endParaRPr>
            </a:p>
          </p:txBody>
        </p:sp>
        <p:sp>
          <p:nvSpPr>
            <p:cNvPr id="76" name="Rectangle 75">
              <a:extLst>
                <a:ext uri="{FF2B5EF4-FFF2-40B4-BE49-F238E27FC236}">
                  <a16:creationId xmlns:a16="http://schemas.microsoft.com/office/drawing/2014/main" id="{731ACF9D-762D-3806-A689-74F896636B9E}"/>
                </a:ext>
              </a:extLst>
            </p:cNvPr>
            <p:cNvSpPr>
              <a:spLocks noChangeArrowheads="1"/>
            </p:cNvSpPr>
            <p:nvPr/>
          </p:nvSpPr>
          <p:spPr bwMode="auto">
            <a:xfrm>
              <a:off x="7994651" y="2905126"/>
              <a:ext cx="1013736" cy="318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r>
                <a:rPr lang="en-US" altLang="en-US" sz="1200" b="1"/>
                <a:t>50 mg/kg</a:t>
              </a:r>
            </a:p>
          </p:txBody>
        </p:sp>
        <p:sp>
          <p:nvSpPr>
            <p:cNvPr id="77" name="Rectangle 76">
              <a:extLst>
                <a:ext uri="{FF2B5EF4-FFF2-40B4-BE49-F238E27FC236}">
                  <a16:creationId xmlns:a16="http://schemas.microsoft.com/office/drawing/2014/main" id="{67736547-7FE3-7F32-C58E-B3D2613FDB1C}"/>
                </a:ext>
              </a:extLst>
            </p:cNvPr>
            <p:cNvSpPr>
              <a:spLocks noChangeArrowheads="1"/>
            </p:cNvSpPr>
            <p:nvPr/>
          </p:nvSpPr>
          <p:spPr bwMode="auto">
            <a:xfrm>
              <a:off x="7588250" y="2944813"/>
              <a:ext cx="350838" cy="146050"/>
            </a:xfrm>
            <a:prstGeom prst="rect">
              <a:avLst/>
            </a:prstGeom>
            <a:solidFill>
              <a:srgbClr val="0000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endParaRPr lang="en-US" altLang="en-US" sz="1100" b="1"/>
            </a:p>
          </p:txBody>
        </p:sp>
        <p:sp>
          <p:nvSpPr>
            <p:cNvPr id="78" name="Rectangle 77">
              <a:extLst>
                <a:ext uri="{FF2B5EF4-FFF2-40B4-BE49-F238E27FC236}">
                  <a16:creationId xmlns:a16="http://schemas.microsoft.com/office/drawing/2014/main" id="{343F320E-821B-7C6A-6D5F-83748F85EB3A}"/>
                </a:ext>
              </a:extLst>
            </p:cNvPr>
            <p:cNvSpPr>
              <a:spLocks noChangeArrowheads="1"/>
            </p:cNvSpPr>
            <p:nvPr/>
          </p:nvSpPr>
          <p:spPr bwMode="auto">
            <a:xfrm>
              <a:off x="7594044" y="2956032"/>
              <a:ext cx="340310" cy="134215"/>
            </a:xfrm>
            <a:prstGeom prst="rect">
              <a:avLst/>
            </a:prstGeom>
            <a:gradFill rotWithShape="1">
              <a:gsLst>
                <a:gs pos="0">
                  <a:srgbClr val="253C57"/>
                </a:gs>
                <a:gs pos="50000">
                  <a:schemeClr val="accent1"/>
                </a:gs>
                <a:gs pos="100000">
                  <a:srgbClr val="253C57"/>
                </a:gs>
              </a:gsLst>
              <a:lin ang="0" scaled="1"/>
            </a:gradFill>
            <a:ln w="12700" algn="ctr">
              <a:solidFill>
                <a:srgbClr val="000000"/>
              </a:solidFill>
              <a:miter lim="800000"/>
              <a:headEnd/>
              <a:tailEnd/>
            </a:ln>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endParaRPr lang="en-US" altLang="en-US" sz="1100" b="1"/>
            </a:p>
          </p:txBody>
        </p:sp>
        <p:sp>
          <p:nvSpPr>
            <p:cNvPr id="79" name="Rectangle 78">
              <a:extLst>
                <a:ext uri="{FF2B5EF4-FFF2-40B4-BE49-F238E27FC236}">
                  <a16:creationId xmlns:a16="http://schemas.microsoft.com/office/drawing/2014/main" id="{AB43B189-1CE2-81C7-F16B-00E8E34B821A}"/>
                </a:ext>
              </a:extLst>
            </p:cNvPr>
            <p:cNvSpPr>
              <a:spLocks noChangeArrowheads="1"/>
            </p:cNvSpPr>
            <p:nvPr/>
          </p:nvSpPr>
          <p:spPr bwMode="auto">
            <a:xfrm rot="16200000">
              <a:off x="3013869" y="2977617"/>
              <a:ext cx="1897062" cy="561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algn="ctr" eaLnBrk="1" hangingPunct="1">
                <a:spcBef>
                  <a:spcPct val="0"/>
                </a:spcBef>
                <a:buFontTx/>
                <a:buNone/>
              </a:pPr>
              <a:r>
                <a:rPr lang="en-US" altLang="en-US" sz="1200" b="1"/>
                <a:t>Spleen/BW ratio</a:t>
              </a:r>
            </a:p>
          </p:txBody>
        </p:sp>
        <p:sp>
          <p:nvSpPr>
            <p:cNvPr id="80" name="Rectangle 79">
              <a:extLst>
                <a:ext uri="{FF2B5EF4-FFF2-40B4-BE49-F238E27FC236}">
                  <a16:creationId xmlns:a16="http://schemas.microsoft.com/office/drawing/2014/main" id="{24A91A1E-F473-DF86-C319-5908D8DCE3FD}"/>
                </a:ext>
              </a:extLst>
            </p:cNvPr>
            <p:cNvSpPr>
              <a:spLocks noChangeArrowheads="1"/>
            </p:cNvSpPr>
            <p:nvPr/>
          </p:nvSpPr>
          <p:spPr bwMode="auto">
            <a:xfrm rot="16200000">
              <a:off x="3431206" y="3170368"/>
              <a:ext cx="1814857" cy="280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r>
                <a:rPr lang="en-US" altLang="en-US" sz="1200" b="1"/>
                <a:t>(fold increase)</a:t>
              </a:r>
            </a:p>
          </p:txBody>
        </p:sp>
        <p:sp>
          <p:nvSpPr>
            <p:cNvPr id="81" name="Rectangle 80">
              <a:extLst>
                <a:ext uri="{FF2B5EF4-FFF2-40B4-BE49-F238E27FC236}">
                  <a16:creationId xmlns:a16="http://schemas.microsoft.com/office/drawing/2014/main" id="{DE00459C-8DD7-D2BD-A52F-756BA01D16AC}"/>
                </a:ext>
              </a:extLst>
            </p:cNvPr>
            <p:cNvSpPr>
              <a:spLocks noChangeArrowheads="1"/>
            </p:cNvSpPr>
            <p:nvPr/>
          </p:nvSpPr>
          <p:spPr bwMode="auto">
            <a:xfrm>
              <a:off x="4800599" y="5550373"/>
              <a:ext cx="3351162" cy="451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1434" tIns="45717" rIns="91434" bIns="45717" anchor="ctr">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r>
                <a:rPr lang="en-US" altLang="en-US" sz="1100" b="1"/>
                <a:t>TCCCGCCTGTGACATGCATT</a:t>
              </a:r>
              <a:r>
                <a:rPr lang="en-US" altLang="en-US" sz="1100" b="1" i="1"/>
                <a:t> </a:t>
              </a:r>
            </a:p>
          </p:txBody>
        </p:sp>
      </p:grpSp>
      <p:grpSp>
        <p:nvGrpSpPr>
          <p:cNvPr id="83" name="Group 82">
            <a:extLst>
              <a:ext uri="{FF2B5EF4-FFF2-40B4-BE49-F238E27FC236}">
                <a16:creationId xmlns:a16="http://schemas.microsoft.com/office/drawing/2014/main" id="{4CB25B41-9A06-CBF8-D958-07F3331E6D60}"/>
              </a:ext>
            </a:extLst>
          </p:cNvPr>
          <p:cNvGrpSpPr>
            <a:grpSpLocks/>
          </p:cNvGrpSpPr>
          <p:nvPr/>
        </p:nvGrpSpPr>
        <p:grpSpPr bwMode="auto">
          <a:xfrm>
            <a:off x="6018703" y="1600228"/>
            <a:ext cx="5107488" cy="4650887"/>
            <a:chOff x="4313104" y="3918857"/>
            <a:chExt cx="5108450" cy="3338393"/>
          </a:xfrm>
        </p:grpSpPr>
        <p:grpSp>
          <p:nvGrpSpPr>
            <p:cNvPr id="84" name="Group 83">
              <a:extLst>
                <a:ext uri="{FF2B5EF4-FFF2-40B4-BE49-F238E27FC236}">
                  <a16:creationId xmlns:a16="http://schemas.microsoft.com/office/drawing/2014/main" id="{E7CEBBC2-012C-C551-B4C7-8D9B58630BBF}"/>
                </a:ext>
              </a:extLst>
            </p:cNvPr>
            <p:cNvGrpSpPr>
              <a:grpSpLocks/>
            </p:cNvGrpSpPr>
            <p:nvPr/>
          </p:nvGrpSpPr>
          <p:grpSpPr bwMode="auto">
            <a:xfrm>
              <a:off x="4313104" y="4133461"/>
              <a:ext cx="5108450" cy="3123789"/>
              <a:chOff x="-289482" y="4133461"/>
              <a:chExt cx="5108450" cy="3123789"/>
            </a:xfrm>
          </p:grpSpPr>
          <p:pic>
            <p:nvPicPr>
              <p:cNvPr id="87" name="Picture 86">
                <a:extLst>
                  <a:ext uri="{FF2B5EF4-FFF2-40B4-BE49-F238E27FC236}">
                    <a16:creationId xmlns:a16="http://schemas.microsoft.com/office/drawing/2014/main" id="{04006231-EFFC-2759-3A67-FED5B13E2B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379" t="1591" r="3450" b="4381"/>
              <a:stretch>
                <a:fillRect/>
              </a:stretch>
            </p:blipFill>
            <p:spPr bwMode="auto">
              <a:xfrm>
                <a:off x="100042" y="4133461"/>
                <a:ext cx="4329404" cy="2603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88" name="TextBox 1">
                <a:extLst>
                  <a:ext uri="{FF2B5EF4-FFF2-40B4-BE49-F238E27FC236}">
                    <a16:creationId xmlns:a16="http://schemas.microsoft.com/office/drawing/2014/main" id="{96B589E9-34B9-E779-FF0F-F1D0DF98332E}"/>
                  </a:ext>
                </a:extLst>
              </p:cNvPr>
              <p:cNvSpPr>
                <a:spLocks noChangeArrowheads="1"/>
              </p:cNvSpPr>
              <p:nvPr/>
            </p:nvSpPr>
            <p:spPr bwMode="auto">
              <a:xfrm>
                <a:off x="840866" y="5303641"/>
                <a:ext cx="2731067" cy="24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r>
                  <a:rPr lang="en-US" altLang="en-US" sz="1600"/>
                  <a:t>Acceptable for Development</a:t>
                </a:r>
              </a:p>
            </p:txBody>
          </p:sp>
          <p:sp>
            <p:nvSpPr>
              <p:cNvPr id="89" name="TextBox 15">
                <a:extLst>
                  <a:ext uri="{FF2B5EF4-FFF2-40B4-BE49-F238E27FC236}">
                    <a16:creationId xmlns:a16="http://schemas.microsoft.com/office/drawing/2014/main" id="{EAD95F05-40B4-1F54-85F0-E6BEDD90B2C7}"/>
                  </a:ext>
                </a:extLst>
              </p:cNvPr>
              <p:cNvSpPr/>
              <p:nvPr/>
            </p:nvSpPr>
            <p:spPr>
              <a:xfrm>
                <a:off x="-289482" y="6992145"/>
                <a:ext cx="5108450" cy="265105"/>
              </a:xfrm>
              <a:prstGeom prst="rect">
                <a:avLst/>
              </a:prstGeom>
              <a:noFill/>
              <a:ln>
                <a:noFill/>
                <a:miter lim="800000"/>
              </a:ln>
            </p:spPr>
            <p:txBody>
              <a:bodyPr wrap="none">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indent="0" eaLnBrk="1" hangingPunct="1">
                  <a:spcBef>
                    <a:spcPct val="0"/>
                  </a:spcBef>
                  <a:buFontTx/>
                  <a:buNone/>
                </a:pPr>
                <a:r>
                  <a:rPr sz="1800" dirty="0">
                    <a:ln w="9525" cap="flat" cmpd="sng" algn="ctr">
                      <a:noFill/>
                      <a:prstDash val="solid"/>
                      <a:round/>
                      <a:headEnd type="none" w="med" len="med"/>
                      <a:tailEnd type="none" w="med" len="med"/>
                    </a:ln>
                    <a:solidFill>
                      <a:srgbClr val="000000"/>
                    </a:solidFill>
                    <a:sym typeface="Wingdings"/>
                  </a:rPr>
                  <a:t>5-10-5  MOE </a:t>
                </a:r>
                <a:r>
                  <a:rPr sz="1800" u="sng" dirty="0">
                    <a:ln w="9525" cap="flat" cmpd="sng" algn="ctr">
                      <a:noFill/>
                      <a:prstDash val="solid"/>
                      <a:round/>
                      <a:headEnd type="none" w="med" len="med"/>
                      <a:tailEnd type="none" w="med" len="med"/>
                    </a:ln>
                    <a:solidFill>
                      <a:srgbClr val="000000"/>
                    </a:solidFill>
                    <a:sym typeface="Wingdings"/>
                  </a:rPr>
                  <a:t>100</a:t>
                </a:r>
                <a:r>
                  <a:rPr sz="1800" dirty="0">
                    <a:ln w="9525" cap="flat" cmpd="sng" algn="ctr">
                      <a:noFill/>
                      <a:prstDash val="solid"/>
                      <a:round/>
                      <a:headEnd type="none" w="med" len="med"/>
                      <a:tailEnd type="none" w="med" len="med"/>
                    </a:ln>
                    <a:solidFill>
                      <a:srgbClr val="000000"/>
                    </a:solidFill>
                    <a:sym typeface="Wingdings"/>
                  </a:rPr>
                  <a:t> mg/kg/week ≥3 weeks</a:t>
                </a:r>
                <a:r>
                  <a:rPr lang="en-US" sz="1800" dirty="0">
                    <a:ln w="9525" cap="flat" cmpd="sng" algn="ctr">
                      <a:noFill/>
                      <a:prstDash val="solid"/>
                      <a:round/>
                      <a:headEnd type="none" w="med" len="med"/>
                      <a:tailEnd type="none" w="med" len="med"/>
                    </a:ln>
                    <a:solidFill>
                      <a:srgbClr val="000000"/>
                    </a:solidFill>
                    <a:sym typeface="Wingdings"/>
                  </a:rPr>
                  <a:t>, mouse</a:t>
                </a:r>
                <a:endParaRPr sz="1800" dirty="0"/>
              </a:p>
            </p:txBody>
          </p:sp>
        </p:grpSp>
        <p:sp>
          <p:nvSpPr>
            <p:cNvPr id="85" name="Rectangle 84">
              <a:extLst>
                <a:ext uri="{FF2B5EF4-FFF2-40B4-BE49-F238E27FC236}">
                  <a16:creationId xmlns:a16="http://schemas.microsoft.com/office/drawing/2014/main" id="{B52E4C32-4369-48E2-7D32-C719D502BED9}"/>
                </a:ext>
              </a:extLst>
            </p:cNvPr>
            <p:cNvSpPr>
              <a:spLocks noChangeArrowheads="1"/>
            </p:cNvSpPr>
            <p:nvPr/>
          </p:nvSpPr>
          <p:spPr bwMode="auto">
            <a:xfrm>
              <a:off x="4599992" y="3918857"/>
              <a:ext cx="4469360" cy="2873826"/>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2075" tIns="46038" rIns="92075" bIns="46038"/>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a:spcBef>
                  <a:spcPct val="0"/>
                </a:spcBef>
                <a:buFontTx/>
                <a:buNone/>
              </a:pPr>
              <a:endParaRPr lang="en-US" altLang="en-US" sz="1400" b="1"/>
            </a:p>
          </p:txBody>
        </p:sp>
        <p:sp>
          <p:nvSpPr>
            <p:cNvPr id="86" name="TextBox 9">
              <a:extLst>
                <a:ext uri="{FF2B5EF4-FFF2-40B4-BE49-F238E27FC236}">
                  <a16:creationId xmlns:a16="http://schemas.microsoft.com/office/drawing/2014/main" id="{9E708159-CEE0-1D8E-154B-B3127AA04F60}"/>
                </a:ext>
              </a:extLst>
            </p:cNvPr>
            <p:cNvSpPr>
              <a:spLocks noChangeArrowheads="1"/>
            </p:cNvSpPr>
            <p:nvPr/>
          </p:nvSpPr>
          <p:spPr bwMode="auto">
            <a:xfrm rot="16200000">
              <a:off x="4344109" y="5234471"/>
              <a:ext cx="751455" cy="277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r>
                <a:rPr lang="en-US" altLang="en-US" sz="1200" b="1"/>
                <a:t>ALT (IU/mL)</a:t>
              </a:r>
            </a:p>
          </p:txBody>
        </p:sp>
      </p:grpSp>
      <p:sp>
        <p:nvSpPr>
          <p:cNvPr id="90" name="Left Brace 89">
            <a:extLst>
              <a:ext uri="{FF2B5EF4-FFF2-40B4-BE49-F238E27FC236}">
                <a16:creationId xmlns:a16="http://schemas.microsoft.com/office/drawing/2014/main" id="{31BEA796-8AA9-7709-48FD-FA935BC39748}"/>
              </a:ext>
            </a:extLst>
          </p:cNvPr>
          <p:cNvSpPr>
            <a:spLocks noChangeArrowheads="1"/>
          </p:cNvSpPr>
          <p:nvPr/>
        </p:nvSpPr>
        <p:spPr bwMode="auto">
          <a:xfrm rot="5400000">
            <a:off x="8226066" y="2498560"/>
            <a:ext cx="381000" cy="3084856"/>
          </a:xfrm>
          <a:prstGeom prst="leftBrace">
            <a:avLst>
              <a:gd name="adj1" fmla="val 8329"/>
              <a:gd name="adj2" fmla="val 50319"/>
            </a:avLst>
          </a:prstGeom>
          <a:noFill/>
          <a:ln w="28575" algn="ctr">
            <a:solidFill>
              <a:srgbClr val="00B050"/>
            </a:solidFill>
            <a:round/>
            <a:headEnd/>
            <a:tailEnd/>
          </a:ln>
          <a:extLst>
            <a:ext uri="{909E8E84-426E-40DD-AFC4-6F175D3DCCD1}">
              <a14:hiddenFill xmlns:a14="http://schemas.microsoft.com/office/drawing/2010/main">
                <a:solidFill>
                  <a:srgbClr val="FFFFFF"/>
                </a:solidFill>
              </a14:hiddenFill>
            </a:ext>
          </a:extLst>
        </p:spPr>
        <p:txBody>
          <a:bodyPr anchor="ct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algn="ctr" eaLnBrk="1" hangingPunct="1"/>
            <a:endParaRPr lang="en-US" altLang="en-US">
              <a:latin typeface="Calibri" panose="020F0502020204030204" pitchFamily="34" charset="0"/>
            </a:endParaRPr>
          </a:p>
        </p:txBody>
      </p:sp>
      <p:sp>
        <p:nvSpPr>
          <p:cNvPr id="91" name="TextBox 15">
            <a:extLst>
              <a:ext uri="{FF2B5EF4-FFF2-40B4-BE49-F238E27FC236}">
                <a16:creationId xmlns:a16="http://schemas.microsoft.com/office/drawing/2014/main" id="{4B791C3C-E4DD-9B8A-F4DA-AA73AE8E246E}"/>
              </a:ext>
            </a:extLst>
          </p:cNvPr>
          <p:cNvSpPr>
            <a:spLocks noChangeArrowheads="1"/>
          </p:cNvSpPr>
          <p:nvPr/>
        </p:nvSpPr>
        <p:spPr bwMode="auto">
          <a:xfrm>
            <a:off x="8301111" y="5603903"/>
            <a:ext cx="7938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r>
              <a:rPr lang="en-US" altLang="en-US" sz="1400"/>
              <a:t>ASO ID</a:t>
            </a:r>
          </a:p>
        </p:txBody>
      </p:sp>
      <p:sp>
        <p:nvSpPr>
          <p:cNvPr id="2" name="TextBox 1">
            <a:extLst>
              <a:ext uri="{FF2B5EF4-FFF2-40B4-BE49-F238E27FC236}">
                <a16:creationId xmlns:a16="http://schemas.microsoft.com/office/drawing/2014/main" id="{A44F945A-B09D-6C83-3320-372894C5BE26}"/>
              </a:ext>
            </a:extLst>
          </p:cNvPr>
          <p:cNvSpPr txBox="1"/>
          <p:nvPr/>
        </p:nvSpPr>
        <p:spPr>
          <a:xfrm>
            <a:off x="1165678" y="1055690"/>
            <a:ext cx="4431741" cy="369332"/>
          </a:xfrm>
          <a:prstGeom prst="rect">
            <a:avLst/>
          </a:prstGeom>
          <a:solidFill>
            <a:schemeClr val="accent1">
              <a:lumMod val="75000"/>
            </a:schemeClr>
          </a:solidFill>
        </p:spPr>
        <p:txBody>
          <a:bodyPr wrap="square" lIns="91440" tIns="45720" rIns="91440" bIns="45720" rtlCol="0" anchor="t">
            <a:spAutoFit/>
          </a:bodyPr>
          <a:lstStyle/>
          <a:p>
            <a:pPr algn="ctr"/>
            <a:r>
              <a:rPr lang="en-US" dirty="0">
                <a:solidFill>
                  <a:schemeClr val="bg1"/>
                </a:solidFill>
              </a:rPr>
              <a:t>Chemistry-dependent Inflammatory Effect</a:t>
            </a:r>
            <a:endParaRPr lang="en-US" dirty="0">
              <a:solidFill>
                <a:schemeClr val="bg1"/>
              </a:solidFill>
              <a:cs typeface="Arial"/>
            </a:endParaRPr>
          </a:p>
        </p:txBody>
      </p:sp>
      <p:sp>
        <p:nvSpPr>
          <p:cNvPr id="4" name="TextBox 3">
            <a:extLst>
              <a:ext uri="{FF2B5EF4-FFF2-40B4-BE49-F238E27FC236}">
                <a16:creationId xmlns:a16="http://schemas.microsoft.com/office/drawing/2014/main" id="{11515836-5FF9-4310-2BE3-C20FDCBBECE3}"/>
              </a:ext>
            </a:extLst>
          </p:cNvPr>
          <p:cNvSpPr txBox="1"/>
          <p:nvPr/>
        </p:nvSpPr>
        <p:spPr>
          <a:xfrm>
            <a:off x="6286882" y="1075614"/>
            <a:ext cx="4487174" cy="369332"/>
          </a:xfrm>
          <a:prstGeom prst="rect">
            <a:avLst/>
          </a:prstGeom>
          <a:solidFill>
            <a:schemeClr val="accent1">
              <a:lumMod val="75000"/>
            </a:schemeClr>
          </a:solidFill>
        </p:spPr>
        <p:txBody>
          <a:bodyPr wrap="square" lIns="91440" tIns="45720" rIns="91440" bIns="45720" rtlCol="0" anchor="t">
            <a:spAutoFit/>
          </a:bodyPr>
          <a:lstStyle/>
          <a:p>
            <a:pPr algn="ctr"/>
            <a:r>
              <a:rPr lang="en-US" dirty="0">
                <a:solidFill>
                  <a:schemeClr val="bg1"/>
                </a:solidFill>
              </a:rPr>
              <a:t>Sequence-dependent liver (ALT) effect</a:t>
            </a:r>
            <a:endParaRPr lang="en-US" dirty="0">
              <a:solidFill>
                <a:schemeClr val="bg1"/>
              </a:solidFill>
              <a:cs typeface="Arial"/>
            </a:endParaRPr>
          </a:p>
        </p:txBody>
      </p:sp>
    </p:spTree>
    <p:extLst>
      <p:ext uri="{BB962C8B-B14F-4D97-AF65-F5344CB8AC3E}">
        <p14:creationId xmlns:p14="http://schemas.microsoft.com/office/powerpoint/2010/main" val="20054844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11B6C-99A8-8FDD-E50F-88F21C32313D}"/>
              </a:ext>
            </a:extLst>
          </p:cNvPr>
          <p:cNvSpPr>
            <a:spLocks noGrp="1"/>
          </p:cNvSpPr>
          <p:nvPr>
            <p:ph type="title"/>
          </p:nvPr>
        </p:nvSpPr>
        <p:spPr/>
        <p:txBody>
          <a:bodyPr>
            <a:normAutofit/>
          </a:bodyPr>
          <a:lstStyle/>
          <a:p>
            <a:r>
              <a:rPr lang="en-US" dirty="0"/>
              <a:t>Next generation chemistry: </a:t>
            </a:r>
            <a:r>
              <a:rPr lang="en-US" dirty="0" err="1"/>
              <a:t>MsPA</a:t>
            </a:r>
            <a:r>
              <a:rPr lang="en-US" dirty="0"/>
              <a:t> further improves ASO drug profile</a:t>
            </a:r>
          </a:p>
        </p:txBody>
      </p:sp>
      <p:pic>
        <p:nvPicPr>
          <p:cNvPr id="5" name="Center Chem Structure">
            <a:extLst>
              <a:ext uri="{FF2B5EF4-FFF2-40B4-BE49-F238E27FC236}">
                <a16:creationId xmlns:a16="http://schemas.microsoft.com/office/drawing/2014/main" id="{BC448197-5F7E-44D1-B0EF-B61A181F55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1004" y="1538459"/>
            <a:ext cx="1690736" cy="2709033"/>
          </a:xfrm>
          <a:prstGeom prst="rect">
            <a:avLst/>
          </a:prstGeom>
        </p:spPr>
      </p:pic>
      <p:sp>
        <p:nvSpPr>
          <p:cNvPr id="10" name="Blue circle">
            <a:extLst>
              <a:ext uri="{FF2B5EF4-FFF2-40B4-BE49-F238E27FC236}">
                <a16:creationId xmlns:a16="http://schemas.microsoft.com/office/drawing/2014/main" id="{D32BB06C-7459-3689-0C4A-81481592B8FF}"/>
              </a:ext>
            </a:extLst>
          </p:cNvPr>
          <p:cNvSpPr/>
          <p:nvPr/>
        </p:nvSpPr>
        <p:spPr>
          <a:xfrm>
            <a:off x="6223593" y="2253462"/>
            <a:ext cx="864700" cy="892481"/>
          </a:xfrm>
          <a:prstGeom prst="ellipse">
            <a:avLst/>
          </a:prstGeom>
          <a:gradFill flip="none" rotWithShape="1">
            <a:gsLst>
              <a:gs pos="0">
                <a:schemeClr val="accent1">
                  <a:tint val="66000"/>
                  <a:satMod val="160000"/>
                  <a:alpha val="40000"/>
                </a:schemeClr>
              </a:gs>
              <a:gs pos="50000">
                <a:schemeClr val="accent1">
                  <a:tint val="44500"/>
                  <a:satMod val="160000"/>
                  <a:alpha val="25000"/>
                </a:schemeClr>
              </a:gs>
              <a:gs pos="100000">
                <a:schemeClr val="accent1">
                  <a:tint val="23500"/>
                  <a:satMod val="160000"/>
                  <a:alpha val="0"/>
                </a:schemeClr>
              </a:gs>
            </a:gsLst>
            <a:path path="circle">
              <a:fillToRect l="50000" t="50000" r="50000" b="50000"/>
            </a:path>
            <a:tileRect/>
          </a:gra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rial"/>
            </a:endParaRPr>
          </a:p>
        </p:txBody>
      </p:sp>
      <p:sp>
        <p:nvSpPr>
          <p:cNvPr id="20" name="TextBox 19">
            <a:extLst>
              <a:ext uri="{FF2B5EF4-FFF2-40B4-BE49-F238E27FC236}">
                <a16:creationId xmlns:a16="http://schemas.microsoft.com/office/drawing/2014/main" id="{8BA9834C-09C3-468B-FD66-DAE2B8C03883}"/>
              </a:ext>
            </a:extLst>
          </p:cNvPr>
          <p:cNvSpPr txBox="1"/>
          <p:nvPr/>
        </p:nvSpPr>
        <p:spPr>
          <a:xfrm>
            <a:off x="4098705" y="3628005"/>
            <a:ext cx="1766734" cy="261610"/>
          </a:xfrm>
          <a:prstGeom prst="rect">
            <a:avLst/>
          </a:prstGeom>
          <a:noFill/>
        </p:spPr>
        <p:txBody>
          <a:bodyPr wrap="square" rtlCol="0">
            <a:spAutoFit/>
          </a:bodyPr>
          <a:lstStyle/>
          <a:p>
            <a:pPr algn="ctr">
              <a:buClr>
                <a:srgbClr val="139173"/>
              </a:buClr>
              <a:defRPr/>
            </a:pPr>
            <a:r>
              <a:rPr lang="en-US" sz="1100" b="1" err="1">
                <a:solidFill>
                  <a:srgbClr val="0093CD"/>
                </a:solidFill>
                <a:latin typeface="Arial"/>
              </a:rPr>
              <a:t>Phosphorothioate</a:t>
            </a:r>
            <a:r>
              <a:rPr lang="en-US" sz="1100" b="1">
                <a:solidFill>
                  <a:srgbClr val="0093CD"/>
                </a:solidFill>
                <a:latin typeface="Arial"/>
              </a:rPr>
              <a:t> (PS)</a:t>
            </a:r>
          </a:p>
        </p:txBody>
      </p:sp>
      <p:sp>
        <p:nvSpPr>
          <p:cNvPr id="45" name="TextBox 44">
            <a:extLst>
              <a:ext uri="{FF2B5EF4-FFF2-40B4-BE49-F238E27FC236}">
                <a16:creationId xmlns:a16="http://schemas.microsoft.com/office/drawing/2014/main" id="{976B5502-5703-CD98-0D88-890D90A153E2}"/>
              </a:ext>
            </a:extLst>
          </p:cNvPr>
          <p:cNvSpPr txBox="1"/>
          <p:nvPr/>
        </p:nvSpPr>
        <p:spPr>
          <a:xfrm>
            <a:off x="542896" y="1776532"/>
            <a:ext cx="3499920" cy="2123658"/>
          </a:xfrm>
          <a:prstGeom prst="rect">
            <a:avLst/>
          </a:prstGeom>
          <a:noFill/>
        </p:spPr>
        <p:txBody>
          <a:bodyPr wrap="square" lIns="91440" tIns="45720" rIns="91440" bIns="45720" rtlCol="0">
            <a:spAutoFit/>
          </a:bodyPr>
          <a:lstStyle/>
          <a:p>
            <a:r>
              <a:rPr lang="en-US" sz="2000"/>
              <a:t>Full PS ASO </a:t>
            </a:r>
          </a:p>
          <a:p>
            <a:pPr marL="569912" indent="-342900">
              <a:buFont typeface="Arial" panose="020B0604020202020204" pitchFamily="34" charset="0"/>
              <a:buChar char="•"/>
              <a:tabLst>
                <a:tab pos="627063" algn="l"/>
              </a:tabLst>
              <a:defRPr/>
            </a:pPr>
            <a:r>
              <a:rPr lang="en-US" sz="1600">
                <a:solidFill>
                  <a:srgbClr val="000000"/>
                </a:solidFill>
              </a:rPr>
              <a:t>Supports </a:t>
            </a:r>
            <a:r>
              <a:rPr lang="en-US" sz="1600" err="1">
                <a:solidFill>
                  <a:srgbClr val="000000"/>
                </a:solidFill>
              </a:rPr>
              <a:t>RNAseH</a:t>
            </a:r>
            <a:r>
              <a:rPr lang="en-US" sz="1600">
                <a:solidFill>
                  <a:srgbClr val="000000"/>
                </a:solidFill>
              </a:rPr>
              <a:t> activity</a:t>
            </a:r>
          </a:p>
          <a:p>
            <a:pPr marL="569912" indent="-342900">
              <a:buFont typeface="Arial" panose="020B0604020202020204" pitchFamily="34" charset="0"/>
              <a:buChar char="•"/>
              <a:tabLst>
                <a:tab pos="627063" algn="l"/>
              </a:tabLst>
              <a:defRPr/>
            </a:pPr>
            <a:r>
              <a:rPr lang="en-US" sz="1600">
                <a:solidFill>
                  <a:srgbClr val="000000"/>
                </a:solidFill>
              </a:rPr>
              <a:t>Improves stability</a:t>
            </a:r>
          </a:p>
          <a:p>
            <a:pPr marL="569912" indent="-342900">
              <a:buFont typeface="Arial" panose="020B0604020202020204" pitchFamily="34" charset="0"/>
              <a:buChar char="•"/>
              <a:tabLst>
                <a:tab pos="627063" algn="l"/>
              </a:tabLst>
              <a:defRPr/>
            </a:pPr>
            <a:r>
              <a:rPr lang="en-US" sz="1600">
                <a:solidFill>
                  <a:srgbClr val="000000"/>
                </a:solidFill>
              </a:rPr>
              <a:t>Improves PK properties</a:t>
            </a:r>
            <a:endParaRPr lang="en-US" sz="1600">
              <a:solidFill>
                <a:srgbClr val="000000"/>
              </a:solidFill>
              <a:latin typeface="Arial"/>
            </a:endParaRPr>
          </a:p>
          <a:p>
            <a:pPr marL="569912"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627063" algn="l"/>
              </a:tabLst>
              <a:defRPr/>
            </a:pPr>
            <a:r>
              <a:rPr lang="en-US" sz="1600">
                <a:solidFill>
                  <a:srgbClr val="000000"/>
                </a:solidFill>
                <a:latin typeface="Arial"/>
              </a:rPr>
              <a:t>N</a:t>
            </a:r>
            <a:r>
              <a:rPr kumimoji="0" lang="en-US" sz="1600" b="0" i="0" u="none" strike="noStrike" kern="1200" cap="none" spc="0" normalizeH="0" baseline="0" noProof="0">
                <a:ln>
                  <a:noFill/>
                </a:ln>
                <a:solidFill>
                  <a:srgbClr val="000000"/>
                </a:solidFill>
                <a:effectLst/>
                <a:uLnTx/>
                <a:uFillTx/>
                <a:latin typeface="Arial"/>
                <a:ea typeface="+mn-ea"/>
                <a:cs typeface="+mn-cs"/>
              </a:rPr>
              <a:t>on-specific protein binding</a:t>
            </a:r>
            <a:endParaRPr kumimoji="0" lang="en-US" sz="2000" b="0" i="0" u="none" strike="noStrike" kern="1200" cap="none" spc="0" normalizeH="0" baseline="0" noProof="0">
              <a:ln>
                <a:noFill/>
              </a:ln>
              <a:solidFill>
                <a:srgbClr val="000000"/>
              </a:solidFill>
              <a:effectLst/>
              <a:uLnTx/>
              <a:uFillTx/>
              <a:latin typeface="Arial"/>
              <a:ea typeface="+mn-ea"/>
              <a:cs typeface="+mn-cs"/>
            </a:endParaRPr>
          </a:p>
          <a:p>
            <a:pPr marL="741363" indent="-173038">
              <a:buFont typeface="Arial" panose="020B0604020202020204" pitchFamily="34" charset="0"/>
              <a:buChar char="•"/>
              <a:tabLst>
                <a:tab pos="627063" algn="l"/>
              </a:tabLst>
              <a:defRPr/>
            </a:pPr>
            <a:r>
              <a:rPr lang="en-US" sz="1400">
                <a:solidFill>
                  <a:srgbClr val="000000"/>
                </a:solidFill>
              </a:rPr>
              <a:t>Complement factors</a:t>
            </a:r>
          </a:p>
          <a:p>
            <a:pPr marL="741363" marR="0" lvl="0" indent="-173038"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627063" algn="l"/>
              </a:tabLst>
              <a:defRPr/>
            </a:pPr>
            <a:r>
              <a:rPr lang="en-US" sz="1400">
                <a:solidFill>
                  <a:srgbClr val="000000"/>
                </a:solidFill>
                <a:latin typeface="Arial"/>
              </a:rPr>
              <a:t>Immune receptors </a:t>
            </a:r>
          </a:p>
          <a:p>
            <a:pPr algn="ctr"/>
            <a:endParaRPr lang="en-US" sz="2000"/>
          </a:p>
        </p:txBody>
      </p:sp>
      <p:sp>
        <p:nvSpPr>
          <p:cNvPr id="46" name="TextBox 45">
            <a:extLst>
              <a:ext uri="{FF2B5EF4-FFF2-40B4-BE49-F238E27FC236}">
                <a16:creationId xmlns:a16="http://schemas.microsoft.com/office/drawing/2014/main" id="{13203A75-3A9E-9BD3-CEEC-84DD8E43F34D}"/>
              </a:ext>
            </a:extLst>
          </p:cNvPr>
          <p:cNvSpPr txBox="1"/>
          <p:nvPr/>
        </p:nvSpPr>
        <p:spPr>
          <a:xfrm>
            <a:off x="7086372" y="4869597"/>
            <a:ext cx="4287240" cy="1138773"/>
          </a:xfrm>
          <a:prstGeom prst="rect">
            <a:avLst/>
          </a:prstGeom>
          <a:noFill/>
        </p:spPr>
        <p:txBody>
          <a:bodyPr wrap="square" lIns="91440" tIns="45720" rIns="91440" bIns="45720" rtlCol="0" anchor="t">
            <a:spAutoFit/>
          </a:bodyPr>
          <a:lstStyle/>
          <a:p>
            <a:r>
              <a:rPr lang="en-US" sz="2000" dirty="0" err="1"/>
              <a:t>MsPA</a:t>
            </a:r>
            <a:r>
              <a:rPr lang="en-US" sz="2000" dirty="0"/>
              <a:t> ENaC ASO </a:t>
            </a:r>
          </a:p>
          <a:p>
            <a:pPr marL="569595" indent="-342900">
              <a:buFont typeface="Arial" panose="020B0604020202020204" pitchFamily="34" charset="0"/>
              <a:buChar char="•"/>
              <a:tabLst>
                <a:tab pos="627063" algn="l"/>
              </a:tabLst>
              <a:defRPr/>
            </a:pPr>
            <a:r>
              <a:rPr lang="en-US" sz="1600" dirty="0">
                <a:solidFill>
                  <a:srgbClr val="000000"/>
                </a:solidFill>
              </a:rPr>
              <a:t>Reduces total PS content</a:t>
            </a:r>
            <a:endParaRPr lang="en-US" sz="1600" dirty="0">
              <a:solidFill>
                <a:srgbClr val="000000"/>
              </a:solidFill>
              <a:cs typeface="Arial"/>
            </a:endParaRPr>
          </a:p>
          <a:p>
            <a:pPr marL="569595" indent="-342900">
              <a:buFont typeface="Arial" panose="020B0604020202020204" pitchFamily="34" charset="0"/>
              <a:buChar char="•"/>
              <a:tabLst>
                <a:tab pos="627063" algn="l"/>
              </a:tabLst>
              <a:defRPr/>
            </a:pPr>
            <a:r>
              <a:rPr lang="en-US" sz="1600" dirty="0">
                <a:solidFill>
                  <a:srgbClr val="000000"/>
                </a:solidFill>
                <a:latin typeface="Arial"/>
              </a:rPr>
              <a:t>↓ N</a:t>
            </a:r>
            <a:r>
              <a:rPr kumimoji="0" lang="en-US" sz="1600" b="0" i="0" u="none" strike="noStrike" kern="1200" cap="none" spc="0" normalizeH="0" baseline="0" noProof="0" dirty="0">
                <a:ln>
                  <a:noFill/>
                </a:ln>
                <a:solidFill>
                  <a:srgbClr val="000000"/>
                </a:solidFill>
                <a:effectLst/>
                <a:uLnTx/>
                <a:uFillTx/>
                <a:latin typeface="Arial"/>
                <a:ea typeface="+mn-ea"/>
                <a:cs typeface="+mn-cs"/>
              </a:rPr>
              <a:t>on-specific protein </a:t>
            </a:r>
            <a:r>
              <a:rPr lang="en-US" sz="1600" dirty="0">
                <a:solidFill>
                  <a:srgbClr val="000000"/>
                </a:solidFill>
                <a:latin typeface="Arial"/>
              </a:rPr>
              <a:t>binding</a:t>
            </a:r>
          </a:p>
          <a:p>
            <a:pPr marL="569595" indent="-342900">
              <a:buFont typeface="Arial" panose="020B0604020202020204" pitchFamily="34" charset="0"/>
              <a:buChar char="•"/>
              <a:tabLst>
                <a:tab pos="627063" algn="l"/>
              </a:tabLst>
              <a:defRPr/>
            </a:pPr>
            <a:r>
              <a:rPr lang="en-US" sz="1600" dirty="0">
                <a:solidFill>
                  <a:srgbClr val="000000"/>
                </a:solidFill>
                <a:latin typeface="Arial"/>
                <a:cs typeface="Arial"/>
              </a:rPr>
              <a:t>Can improve activity and DOA</a:t>
            </a:r>
          </a:p>
        </p:txBody>
      </p:sp>
      <p:graphicFrame>
        <p:nvGraphicFramePr>
          <p:cNvPr id="47" name="Object 46">
            <a:extLst>
              <a:ext uri="{FF2B5EF4-FFF2-40B4-BE49-F238E27FC236}">
                <a16:creationId xmlns:a16="http://schemas.microsoft.com/office/drawing/2014/main" id="{5CA57C8A-B940-75F6-D226-81C6E855B1F3}"/>
              </a:ext>
            </a:extLst>
          </p:cNvPr>
          <p:cNvGraphicFramePr>
            <a:graphicFrameLocks noChangeAspect="1"/>
          </p:cNvGraphicFramePr>
          <p:nvPr/>
        </p:nvGraphicFramePr>
        <p:xfrm>
          <a:off x="4414315" y="4246722"/>
          <a:ext cx="2071795" cy="2137532"/>
        </p:xfrm>
        <a:graphic>
          <a:graphicData uri="http://schemas.openxmlformats.org/presentationml/2006/ole">
            <mc:AlternateContent xmlns:mc="http://schemas.openxmlformats.org/markup-compatibility/2006">
              <mc:Choice xmlns:v="urn:schemas-microsoft-com:vml" Requires="v">
                <p:oleObj spid="_x0000_s3075" name="CS ChemDraw Drawing" r:id="rId5" imgW="1697299" imgH="1734043" progId="ChemDraw.Document.6.0">
                  <p:embed/>
                </p:oleObj>
              </mc:Choice>
              <mc:Fallback>
                <p:oleObj name="CS ChemDraw Drawing" r:id="rId5" imgW="1697299" imgH="1734043" progId="ChemDraw.Document.6.0">
                  <p:embed/>
                  <p:pic>
                    <p:nvPicPr>
                      <p:cNvPr id="47" name="Object 46">
                        <a:extLst>
                          <a:ext uri="{FF2B5EF4-FFF2-40B4-BE49-F238E27FC236}">
                            <a16:creationId xmlns:a16="http://schemas.microsoft.com/office/drawing/2014/main" id="{5CA57C8A-B940-75F6-D226-81C6E855B1F3}"/>
                          </a:ext>
                        </a:extLst>
                      </p:cNvPr>
                      <p:cNvPicPr/>
                      <p:nvPr/>
                    </p:nvPicPr>
                    <p:blipFill>
                      <a:blip r:embed="rId6"/>
                      <a:stretch>
                        <a:fillRect/>
                      </a:stretch>
                    </p:blipFill>
                    <p:spPr>
                      <a:xfrm>
                        <a:off x="4414315" y="4246722"/>
                        <a:ext cx="2071795" cy="2137532"/>
                      </a:xfrm>
                      <a:prstGeom prst="rect">
                        <a:avLst/>
                      </a:prstGeom>
                    </p:spPr>
                  </p:pic>
                </p:oleObj>
              </mc:Fallback>
            </mc:AlternateContent>
          </a:graphicData>
        </a:graphic>
      </p:graphicFrame>
      <p:cxnSp>
        <p:nvCxnSpPr>
          <p:cNvPr id="51" name="Straight Arrow Connector 50">
            <a:extLst>
              <a:ext uri="{FF2B5EF4-FFF2-40B4-BE49-F238E27FC236}">
                <a16:creationId xmlns:a16="http://schemas.microsoft.com/office/drawing/2014/main" id="{9B18116C-69EF-B1D2-0EE8-76CB68716F4B}"/>
              </a:ext>
            </a:extLst>
          </p:cNvPr>
          <p:cNvCxnSpPr>
            <a:cxnSpLocks/>
          </p:cNvCxnSpPr>
          <p:nvPr/>
        </p:nvCxnSpPr>
        <p:spPr>
          <a:xfrm flipH="1">
            <a:off x="5752664" y="3179562"/>
            <a:ext cx="695028" cy="1314990"/>
          </a:xfrm>
          <a:prstGeom prst="straightConnector1">
            <a:avLst/>
          </a:prstGeom>
          <a:ln w="19050" cap="rnd">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9976DFB-A6F9-AAAA-789C-B4AAE4C461FF}"/>
              </a:ext>
            </a:extLst>
          </p:cNvPr>
          <p:cNvSpPr txBox="1"/>
          <p:nvPr/>
        </p:nvSpPr>
        <p:spPr>
          <a:xfrm>
            <a:off x="4263077" y="6387663"/>
            <a:ext cx="2374826" cy="261610"/>
          </a:xfrm>
          <a:prstGeom prst="rect">
            <a:avLst/>
          </a:prstGeom>
          <a:noFill/>
        </p:spPr>
        <p:txBody>
          <a:bodyPr wrap="square" rtlCol="0">
            <a:spAutoFit/>
          </a:bodyPr>
          <a:lstStyle/>
          <a:p>
            <a:pPr algn="ctr">
              <a:buClr>
                <a:srgbClr val="139173"/>
              </a:buClr>
              <a:defRPr/>
            </a:pPr>
            <a:r>
              <a:rPr lang="en-US" sz="1100" b="1" err="1">
                <a:solidFill>
                  <a:srgbClr val="0093CD"/>
                </a:solidFill>
                <a:latin typeface="Arial"/>
              </a:rPr>
              <a:t>Mesyl</a:t>
            </a:r>
            <a:r>
              <a:rPr lang="en-US" sz="1100" b="1">
                <a:solidFill>
                  <a:srgbClr val="0093CD"/>
                </a:solidFill>
                <a:latin typeface="Arial"/>
              </a:rPr>
              <a:t> </a:t>
            </a:r>
            <a:r>
              <a:rPr lang="en-US" sz="1100" b="1" err="1">
                <a:solidFill>
                  <a:srgbClr val="0093CD"/>
                </a:solidFill>
                <a:latin typeface="Arial"/>
              </a:rPr>
              <a:t>phophoramidate</a:t>
            </a:r>
            <a:r>
              <a:rPr lang="en-US" sz="1100" b="1">
                <a:solidFill>
                  <a:srgbClr val="0093CD"/>
                </a:solidFill>
                <a:latin typeface="Arial"/>
              </a:rPr>
              <a:t> (</a:t>
            </a:r>
            <a:r>
              <a:rPr lang="en-US" sz="1100" b="1" err="1">
                <a:solidFill>
                  <a:srgbClr val="0093CD"/>
                </a:solidFill>
                <a:latin typeface="Arial"/>
              </a:rPr>
              <a:t>MsPA</a:t>
            </a:r>
            <a:r>
              <a:rPr lang="en-US" sz="1100" b="1">
                <a:solidFill>
                  <a:srgbClr val="0093CD"/>
                </a:solidFill>
                <a:latin typeface="Arial"/>
              </a:rPr>
              <a:t>)</a:t>
            </a:r>
          </a:p>
        </p:txBody>
      </p:sp>
      <p:grpSp>
        <p:nvGrpSpPr>
          <p:cNvPr id="25" name="Group 24">
            <a:extLst>
              <a:ext uri="{FF2B5EF4-FFF2-40B4-BE49-F238E27FC236}">
                <a16:creationId xmlns:a16="http://schemas.microsoft.com/office/drawing/2014/main" id="{126082E8-68D7-17B6-67E9-6455737A4AD8}"/>
              </a:ext>
            </a:extLst>
          </p:cNvPr>
          <p:cNvGrpSpPr/>
          <p:nvPr/>
        </p:nvGrpSpPr>
        <p:grpSpPr>
          <a:xfrm>
            <a:off x="4081234" y="1927985"/>
            <a:ext cx="2035235" cy="1677702"/>
            <a:chOff x="3560663" y="1656722"/>
            <a:chExt cx="1586767" cy="1387984"/>
          </a:xfrm>
        </p:grpSpPr>
        <p:pic>
          <p:nvPicPr>
            <p:cNvPr id="27" name="Phos Mod">
              <a:extLst>
                <a:ext uri="{FF2B5EF4-FFF2-40B4-BE49-F238E27FC236}">
                  <a16:creationId xmlns:a16="http://schemas.microsoft.com/office/drawing/2014/main" id="{CB2C2B0B-D93F-4914-225A-29B52A1A4BD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60663" y="1656722"/>
              <a:ext cx="993361" cy="1387984"/>
            </a:xfrm>
            <a:prstGeom prst="rect">
              <a:avLst/>
            </a:prstGeom>
          </p:spPr>
        </p:pic>
        <p:cxnSp>
          <p:nvCxnSpPr>
            <p:cNvPr id="31" name="Straight Arrow Connector 30">
              <a:extLst>
                <a:ext uri="{FF2B5EF4-FFF2-40B4-BE49-F238E27FC236}">
                  <a16:creationId xmlns:a16="http://schemas.microsoft.com/office/drawing/2014/main" id="{A3701DBC-0B16-FA19-BC87-59DD8AA7C406}"/>
                </a:ext>
              </a:extLst>
            </p:cNvPr>
            <p:cNvCxnSpPr>
              <a:cxnSpLocks/>
            </p:cNvCxnSpPr>
            <p:nvPr/>
          </p:nvCxnSpPr>
          <p:spPr>
            <a:xfrm flipH="1">
              <a:off x="4520956" y="2201263"/>
              <a:ext cx="626474" cy="0"/>
            </a:xfrm>
            <a:prstGeom prst="straightConnector1">
              <a:avLst/>
            </a:prstGeom>
            <a:ln w="19050" cap="rnd">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590864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A78B0-A709-A5CA-1DF9-DB928703D529}"/>
              </a:ext>
            </a:extLst>
          </p:cNvPr>
          <p:cNvSpPr>
            <a:spLocks noGrp="1"/>
          </p:cNvSpPr>
          <p:nvPr>
            <p:ph type="title"/>
          </p:nvPr>
        </p:nvSpPr>
        <p:spPr/>
        <p:txBody>
          <a:bodyPr>
            <a:normAutofit fontScale="90000"/>
          </a:bodyPr>
          <a:lstStyle/>
          <a:p>
            <a:r>
              <a:rPr lang="en-US" dirty="0" err="1"/>
              <a:t>MsPA</a:t>
            </a:r>
            <a:r>
              <a:rPr lang="en-US" dirty="0"/>
              <a:t> increases safety profile and enables less frequent dosing</a:t>
            </a:r>
            <a:br>
              <a:rPr lang="en-US" dirty="0"/>
            </a:br>
            <a:endParaRPr lang="en-US" sz="2200" dirty="0"/>
          </a:p>
        </p:txBody>
      </p:sp>
      <p:pic>
        <p:nvPicPr>
          <p:cNvPr id="5132" name="Picture 12">
            <a:extLst>
              <a:ext uri="{FF2B5EF4-FFF2-40B4-BE49-F238E27FC236}">
                <a16:creationId xmlns:a16="http://schemas.microsoft.com/office/drawing/2014/main" id="{C9463EFB-CCCC-A0C2-DD19-57FE5E725B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5024" y="2253331"/>
            <a:ext cx="3600450" cy="30289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Object 2">
            <a:extLst>
              <a:ext uri="{FF2B5EF4-FFF2-40B4-BE49-F238E27FC236}">
                <a16:creationId xmlns:a16="http://schemas.microsoft.com/office/drawing/2014/main" id="{AEC52133-2498-5B04-6B11-90AD125505E8}"/>
              </a:ext>
            </a:extLst>
          </p:cNvPr>
          <p:cNvGraphicFramePr>
            <a:graphicFrameLocks noChangeAspect="1"/>
          </p:cNvGraphicFramePr>
          <p:nvPr/>
        </p:nvGraphicFramePr>
        <p:xfrm>
          <a:off x="2153936" y="1713504"/>
          <a:ext cx="3211008" cy="2369375"/>
        </p:xfrm>
        <a:graphic>
          <a:graphicData uri="http://schemas.openxmlformats.org/presentationml/2006/ole">
            <mc:AlternateContent xmlns:mc="http://schemas.openxmlformats.org/markup-compatibility/2006">
              <mc:Choice xmlns:v="urn:schemas-microsoft-com:vml" Requires="v">
                <p:oleObj spid="_x0000_s4099" name="Prism 9" r:id="rId4" imgW="3800872" imgH="2698634" progId="Prism9.Document">
                  <p:embed/>
                </p:oleObj>
              </mc:Choice>
              <mc:Fallback>
                <p:oleObj name="Prism 9" r:id="rId4" imgW="3800872" imgH="2698634" progId="Prism9.Document">
                  <p:embed/>
                  <p:pic>
                    <p:nvPicPr>
                      <p:cNvPr id="3" name="Object 2">
                        <a:extLst>
                          <a:ext uri="{FF2B5EF4-FFF2-40B4-BE49-F238E27FC236}">
                            <a16:creationId xmlns:a16="http://schemas.microsoft.com/office/drawing/2014/main" id="{AEC52133-2498-5B04-6B11-90AD125505E8}"/>
                          </a:ext>
                        </a:extLst>
                      </p:cNvPr>
                      <p:cNvPicPr/>
                      <p:nvPr/>
                    </p:nvPicPr>
                    <p:blipFill>
                      <a:blip r:embed="rId5"/>
                      <a:stretch>
                        <a:fillRect/>
                      </a:stretch>
                    </p:blipFill>
                    <p:spPr>
                      <a:xfrm>
                        <a:off x="2153936" y="1713504"/>
                        <a:ext cx="3211008" cy="2369375"/>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C6596D10-F32B-48AE-E31D-8B8AC3025CAB}"/>
              </a:ext>
            </a:extLst>
          </p:cNvPr>
          <p:cNvPicPr>
            <a:picLocks noChangeAspect="1"/>
          </p:cNvPicPr>
          <p:nvPr/>
        </p:nvPicPr>
        <p:blipFill rotWithShape="1">
          <a:blip r:embed="rId6"/>
          <a:srcRect l="-1406" t="3802" r="15927" b="-3802"/>
          <a:stretch/>
        </p:blipFill>
        <p:spPr>
          <a:xfrm>
            <a:off x="2347368" y="4073366"/>
            <a:ext cx="2824144" cy="2428507"/>
          </a:xfrm>
          <a:prstGeom prst="rect">
            <a:avLst/>
          </a:prstGeom>
        </p:spPr>
      </p:pic>
      <p:sp>
        <p:nvSpPr>
          <p:cNvPr id="6" name="TextBox 5">
            <a:extLst>
              <a:ext uri="{FF2B5EF4-FFF2-40B4-BE49-F238E27FC236}">
                <a16:creationId xmlns:a16="http://schemas.microsoft.com/office/drawing/2014/main" id="{D0116FDD-4EA0-3DA4-F825-0883090A0DAC}"/>
              </a:ext>
            </a:extLst>
          </p:cNvPr>
          <p:cNvSpPr txBox="1"/>
          <p:nvPr/>
        </p:nvSpPr>
        <p:spPr>
          <a:xfrm>
            <a:off x="4706527" y="1923010"/>
            <a:ext cx="1300840" cy="1477328"/>
          </a:xfrm>
          <a:prstGeom prst="rect">
            <a:avLst/>
          </a:prstGeom>
          <a:noFill/>
        </p:spPr>
        <p:txBody>
          <a:bodyPr wrap="square" lIns="91440" tIns="45720" rIns="91440" bIns="45720" anchor="t">
            <a:spAutoFit/>
          </a:bodyPr>
          <a:lstStyle/>
          <a:p>
            <a:pPr>
              <a:defRPr/>
            </a:pPr>
            <a:r>
              <a:rPr kumimoji="0" lang="en-US" b="0" i="0" u="none" strike="noStrike" kern="1200" cap="none" spc="0" normalizeH="0" baseline="0" noProof="0">
                <a:ln>
                  <a:noFill/>
                </a:ln>
                <a:solidFill>
                  <a:srgbClr val="0070C0"/>
                </a:solidFill>
                <a:effectLst/>
                <a:uLnTx/>
                <a:uFillTx/>
                <a:latin typeface="Arial"/>
                <a:ea typeface="+mn-ea"/>
                <a:cs typeface="+mn-cs"/>
              </a:rPr>
              <a:t>PS ASO</a:t>
            </a:r>
            <a:r>
              <a:rPr lang="en-US">
                <a:solidFill>
                  <a:srgbClr val="0070C0"/>
                </a:solidFill>
                <a:latin typeface="Arial"/>
              </a:rPr>
              <a:t>  </a:t>
            </a:r>
            <a:r>
              <a:rPr kumimoji="0" lang="en-US" b="0" i="0" u="none" strike="noStrike" kern="1200" cap="none" spc="0" normalizeH="0" baseline="0" noProof="0">
                <a:ln>
                  <a:noFill/>
                </a:ln>
                <a:solidFill>
                  <a:srgbClr val="0070C0"/>
                </a:solidFill>
                <a:effectLst/>
                <a:uLnTx/>
                <a:uFillTx/>
                <a:latin typeface="Arial"/>
                <a:ea typeface="+mn-ea"/>
                <a:cs typeface="+mn-cs"/>
              </a:rPr>
              <a:t> </a:t>
            </a:r>
          </a:p>
          <a:p>
            <a:pPr>
              <a:defRPr/>
            </a:pPr>
            <a:endParaRPr lang="en-US">
              <a:solidFill>
                <a:srgbClr val="0070C0"/>
              </a:solidFill>
              <a:latin typeface="Arial"/>
            </a:endParaRPr>
          </a:p>
          <a:p>
            <a:pPr>
              <a:defRPr/>
            </a:pPr>
            <a:endParaRPr lang="en-US">
              <a:solidFill>
                <a:srgbClr val="0070C0"/>
              </a:solidFill>
              <a:latin typeface="Arial"/>
            </a:endParaRPr>
          </a:p>
          <a:p>
            <a:pPr>
              <a:defRPr/>
            </a:pPr>
            <a:endParaRPr lang="en-US">
              <a:solidFill>
                <a:srgbClr val="FF0000"/>
              </a:solidFill>
              <a:latin typeface="Arial"/>
            </a:endParaRPr>
          </a:p>
          <a:p>
            <a:pPr>
              <a:defRPr/>
            </a:pPr>
            <a:r>
              <a:rPr kumimoji="0" lang="en-US" b="0" i="0" u="none" strike="noStrike" kern="1200" cap="none" spc="0" normalizeH="0" baseline="0" noProof="0" err="1">
                <a:ln>
                  <a:noFill/>
                </a:ln>
                <a:solidFill>
                  <a:srgbClr val="FF0000"/>
                </a:solidFill>
                <a:effectLst/>
                <a:uLnTx/>
                <a:uFillTx/>
                <a:latin typeface="Arial"/>
                <a:ea typeface="+mn-ea"/>
                <a:cs typeface="+mn-cs"/>
              </a:rPr>
              <a:t>MsPA</a:t>
            </a:r>
            <a:r>
              <a:rPr kumimoji="0" lang="en-US" b="0" i="0" u="none" strike="noStrike" kern="1200" cap="none" spc="0" normalizeH="0" baseline="0" noProof="0">
                <a:ln>
                  <a:noFill/>
                </a:ln>
                <a:solidFill>
                  <a:srgbClr val="FF0000"/>
                </a:solidFill>
                <a:effectLst/>
                <a:uLnTx/>
                <a:uFillTx/>
                <a:latin typeface="Arial"/>
                <a:ea typeface="+mn-ea"/>
                <a:cs typeface="+mn-cs"/>
              </a:rPr>
              <a:t> ASO</a:t>
            </a:r>
            <a:endParaRPr lang="en-US" b="0" i="0" u="none" strike="noStrike" kern="1200" cap="none" spc="0" normalizeH="0" baseline="0" noProof="0">
              <a:ln>
                <a:noFill/>
              </a:ln>
              <a:solidFill>
                <a:srgbClr val="FF0000"/>
              </a:solidFill>
              <a:effectLst/>
              <a:uLnTx/>
              <a:uFillTx/>
              <a:latin typeface="Arial"/>
              <a:cs typeface="Arial"/>
            </a:endParaRPr>
          </a:p>
        </p:txBody>
      </p:sp>
      <p:sp>
        <p:nvSpPr>
          <p:cNvPr id="7" name="TextBox 6">
            <a:extLst>
              <a:ext uri="{FF2B5EF4-FFF2-40B4-BE49-F238E27FC236}">
                <a16:creationId xmlns:a16="http://schemas.microsoft.com/office/drawing/2014/main" id="{EF482511-AF65-FBD5-151A-3DA5AC04A954}"/>
              </a:ext>
            </a:extLst>
          </p:cNvPr>
          <p:cNvSpPr txBox="1"/>
          <p:nvPr/>
        </p:nvSpPr>
        <p:spPr>
          <a:xfrm rot="16200000">
            <a:off x="1072216" y="2356808"/>
            <a:ext cx="1617259" cy="738664"/>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a:ea typeface="+mn-ea"/>
                <a:cs typeface="+mn-cs"/>
              </a:rPr>
              <a:t>Complement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a:ea typeface="+mn-ea"/>
                <a:cs typeface="+mn-cs"/>
              </a:rPr>
              <a:t>activation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a:ea typeface="+mn-ea"/>
                <a:cs typeface="+mn-cs"/>
              </a:rPr>
              <a:t>in NHP serum</a:t>
            </a:r>
          </a:p>
        </p:txBody>
      </p:sp>
      <p:sp>
        <p:nvSpPr>
          <p:cNvPr id="8" name="TextBox 7">
            <a:extLst>
              <a:ext uri="{FF2B5EF4-FFF2-40B4-BE49-F238E27FC236}">
                <a16:creationId xmlns:a16="http://schemas.microsoft.com/office/drawing/2014/main" id="{03E2A9F2-AA87-6CBC-1F62-E89A0EB05BA6}"/>
              </a:ext>
            </a:extLst>
          </p:cNvPr>
          <p:cNvSpPr txBox="1"/>
          <p:nvPr/>
        </p:nvSpPr>
        <p:spPr>
          <a:xfrm rot="16200000">
            <a:off x="732510" y="4723825"/>
            <a:ext cx="2266698" cy="738664"/>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a:ea typeface="+mn-ea"/>
                <a:cs typeface="+mn-cs"/>
              </a:rPr>
              <a:t>Immuno-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a:ea typeface="+mn-ea"/>
                <a:cs typeface="+mn-cs"/>
              </a:rPr>
              <a:t>stimulation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a:ea typeface="+mn-ea"/>
                <a:cs typeface="+mn-cs"/>
              </a:rPr>
              <a:t>in human PBMC</a:t>
            </a:r>
          </a:p>
        </p:txBody>
      </p:sp>
      <p:sp>
        <p:nvSpPr>
          <p:cNvPr id="9" name="TextBox 8">
            <a:extLst>
              <a:ext uri="{FF2B5EF4-FFF2-40B4-BE49-F238E27FC236}">
                <a16:creationId xmlns:a16="http://schemas.microsoft.com/office/drawing/2014/main" id="{2EA19E9B-59F0-1643-4CCB-71F5A1B51BA4}"/>
              </a:ext>
            </a:extLst>
          </p:cNvPr>
          <p:cNvSpPr txBox="1"/>
          <p:nvPr/>
        </p:nvSpPr>
        <p:spPr>
          <a:xfrm>
            <a:off x="2813250" y="1998074"/>
            <a:ext cx="609027" cy="338554"/>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Arial"/>
              </a:rPr>
              <a:t>C3a</a:t>
            </a:r>
          </a:p>
        </p:txBody>
      </p:sp>
      <p:sp>
        <p:nvSpPr>
          <p:cNvPr id="10" name="TextBox 9">
            <a:extLst>
              <a:ext uri="{FF2B5EF4-FFF2-40B4-BE49-F238E27FC236}">
                <a16:creationId xmlns:a16="http://schemas.microsoft.com/office/drawing/2014/main" id="{8152F58A-5962-BD6D-2F26-28E8036BC668}"/>
              </a:ext>
            </a:extLst>
          </p:cNvPr>
          <p:cNvSpPr txBox="1"/>
          <p:nvPr/>
        </p:nvSpPr>
        <p:spPr>
          <a:xfrm>
            <a:off x="2813249" y="4198172"/>
            <a:ext cx="609027" cy="338554"/>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Arial"/>
              </a:rPr>
              <a:t>IL-6</a:t>
            </a:r>
            <a:endParaRPr lang="en-US"/>
          </a:p>
        </p:txBody>
      </p:sp>
      <p:sp>
        <p:nvSpPr>
          <p:cNvPr id="11" name="TextBox 10">
            <a:extLst>
              <a:ext uri="{FF2B5EF4-FFF2-40B4-BE49-F238E27FC236}">
                <a16:creationId xmlns:a16="http://schemas.microsoft.com/office/drawing/2014/main" id="{94B16C44-33FF-B29D-299D-D4D8D584BE33}"/>
              </a:ext>
            </a:extLst>
          </p:cNvPr>
          <p:cNvSpPr txBox="1"/>
          <p:nvPr/>
        </p:nvSpPr>
        <p:spPr>
          <a:xfrm>
            <a:off x="7161140" y="1050578"/>
            <a:ext cx="3683164" cy="707886"/>
          </a:xfrm>
          <a:prstGeom prst="rect">
            <a:avLst/>
          </a:prstGeom>
          <a:solidFill>
            <a:schemeClr val="accent1">
              <a:lumMod val="75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solidFill>
                  <a:schemeClr val="bg1"/>
                </a:solidFill>
                <a:cs typeface="Arial"/>
              </a:rPr>
              <a:t>Improved activity after a single dose in NHPs</a:t>
            </a:r>
            <a:endParaRPr lang="en-US" sz="2000" dirty="0">
              <a:solidFill>
                <a:schemeClr val="bg1"/>
              </a:solidFill>
            </a:endParaRPr>
          </a:p>
        </p:txBody>
      </p:sp>
      <p:sp>
        <p:nvSpPr>
          <p:cNvPr id="12" name="TextBox 8">
            <a:extLst>
              <a:ext uri="{FF2B5EF4-FFF2-40B4-BE49-F238E27FC236}">
                <a16:creationId xmlns:a16="http://schemas.microsoft.com/office/drawing/2014/main" id="{0F7ACEDE-21B4-1FDB-D22A-C6AB8A4D461D}"/>
              </a:ext>
            </a:extLst>
          </p:cNvPr>
          <p:cNvSpPr txBox="1"/>
          <p:nvPr/>
        </p:nvSpPr>
        <p:spPr>
          <a:xfrm>
            <a:off x="10680487" y="3398474"/>
            <a:ext cx="139644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err="1">
                <a:ln>
                  <a:noFill/>
                </a:ln>
                <a:solidFill>
                  <a:srgbClr val="A20067"/>
                </a:solidFill>
                <a:effectLst/>
                <a:uLnTx/>
                <a:uFillTx/>
                <a:latin typeface="Arial" panose="020B0604020202020204"/>
                <a:ea typeface="+mn-ea"/>
                <a:cs typeface="+mn-cs"/>
              </a:rPr>
              <a:t>MsPA</a:t>
            </a:r>
            <a:r>
              <a:rPr kumimoji="0" lang="en-US" b="1" i="0" u="none" strike="noStrike" kern="1200" cap="none" spc="0" normalizeH="0" baseline="0" noProof="0">
                <a:ln>
                  <a:noFill/>
                </a:ln>
                <a:solidFill>
                  <a:srgbClr val="A20067"/>
                </a:solidFill>
                <a:effectLst/>
                <a:uLnTx/>
                <a:uFillTx/>
                <a:latin typeface="Arial" panose="020B0604020202020204"/>
                <a:ea typeface="+mn-ea"/>
                <a:cs typeface="+mn-cs"/>
              </a:rPr>
              <a:t> ASO</a:t>
            </a:r>
          </a:p>
        </p:txBody>
      </p:sp>
      <p:sp>
        <p:nvSpPr>
          <p:cNvPr id="13" name="TextBox 9">
            <a:extLst>
              <a:ext uri="{FF2B5EF4-FFF2-40B4-BE49-F238E27FC236}">
                <a16:creationId xmlns:a16="http://schemas.microsoft.com/office/drawing/2014/main" id="{E8E070B5-3D54-3659-0D5D-03D13658784D}"/>
              </a:ext>
            </a:extLst>
          </p:cNvPr>
          <p:cNvSpPr txBox="1"/>
          <p:nvPr/>
        </p:nvSpPr>
        <p:spPr>
          <a:xfrm>
            <a:off x="10680487" y="2898191"/>
            <a:ext cx="103806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rgbClr val="FF0000"/>
                </a:solidFill>
                <a:effectLst/>
                <a:uLnTx/>
                <a:uFillTx/>
                <a:latin typeface="Arial" panose="020B0604020202020204"/>
                <a:ea typeface="+mn-ea"/>
                <a:cs typeface="+mn-cs"/>
              </a:rPr>
              <a:t>siRNA</a:t>
            </a:r>
          </a:p>
        </p:txBody>
      </p:sp>
      <p:sp>
        <p:nvSpPr>
          <p:cNvPr id="14" name="TextBox 9">
            <a:extLst>
              <a:ext uri="{FF2B5EF4-FFF2-40B4-BE49-F238E27FC236}">
                <a16:creationId xmlns:a16="http://schemas.microsoft.com/office/drawing/2014/main" id="{7E6C0D70-5F5C-1FBB-94BA-CCEF84EB17E9}"/>
              </a:ext>
            </a:extLst>
          </p:cNvPr>
          <p:cNvSpPr txBox="1"/>
          <p:nvPr/>
        </p:nvSpPr>
        <p:spPr>
          <a:xfrm>
            <a:off x="10653569" y="2594119"/>
            <a:ext cx="121394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chemeClr val="accent6">
                    <a:lumMod val="75000"/>
                  </a:schemeClr>
                </a:solidFill>
                <a:effectLst/>
                <a:uLnTx/>
                <a:uFillTx/>
                <a:latin typeface="Arial" panose="020B0604020202020204"/>
                <a:ea typeface="+mn-ea"/>
                <a:cs typeface="+mn-cs"/>
              </a:rPr>
              <a:t>PS ASO</a:t>
            </a:r>
          </a:p>
        </p:txBody>
      </p:sp>
      <p:sp>
        <p:nvSpPr>
          <p:cNvPr id="15" name="TextBox 14">
            <a:extLst>
              <a:ext uri="{FF2B5EF4-FFF2-40B4-BE49-F238E27FC236}">
                <a16:creationId xmlns:a16="http://schemas.microsoft.com/office/drawing/2014/main" id="{C9622AC1-B718-778A-EA59-C956C03D4E5D}"/>
              </a:ext>
            </a:extLst>
          </p:cNvPr>
          <p:cNvSpPr txBox="1"/>
          <p:nvPr/>
        </p:nvSpPr>
        <p:spPr>
          <a:xfrm>
            <a:off x="2494722" y="1050578"/>
            <a:ext cx="3683164" cy="707886"/>
          </a:xfrm>
          <a:prstGeom prst="rect">
            <a:avLst/>
          </a:prstGeom>
          <a:solidFill>
            <a:schemeClr val="accent1">
              <a:lumMod val="75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solidFill>
                  <a:schemeClr val="bg1"/>
                </a:solidFill>
                <a:cs typeface="Arial"/>
              </a:rPr>
              <a:t>Less complement activation and immune stimulation in vitro</a:t>
            </a:r>
            <a:endParaRPr lang="en-US" sz="2000" dirty="0">
              <a:solidFill>
                <a:schemeClr val="bg1"/>
              </a:solidFill>
            </a:endParaRPr>
          </a:p>
        </p:txBody>
      </p:sp>
      <p:sp>
        <p:nvSpPr>
          <p:cNvPr id="16" name="TextBox 15">
            <a:extLst>
              <a:ext uri="{FF2B5EF4-FFF2-40B4-BE49-F238E27FC236}">
                <a16:creationId xmlns:a16="http://schemas.microsoft.com/office/drawing/2014/main" id="{703B1303-BEAA-42B1-0918-FC84902E80DB}"/>
              </a:ext>
            </a:extLst>
          </p:cNvPr>
          <p:cNvSpPr txBox="1"/>
          <p:nvPr/>
        </p:nvSpPr>
        <p:spPr>
          <a:xfrm>
            <a:off x="5140671" y="4155394"/>
            <a:ext cx="1396607" cy="1754326"/>
          </a:xfrm>
          <a:prstGeom prst="rect">
            <a:avLst/>
          </a:prstGeom>
          <a:noFill/>
        </p:spPr>
        <p:txBody>
          <a:bodyPr wrap="square" lIns="91440" tIns="45720" rIns="91440" bIns="45720" anchor="t">
            <a:spAutoFit/>
          </a:bodyPr>
          <a:lstStyle/>
          <a:p>
            <a:pPr>
              <a:defRPr/>
            </a:pPr>
            <a:r>
              <a:rPr kumimoji="0" lang="en-US" b="0" i="0" u="none" strike="noStrike" kern="1200" cap="none" spc="0" normalizeH="0" baseline="0" noProof="0">
                <a:ln>
                  <a:noFill/>
                </a:ln>
                <a:solidFill>
                  <a:srgbClr val="0070C0"/>
                </a:solidFill>
                <a:effectLst/>
                <a:uLnTx/>
                <a:uFillTx/>
                <a:latin typeface="Arial"/>
                <a:ea typeface="+mn-ea"/>
                <a:cs typeface="+mn-cs"/>
              </a:rPr>
              <a:t>PS ASO </a:t>
            </a:r>
            <a:r>
              <a:rPr lang="en-US">
                <a:solidFill>
                  <a:srgbClr val="0070C0"/>
                </a:solidFill>
                <a:latin typeface="Arial"/>
              </a:rPr>
              <a:t>  </a:t>
            </a:r>
            <a:r>
              <a:rPr kumimoji="0" lang="en-US" b="0" i="0" u="none" strike="noStrike" kern="1200" cap="none" spc="0" normalizeH="0" baseline="0" noProof="0">
                <a:ln>
                  <a:noFill/>
                </a:ln>
                <a:solidFill>
                  <a:srgbClr val="0070C0"/>
                </a:solidFill>
                <a:effectLst/>
                <a:uLnTx/>
                <a:uFillTx/>
                <a:latin typeface="Arial"/>
                <a:ea typeface="+mn-ea"/>
                <a:cs typeface="+mn-cs"/>
              </a:rPr>
              <a:t> </a:t>
            </a:r>
          </a:p>
          <a:p>
            <a:pPr>
              <a:defRPr/>
            </a:pPr>
            <a:endParaRPr lang="en-US">
              <a:solidFill>
                <a:srgbClr val="0070C0"/>
              </a:solidFill>
              <a:latin typeface="Arial"/>
            </a:endParaRPr>
          </a:p>
          <a:p>
            <a:pPr>
              <a:defRPr/>
            </a:pPr>
            <a:endParaRPr lang="en-US">
              <a:solidFill>
                <a:srgbClr val="FF0000"/>
              </a:solidFill>
              <a:latin typeface="Arial"/>
            </a:endParaRPr>
          </a:p>
          <a:p>
            <a:pPr>
              <a:defRPr/>
            </a:pPr>
            <a:endParaRPr lang="en-US">
              <a:solidFill>
                <a:srgbClr val="FF0000"/>
              </a:solidFill>
              <a:latin typeface="Arial"/>
            </a:endParaRPr>
          </a:p>
          <a:p>
            <a:pPr>
              <a:defRPr/>
            </a:pPr>
            <a:endParaRPr lang="en-US">
              <a:solidFill>
                <a:srgbClr val="FF0000"/>
              </a:solidFill>
              <a:latin typeface="Arial"/>
            </a:endParaRPr>
          </a:p>
          <a:p>
            <a:pPr>
              <a:defRPr/>
            </a:pPr>
            <a:r>
              <a:rPr kumimoji="0" lang="en-US" b="0" i="0" u="none" strike="noStrike" kern="1200" cap="none" spc="0" normalizeH="0" baseline="0" noProof="0" err="1">
                <a:ln>
                  <a:noFill/>
                </a:ln>
                <a:solidFill>
                  <a:srgbClr val="FF0000"/>
                </a:solidFill>
                <a:effectLst/>
                <a:uLnTx/>
                <a:uFillTx/>
                <a:latin typeface="Arial"/>
                <a:ea typeface="+mn-ea"/>
                <a:cs typeface="+mn-cs"/>
              </a:rPr>
              <a:t>MsPA</a:t>
            </a:r>
            <a:r>
              <a:rPr kumimoji="0" lang="en-US" b="0" i="0" u="none" strike="noStrike" kern="1200" cap="none" spc="0" normalizeH="0" baseline="0" noProof="0">
                <a:ln>
                  <a:noFill/>
                </a:ln>
                <a:solidFill>
                  <a:srgbClr val="FF0000"/>
                </a:solidFill>
                <a:effectLst/>
                <a:uLnTx/>
                <a:uFillTx/>
                <a:latin typeface="Arial"/>
                <a:ea typeface="+mn-ea"/>
                <a:cs typeface="+mn-cs"/>
              </a:rPr>
              <a:t> ASO</a:t>
            </a:r>
            <a:endParaRPr lang="en-US" b="0" i="0" u="none" strike="noStrike" kern="1200" cap="none" spc="0" normalizeH="0" baseline="0" noProof="0">
              <a:ln>
                <a:noFill/>
              </a:ln>
              <a:solidFill>
                <a:srgbClr val="FF0000"/>
              </a:solidFill>
              <a:effectLst/>
              <a:uLnTx/>
              <a:uFillTx/>
              <a:latin typeface="Arial"/>
              <a:cs typeface="Arial"/>
            </a:endParaRPr>
          </a:p>
        </p:txBody>
      </p:sp>
    </p:spTree>
    <p:extLst>
      <p:ext uri="{BB962C8B-B14F-4D97-AF65-F5344CB8AC3E}">
        <p14:creationId xmlns:p14="http://schemas.microsoft.com/office/powerpoint/2010/main" val="21668066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lide Number Placeholder 3">
            <a:extLst>
              <a:ext uri="{FF2B5EF4-FFF2-40B4-BE49-F238E27FC236}">
                <a16:creationId xmlns:a16="http://schemas.microsoft.com/office/drawing/2014/main" id="{7FA4FE92-2898-414C-8706-CAA20B9E93AE}"/>
              </a:ext>
            </a:extLst>
          </p:cNvPr>
          <p:cNvSpPr>
            <a:spLocks noGrp="1"/>
          </p:cNvSpPr>
          <p:nvPr>
            <p:ph type="sldNum" sz="quarter" idx="12"/>
          </p:nvPr>
        </p:nvSpPr>
        <p:spPr/>
        <p:txBody>
          <a:bodyPr/>
          <a:lstStyle/>
          <a:p>
            <a:fld id="{9762209B-78AD-47CB-A799-B88FE6B8D723}" type="slidenum">
              <a:rPr lang="en-US" smtClean="0"/>
              <a:t>83</a:t>
            </a:fld>
            <a:endParaRPr lang="en-US"/>
          </a:p>
        </p:txBody>
      </p:sp>
      <p:sp>
        <p:nvSpPr>
          <p:cNvPr id="41" name="Title 40">
            <a:extLst>
              <a:ext uri="{FF2B5EF4-FFF2-40B4-BE49-F238E27FC236}">
                <a16:creationId xmlns:a16="http://schemas.microsoft.com/office/drawing/2014/main" id="{9462436D-1313-7542-95F8-52D029B84C34}"/>
              </a:ext>
            </a:extLst>
          </p:cNvPr>
          <p:cNvSpPr>
            <a:spLocks noGrp="1"/>
          </p:cNvSpPr>
          <p:nvPr>
            <p:ph type="title"/>
          </p:nvPr>
        </p:nvSpPr>
        <p:spPr>
          <a:xfrm>
            <a:off x="337166" y="304916"/>
            <a:ext cx="11582400" cy="790738"/>
          </a:xfrm>
        </p:spPr>
        <p:txBody>
          <a:bodyPr/>
          <a:lstStyle/>
          <a:p>
            <a:r>
              <a:rPr lang="en-IN" dirty="0"/>
              <a:t>Chronic NHP study design for long T</a:t>
            </a:r>
            <a:r>
              <a:rPr lang="en-IN" baseline="-25000" dirty="0"/>
              <a:t>1/2</a:t>
            </a:r>
            <a:r>
              <a:rPr lang="en-IN" dirty="0"/>
              <a:t> molecules</a:t>
            </a:r>
            <a:endParaRPr lang="en-US" dirty="0"/>
          </a:p>
        </p:txBody>
      </p:sp>
      <p:grpSp>
        <p:nvGrpSpPr>
          <p:cNvPr id="10" name="Group 9">
            <a:extLst>
              <a:ext uri="{FF2B5EF4-FFF2-40B4-BE49-F238E27FC236}">
                <a16:creationId xmlns:a16="http://schemas.microsoft.com/office/drawing/2014/main" id="{C93629D2-9A2C-8941-ACFF-C2FBF0BBD6D8}"/>
              </a:ext>
            </a:extLst>
          </p:cNvPr>
          <p:cNvGrpSpPr/>
          <p:nvPr/>
        </p:nvGrpSpPr>
        <p:grpSpPr>
          <a:xfrm>
            <a:off x="938993" y="1330563"/>
            <a:ext cx="10657066" cy="1135674"/>
            <a:chOff x="1123200" y="2920652"/>
            <a:chExt cx="11068798" cy="1135674"/>
          </a:xfrm>
        </p:grpSpPr>
        <p:sp>
          <p:nvSpPr>
            <p:cNvPr id="3" name="Rectangle 2">
              <a:extLst>
                <a:ext uri="{FF2B5EF4-FFF2-40B4-BE49-F238E27FC236}">
                  <a16:creationId xmlns:a16="http://schemas.microsoft.com/office/drawing/2014/main" id="{1FB68A32-58DA-134E-9A66-B5DDA9D370B0}"/>
                </a:ext>
              </a:extLst>
            </p:cNvPr>
            <p:cNvSpPr/>
            <p:nvPr/>
          </p:nvSpPr>
          <p:spPr>
            <a:xfrm>
              <a:off x="1123200" y="2920652"/>
              <a:ext cx="11068798" cy="1135674"/>
            </a:xfrm>
            <a:prstGeom prst="rect">
              <a:avLst/>
            </a:prstGeom>
            <a:gradFill flip="none" rotWithShape="1">
              <a:gsLst>
                <a:gs pos="0">
                  <a:schemeClr val="accent3">
                    <a:lumMod val="10223"/>
                    <a:lumOff val="89777"/>
                  </a:schemeClr>
                </a:gs>
                <a:gs pos="99000">
                  <a:schemeClr val="accent3">
                    <a:alpha val="88818"/>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err="1"/>
            </a:p>
          </p:txBody>
        </p:sp>
        <p:cxnSp>
          <p:nvCxnSpPr>
            <p:cNvPr id="6" name="Straight Connector 5">
              <a:extLst>
                <a:ext uri="{FF2B5EF4-FFF2-40B4-BE49-F238E27FC236}">
                  <a16:creationId xmlns:a16="http://schemas.microsoft.com/office/drawing/2014/main" id="{8D718B4D-B019-1240-A5EA-81AC5764AA56}"/>
                </a:ext>
              </a:extLst>
            </p:cNvPr>
            <p:cNvCxnSpPr>
              <a:cxnSpLocks/>
            </p:cNvCxnSpPr>
            <p:nvPr/>
          </p:nvCxnSpPr>
          <p:spPr>
            <a:xfrm>
              <a:off x="9293095" y="3183689"/>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F71B38E-3391-6A41-9AA8-A8695BEDC925}"/>
                </a:ext>
              </a:extLst>
            </p:cNvPr>
            <p:cNvCxnSpPr>
              <a:cxnSpLocks/>
            </p:cNvCxnSpPr>
            <p:nvPr/>
          </p:nvCxnSpPr>
          <p:spPr>
            <a:xfrm>
              <a:off x="10480463" y="3183689"/>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D5A123F-ED94-8748-B8A3-90A4FE1F6317}"/>
                </a:ext>
              </a:extLst>
            </p:cNvPr>
            <p:cNvCxnSpPr>
              <a:cxnSpLocks/>
            </p:cNvCxnSpPr>
            <p:nvPr/>
          </p:nvCxnSpPr>
          <p:spPr>
            <a:xfrm>
              <a:off x="11732043" y="3183689"/>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1" name="Oval 10">
            <a:extLst>
              <a:ext uri="{FF2B5EF4-FFF2-40B4-BE49-F238E27FC236}">
                <a16:creationId xmlns:a16="http://schemas.microsoft.com/office/drawing/2014/main" id="{41A7769F-88FD-1745-96B2-44B1C78791A6}"/>
              </a:ext>
            </a:extLst>
          </p:cNvPr>
          <p:cNvSpPr/>
          <p:nvPr/>
        </p:nvSpPr>
        <p:spPr>
          <a:xfrm>
            <a:off x="222034" y="1245388"/>
            <a:ext cx="1306024" cy="1306024"/>
          </a:xfrm>
          <a:prstGeom prst="ellipse">
            <a:avLst/>
          </a:prstGeom>
          <a:gradFill>
            <a:gsLst>
              <a:gs pos="12000">
                <a:schemeClr val="accent2"/>
              </a:gs>
              <a:gs pos="69000">
                <a:schemeClr val="accent2">
                  <a:lumMod val="50000"/>
                </a:schemeClr>
              </a:gs>
            </a:gsLst>
            <a:path path="circle">
              <a:fillToRect r="100000" b="100000"/>
            </a:path>
          </a:gradFill>
          <a:ln>
            <a:noFill/>
          </a:ln>
          <a:effectLst>
            <a:outerShdw blurRad="584200" dist="482600" dir="2700000" sx="114000" sy="114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a:solidFill>
                  <a:schemeClr val="bg1"/>
                </a:solidFill>
              </a:rPr>
              <a:t>Weekly Dosing</a:t>
            </a:r>
          </a:p>
        </p:txBody>
      </p:sp>
      <p:cxnSp>
        <p:nvCxnSpPr>
          <p:cNvPr id="12" name="Straight Connector 11">
            <a:extLst>
              <a:ext uri="{FF2B5EF4-FFF2-40B4-BE49-F238E27FC236}">
                <a16:creationId xmlns:a16="http://schemas.microsoft.com/office/drawing/2014/main" id="{FE3F8D36-830E-C3BB-0FD9-986F0E42C044}"/>
              </a:ext>
            </a:extLst>
          </p:cNvPr>
          <p:cNvCxnSpPr>
            <a:cxnSpLocks/>
          </p:cNvCxnSpPr>
          <p:nvPr/>
        </p:nvCxnSpPr>
        <p:spPr>
          <a:xfrm>
            <a:off x="2343903" y="1593600"/>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7030CEF-FD97-7D55-1A19-D9247B1B7E4F}"/>
              </a:ext>
            </a:extLst>
          </p:cNvPr>
          <p:cNvCxnSpPr>
            <a:cxnSpLocks/>
          </p:cNvCxnSpPr>
          <p:nvPr/>
        </p:nvCxnSpPr>
        <p:spPr>
          <a:xfrm>
            <a:off x="7579649" y="1594737"/>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82474DD-7E53-79DA-7E67-409D207BDC06}"/>
              </a:ext>
            </a:extLst>
          </p:cNvPr>
          <p:cNvCxnSpPr>
            <a:cxnSpLocks/>
          </p:cNvCxnSpPr>
          <p:nvPr/>
        </p:nvCxnSpPr>
        <p:spPr>
          <a:xfrm>
            <a:off x="4428685" y="1594737"/>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110511A-6E0A-92AC-7ED8-4CF22BC1BDE5}"/>
              </a:ext>
            </a:extLst>
          </p:cNvPr>
          <p:cNvCxnSpPr>
            <a:cxnSpLocks/>
          </p:cNvCxnSpPr>
          <p:nvPr/>
        </p:nvCxnSpPr>
        <p:spPr>
          <a:xfrm>
            <a:off x="5441930" y="1594737"/>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EC02045-2AFE-22E3-877D-247D8F114CA0}"/>
              </a:ext>
            </a:extLst>
          </p:cNvPr>
          <p:cNvCxnSpPr>
            <a:cxnSpLocks/>
          </p:cNvCxnSpPr>
          <p:nvPr/>
        </p:nvCxnSpPr>
        <p:spPr>
          <a:xfrm>
            <a:off x="6430475" y="1594737"/>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5D59BD1-4CC1-9029-0055-E009AB04C837}"/>
              </a:ext>
            </a:extLst>
          </p:cNvPr>
          <p:cNvCxnSpPr>
            <a:cxnSpLocks/>
          </p:cNvCxnSpPr>
          <p:nvPr/>
        </p:nvCxnSpPr>
        <p:spPr>
          <a:xfrm>
            <a:off x="3357756" y="1593600"/>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3994F66-7108-BD3F-1D1F-32B82673E80C}"/>
              </a:ext>
            </a:extLst>
          </p:cNvPr>
          <p:cNvCxnSpPr>
            <a:cxnSpLocks/>
          </p:cNvCxnSpPr>
          <p:nvPr/>
        </p:nvCxnSpPr>
        <p:spPr>
          <a:xfrm>
            <a:off x="2363003" y="1898400"/>
            <a:ext cx="957682"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6B832CC-4540-59D5-148B-AF003080B3E1}"/>
              </a:ext>
            </a:extLst>
          </p:cNvPr>
          <p:cNvCxnSpPr>
            <a:cxnSpLocks/>
          </p:cNvCxnSpPr>
          <p:nvPr/>
        </p:nvCxnSpPr>
        <p:spPr>
          <a:xfrm>
            <a:off x="3320685" y="1898400"/>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9F50455-9E2B-CC01-634E-EC1BE293754B}"/>
              </a:ext>
            </a:extLst>
          </p:cNvPr>
          <p:cNvCxnSpPr>
            <a:cxnSpLocks/>
          </p:cNvCxnSpPr>
          <p:nvPr/>
        </p:nvCxnSpPr>
        <p:spPr>
          <a:xfrm>
            <a:off x="4259806" y="1898400"/>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BACE894-A7B3-CBB4-B4C8-0168709E4CA6}"/>
              </a:ext>
            </a:extLst>
          </p:cNvPr>
          <p:cNvCxnSpPr>
            <a:cxnSpLocks/>
          </p:cNvCxnSpPr>
          <p:nvPr/>
        </p:nvCxnSpPr>
        <p:spPr>
          <a:xfrm>
            <a:off x="5207147" y="1898400"/>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4C0D778-76B4-A576-D023-DA198C353DA7}"/>
              </a:ext>
            </a:extLst>
          </p:cNvPr>
          <p:cNvCxnSpPr>
            <a:cxnSpLocks/>
          </p:cNvCxnSpPr>
          <p:nvPr/>
        </p:nvCxnSpPr>
        <p:spPr>
          <a:xfrm>
            <a:off x="6150383" y="1898400"/>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8696DC5-E202-549A-A810-E2D876F9A631}"/>
              </a:ext>
            </a:extLst>
          </p:cNvPr>
          <p:cNvCxnSpPr>
            <a:cxnSpLocks/>
          </p:cNvCxnSpPr>
          <p:nvPr/>
        </p:nvCxnSpPr>
        <p:spPr>
          <a:xfrm>
            <a:off x="7093607" y="1898400"/>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99E35EB-EC6D-FC91-BB2C-34011E51F261}"/>
              </a:ext>
            </a:extLst>
          </p:cNvPr>
          <p:cNvCxnSpPr>
            <a:cxnSpLocks/>
          </p:cNvCxnSpPr>
          <p:nvPr/>
        </p:nvCxnSpPr>
        <p:spPr>
          <a:xfrm>
            <a:off x="8029030" y="1898400"/>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5B94FE1-EF6F-5D9B-E923-B84A889990F6}"/>
              </a:ext>
            </a:extLst>
          </p:cNvPr>
          <p:cNvCxnSpPr>
            <a:cxnSpLocks/>
          </p:cNvCxnSpPr>
          <p:nvPr/>
        </p:nvCxnSpPr>
        <p:spPr>
          <a:xfrm>
            <a:off x="8972005" y="1898010"/>
            <a:ext cx="2177089"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33" name="Graphic 32">
            <a:extLst>
              <a:ext uri="{FF2B5EF4-FFF2-40B4-BE49-F238E27FC236}">
                <a16:creationId xmlns:a16="http://schemas.microsoft.com/office/drawing/2014/main" id="{3FA69285-F5BF-6D4B-6274-216926D0CB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45908" y="457927"/>
            <a:ext cx="685800" cy="685800"/>
          </a:xfrm>
          <a:prstGeom prst="rect">
            <a:avLst/>
          </a:prstGeom>
        </p:spPr>
      </p:pic>
      <p:grpSp>
        <p:nvGrpSpPr>
          <p:cNvPr id="66" name="Group 65">
            <a:extLst>
              <a:ext uri="{FF2B5EF4-FFF2-40B4-BE49-F238E27FC236}">
                <a16:creationId xmlns:a16="http://schemas.microsoft.com/office/drawing/2014/main" id="{25DE7356-7C85-5766-4DAD-9F41AD077FBA}"/>
              </a:ext>
            </a:extLst>
          </p:cNvPr>
          <p:cNvGrpSpPr/>
          <p:nvPr/>
        </p:nvGrpSpPr>
        <p:grpSpPr>
          <a:xfrm>
            <a:off x="1013708" y="2486675"/>
            <a:ext cx="3259016" cy="517227"/>
            <a:chOff x="1013708" y="4084847"/>
            <a:chExt cx="3259016" cy="517227"/>
          </a:xfrm>
        </p:grpSpPr>
        <p:grpSp>
          <p:nvGrpSpPr>
            <p:cNvPr id="53" name="Group 52">
              <a:extLst>
                <a:ext uri="{FF2B5EF4-FFF2-40B4-BE49-F238E27FC236}">
                  <a16:creationId xmlns:a16="http://schemas.microsoft.com/office/drawing/2014/main" id="{3A234E88-5B94-A7FB-8D59-DB7DF6F0A669}"/>
                </a:ext>
              </a:extLst>
            </p:cNvPr>
            <p:cNvGrpSpPr/>
            <p:nvPr/>
          </p:nvGrpSpPr>
          <p:grpSpPr>
            <a:xfrm>
              <a:off x="1013708" y="4084847"/>
              <a:ext cx="1255402" cy="517227"/>
              <a:chOff x="1013708" y="4084847"/>
              <a:chExt cx="1255402" cy="517227"/>
            </a:xfrm>
          </p:grpSpPr>
          <p:pic>
            <p:nvPicPr>
              <p:cNvPr id="43" name="Graphic 42">
                <a:extLst>
                  <a:ext uri="{FF2B5EF4-FFF2-40B4-BE49-F238E27FC236}">
                    <a16:creationId xmlns:a16="http://schemas.microsoft.com/office/drawing/2014/main" id="{50224D3F-8E0C-D5EF-0AD2-0E6654AA2F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1170" y="4084847"/>
                <a:ext cx="514350" cy="514350"/>
              </a:xfrm>
              <a:prstGeom prst="rect">
                <a:avLst/>
              </a:prstGeom>
            </p:spPr>
          </p:pic>
          <p:grpSp>
            <p:nvGrpSpPr>
              <p:cNvPr id="50" name="Group 49">
                <a:extLst>
                  <a:ext uri="{FF2B5EF4-FFF2-40B4-BE49-F238E27FC236}">
                    <a16:creationId xmlns:a16="http://schemas.microsoft.com/office/drawing/2014/main" id="{32F3CCE0-3192-6787-7485-B35EED7C6DF3}"/>
                  </a:ext>
                </a:extLst>
              </p:cNvPr>
              <p:cNvGrpSpPr/>
              <p:nvPr/>
            </p:nvGrpSpPr>
            <p:grpSpPr>
              <a:xfrm>
                <a:off x="1013708" y="4087724"/>
                <a:ext cx="1255402" cy="514350"/>
                <a:chOff x="1001575" y="4087724"/>
                <a:chExt cx="1255402" cy="514350"/>
              </a:xfrm>
            </p:grpSpPr>
            <p:pic>
              <p:nvPicPr>
                <p:cNvPr id="34" name="Graphic 33">
                  <a:extLst>
                    <a:ext uri="{FF2B5EF4-FFF2-40B4-BE49-F238E27FC236}">
                      <a16:creationId xmlns:a16="http://schemas.microsoft.com/office/drawing/2014/main" id="{F221817D-7BD6-3CA6-AED8-8C0FE88E2B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575" y="4087724"/>
                  <a:ext cx="514350" cy="514350"/>
                </a:xfrm>
                <a:prstGeom prst="rect">
                  <a:avLst/>
                </a:prstGeom>
              </p:spPr>
            </p:pic>
            <p:pic>
              <p:nvPicPr>
                <p:cNvPr id="36" name="Graphic 35">
                  <a:extLst>
                    <a:ext uri="{FF2B5EF4-FFF2-40B4-BE49-F238E27FC236}">
                      <a16:creationId xmlns:a16="http://schemas.microsoft.com/office/drawing/2014/main" id="{CF248817-239E-615B-ECF6-0EBA0CCFDB4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2233" y="4087724"/>
                  <a:ext cx="514350" cy="514350"/>
                </a:xfrm>
                <a:prstGeom prst="rect">
                  <a:avLst/>
                </a:prstGeom>
              </p:spPr>
            </p:pic>
            <p:pic>
              <p:nvPicPr>
                <p:cNvPr id="49" name="Graphic 48">
                  <a:extLst>
                    <a:ext uri="{FF2B5EF4-FFF2-40B4-BE49-F238E27FC236}">
                      <a16:creationId xmlns:a16="http://schemas.microsoft.com/office/drawing/2014/main" id="{E8909956-356D-4D86-0A38-F0E230870C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2627" y="4087724"/>
                  <a:ext cx="514350" cy="514350"/>
                </a:xfrm>
                <a:prstGeom prst="rect">
                  <a:avLst/>
                </a:prstGeom>
              </p:spPr>
            </p:pic>
          </p:grpSp>
        </p:grpSp>
        <p:grpSp>
          <p:nvGrpSpPr>
            <p:cNvPr id="54" name="Group 53">
              <a:extLst>
                <a:ext uri="{FF2B5EF4-FFF2-40B4-BE49-F238E27FC236}">
                  <a16:creationId xmlns:a16="http://schemas.microsoft.com/office/drawing/2014/main" id="{E839542A-E21A-CD80-4B63-D6BE38E49DD5}"/>
                </a:ext>
              </a:extLst>
            </p:cNvPr>
            <p:cNvGrpSpPr/>
            <p:nvPr/>
          </p:nvGrpSpPr>
          <p:grpSpPr>
            <a:xfrm>
              <a:off x="2021582" y="4084847"/>
              <a:ext cx="1255402" cy="517227"/>
              <a:chOff x="1013708" y="4084847"/>
              <a:chExt cx="1255402" cy="517227"/>
            </a:xfrm>
          </p:grpSpPr>
          <p:pic>
            <p:nvPicPr>
              <p:cNvPr id="55" name="Graphic 54">
                <a:extLst>
                  <a:ext uri="{FF2B5EF4-FFF2-40B4-BE49-F238E27FC236}">
                    <a16:creationId xmlns:a16="http://schemas.microsoft.com/office/drawing/2014/main" id="{B30D202A-BD65-E8BE-A612-72EECEA189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1170" y="4084847"/>
                <a:ext cx="514350" cy="514350"/>
              </a:xfrm>
              <a:prstGeom prst="rect">
                <a:avLst/>
              </a:prstGeom>
            </p:spPr>
          </p:pic>
          <p:grpSp>
            <p:nvGrpSpPr>
              <p:cNvPr id="56" name="Group 55">
                <a:extLst>
                  <a:ext uri="{FF2B5EF4-FFF2-40B4-BE49-F238E27FC236}">
                    <a16:creationId xmlns:a16="http://schemas.microsoft.com/office/drawing/2014/main" id="{EFE24A09-E397-EABC-7334-AC98AE62FB8C}"/>
                  </a:ext>
                </a:extLst>
              </p:cNvPr>
              <p:cNvGrpSpPr/>
              <p:nvPr/>
            </p:nvGrpSpPr>
            <p:grpSpPr>
              <a:xfrm>
                <a:off x="1013708" y="4087724"/>
                <a:ext cx="1255402" cy="514350"/>
                <a:chOff x="1001575" y="4087724"/>
                <a:chExt cx="1255402" cy="514350"/>
              </a:xfrm>
            </p:grpSpPr>
            <p:pic>
              <p:nvPicPr>
                <p:cNvPr id="57" name="Graphic 56">
                  <a:extLst>
                    <a:ext uri="{FF2B5EF4-FFF2-40B4-BE49-F238E27FC236}">
                      <a16:creationId xmlns:a16="http://schemas.microsoft.com/office/drawing/2014/main" id="{23B9EB2D-A986-ECD0-EE3F-7BD78C3A58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575" y="4087724"/>
                  <a:ext cx="514350" cy="514350"/>
                </a:xfrm>
                <a:prstGeom prst="rect">
                  <a:avLst/>
                </a:prstGeom>
              </p:spPr>
            </p:pic>
            <p:pic>
              <p:nvPicPr>
                <p:cNvPr id="58" name="Graphic 57">
                  <a:extLst>
                    <a:ext uri="{FF2B5EF4-FFF2-40B4-BE49-F238E27FC236}">
                      <a16:creationId xmlns:a16="http://schemas.microsoft.com/office/drawing/2014/main" id="{5CFABEBE-165A-3A7A-69F2-A7D7BAD3DC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2233" y="4087724"/>
                  <a:ext cx="514350" cy="514350"/>
                </a:xfrm>
                <a:prstGeom prst="rect">
                  <a:avLst/>
                </a:prstGeom>
              </p:spPr>
            </p:pic>
            <p:pic>
              <p:nvPicPr>
                <p:cNvPr id="59" name="Graphic 58">
                  <a:extLst>
                    <a:ext uri="{FF2B5EF4-FFF2-40B4-BE49-F238E27FC236}">
                      <a16:creationId xmlns:a16="http://schemas.microsoft.com/office/drawing/2014/main" id="{24F65387-D3CD-5248-7E28-C74E3E73D4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2627" y="4087724"/>
                  <a:ext cx="514350" cy="514350"/>
                </a:xfrm>
                <a:prstGeom prst="rect">
                  <a:avLst/>
                </a:prstGeom>
              </p:spPr>
            </p:pic>
          </p:grpSp>
        </p:grpSp>
        <p:grpSp>
          <p:nvGrpSpPr>
            <p:cNvPr id="60" name="Group 59">
              <a:extLst>
                <a:ext uri="{FF2B5EF4-FFF2-40B4-BE49-F238E27FC236}">
                  <a16:creationId xmlns:a16="http://schemas.microsoft.com/office/drawing/2014/main" id="{631FC27F-F8A5-6603-704F-4F2DE476ECC5}"/>
                </a:ext>
              </a:extLst>
            </p:cNvPr>
            <p:cNvGrpSpPr/>
            <p:nvPr/>
          </p:nvGrpSpPr>
          <p:grpSpPr>
            <a:xfrm>
              <a:off x="3017322" y="4084847"/>
              <a:ext cx="1255402" cy="517227"/>
              <a:chOff x="1013708" y="4084847"/>
              <a:chExt cx="1255402" cy="517227"/>
            </a:xfrm>
          </p:grpSpPr>
          <p:pic>
            <p:nvPicPr>
              <p:cNvPr id="61" name="Graphic 60">
                <a:extLst>
                  <a:ext uri="{FF2B5EF4-FFF2-40B4-BE49-F238E27FC236}">
                    <a16:creationId xmlns:a16="http://schemas.microsoft.com/office/drawing/2014/main" id="{1CF8538B-2FB0-C5E0-3FA7-F234C452E9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1170" y="4084847"/>
                <a:ext cx="514350" cy="514350"/>
              </a:xfrm>
              <a:prstGeom prst="rect">
                <a:avLst/>
              </a:prstGeom>
            </p:spPr>
          </p:pic>
          <p:grpSp>
            <p:nvGrpSpPr>
              <p:cNvPr id="62" name="Group 61">
                <a:extLst>
                  <a:ext uri="{FF2B5EF4-FFF2-40B4-BE49-F238E27FC236}">
                    <a16:creationId xmlns:a16="http://schemas.microsoft.com/office/drawing/2014/main" id="{A5A69FFE-7A30-8880-4F25-4F657562488D}"/>
                  </a:ext>
                </a:extLst>
              </p:cNvPr>
              <p:cNvGrpSpPr/>
              <p:nvPr/>
            </p:nvGrpSpPr>
            <p:grpSpPr>
              <a:xfrm>
                <a:off x="1013708" y="4087724"/>
                <a:ext cx="1255402" cy="514350"/>
                <a:chOff x="1001575" y="4087724"/>
                <a:chExt cx="1255402" cy="514350"/>
              </a:xfrm>
            </p:grpSpPr>
            <p:pic>
              <p:nvPicPr>
                <p:cNvPr id="63" name="Graphic 62">
                  <a:extLst>
                    <a:ext uri="{FF2B5EF4-FFF2-40B4-BE49-F238E27FC236}">
                      <a16:creationId xmlns:a16="http://schemas.microsoft.com/office/drawing/2014/main" id="{2BD65539-CA1B-1110-590D-B52CBB6460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575" y="4087724"/>
                  <a:ext cx="514350" cy="514350"/>
                </a:xfrm>
                <a:prstGeom prst="rect">
                  <a:avLst/>
                </a:prstGeom>
              </p:spPr>
            </p:pic>
            <p:pic>
              <p:nvPicPr>
                <p:cNvPr id="64" name="Graphic 63">
                  <a:extLst>
                    <a:ext uri="{FF2B5EF4-FFF2-40B4-BE49-F238E27FC236}">
                      <a16:creationId xmlns:a16="http://schemas.microsoft.com/office/drawing/2014/main" id="{02935F68-5A03-6E43-A516-0CC8229AED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2233" y="4087724"/>
                  <a:ext cx="514350" cy="514350"/>
                </a:xfrm>
                <a:prstGeom prst="rect">
                  <a:avLst/>
                </a:prstGeom>
              </p:spPr>
            </p:pic>
            <p:pic>
              <p:nvPicPr>
                <p:cNvPr id="65" name="Graphic 64">
                  <a:extLst>
                    <a:ext uri="{FF2B5EF4-FFF2-40B4-BE49-F238E27FC236}">
                      <a16:creationId xmlns:a16="http://schemas.microsoft.com/office/drawing/2014/main" id="{34460685-9F59-C09A-0677-37E0FD74B5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2627" y="4087724"/>
                  <a:ext cx="514350" cy="514350"/>
                </a:xfrm>
                <a:prstGeom prst="rect">
                  <a:avLst/>
                </a:prstGeom>
              </p:spPr>
            </p:pic>
          </p:grpSp>
        </p:grpSp>
      </p:grpSp>
      <p:grpSp>
        <p:nvGrpSpPr>
          <p:cNvPr id="67" name="Group 66">
            <a:extLst>
              <a:ext uri="{FF2B5EF4-FFF2-40B4-BE49-F238E27FC236}">
                <a16:creationId xmlns:a16="http://schemas.microsoft.com/office/drawing/2014/main" id="{CB080651-5F79-D528-2C4C-5B0B11439226}"/>
              </a:ext>
            </a:extLst>
          </p:cNvPr>
          <p:cNvGrpSpPr/>
          <p:nvPr/>
        </p:nvGrpSpPr>
        <p:grpSpPr>
          <a:xfrm>
            <a:off x="3994187" y="2483798"/>
            <a:ext cx="3259016" cy="517227"/>
            <a:chOff x="1013708" y="4084847"/>
            <a:chExt cx="3259016" cy="517227"/>
          </a:xfrm>
        </p:grpSpPr>
        <p:grpSp>
          <p:nvGrpSpPr>
            <p:cNvPr id="68" name="Group 67">
              <a:extLst>
                <a:ext uri="{FF2B5EF4-FFF2-40B4-BE49-F238E27FC236}">
                  <a16:creationId xmlns:a16="http://schemas.microsoft.com/office/drawing/2014/main" id="{B5211B9C-05FB-6525-FFB2-050F68115BDB}"/>
                </a:ext>
              </a:extLst>
            </p:cNvPr>
            <p:cNvGrpSpPr/>
            <p:nvPr/>
          </p:nvGrpSpPr>
          <p:grpSpPr>
            <a:xfrm>
              <a:off x="1013708" y="4084847"/>
              <a:ext cx="1255402" cy="517227"/>
              <a:chOff x="1013708" y="4084847"/>
              <a:chExt cx="1255402" cy="517227"/>
            </a:xfrm>
          </p:grpSpPr>
          <p:pic>
            <p:nvPicPr>
              <p:cNvPr id="81" name="Graphic 80">
                <a:extLst>
                  <a:ext uri="{FF2B5EF4-FFF2-40B4-BE49-F238E27FC236}">
                    <a16:creationId xmlns:a16="http://schemas.microsoft.com/office/drawing/2014/main" id="{CF7597B7-A64B-8D1E-8BA7-157B32F778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1170" y="4084847"/>
                <a:ext cx="514350" cy="514350"/>
              </a:xfrm>
              <a:prstGeom prst="rect">
                <a:avLst/>
              </a:prstGeom>
            </p:spPr>
          </p:pic>
          <p:grpSp>
            <p:nvGrpSpPr>
              <p:cNvPr id="82" name="Group 81">
                <a:extLst>
                  <a:ext uri="{FF2B5EF4-FFF2-40B4-BE49-F238E27FC236}">
                    <a16:creationId xmlns:a16="http://schemas.microsoft.com/office/drawing/2014/main" id="{692FFE28-6C2D-4DBF-FBF1-FEB7D9CE931F}"/>
                  </a:ext>
                </a:extLst>
              </p:cNvPr>
              <p:cNvGrpSpPr/>
              <p:nvPr/>
            </p:nvGrpSpPr>
            <p:grpSpPr>
              <a:xfrm>
                <a:off x="1013708" y="4087724"/>
                <a:ext cx="1255402" cy="514350"/>
                <a:chOff x="1001575" y="4087724"/>
                <a:chExt cx="1255402" cy="514350"/>
              </a:xfrm>
            </p:grpSpPr>
            <p:pic>
              <p:nvPicPr>
                <p:cNvPr id="83" name="Graphic 82">
                  <a:extLst>
                    <a:ext uri="{FF2B5EF4-FFF2-40B4-BE49-F238E27FC236}">
                      <a16:creationId xmlns:a16="http://schemas.microsoft.com/office/drawing/2014/main" id="{F8709892-7F98-DFF3-E59F-7613C0EA88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575" y="4087724"/>
                  <a:ext cx="514350" cy="514350"/>
                </a:xfrm>
                <a:prstGeom prst="rect">
                  <a:avLst/>
                </a:prstGeom>
              </p:spPr>
            </p:pic>
            <p:pic>
              <p:nvPicPr>
                <p:cNvPr id="84" name="Graphic 83">
                  <a:extLst>
                    <a:ext uri="{FF2B5EF4-FFF2-40B4-BE49-F238E27FC236}">
                      <a16:creationId xmlns:a16="http://schemas.microsoft.com/office/drawing/2014/main" id="{D380BA5E-6410-91D0-EBF1-8988FD3D81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2233" y="4087724"/>
                  <a:ext cx="514350" cy="514350"/>
                </a:xfrm>
                <a:prstGeom prst="rect">
                  <a:avLst/>
                </a:prstGeom>
              </p:spPr>
            </p:pic>
            <p:pic>
              <p:nvPicPr>
                <p:cNvPr id="85" name="Graphic 84">
                  <a:extLst>
                    <a:ext uri="{FF2B5EF4-FFF2-40B4-BE49-F238E27FC236}">
                      <a16:creationId xmlns:a16="http://schemas.microsoft.com/office/drawing/2014/main" id="{9BE6F683-C65F-C41A-74FB-61A34317B8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2627" y="4087724"/>
                  <a:ext cx="514350" cy="514350"/>
                </a:xfrm>
                <a:prstGeom prst="rect">
                  <a:avLst/>
                </a:prstGeom>
              </p:spPr>
            </p:pic>
          </p:grpSp>
        </p:grpSp>
        <p:grpSp>
          <p:nvGrpSpPr>
            <p:cNvPr id="69" name="Group 68">
              <a:extLst>
                <a:ext uri="{FF2B5EF4-FFF2-40B4-BE49-F238E27FC236}">
                  <a16:creationId xmlns:a16="http://schemas.microsoft.com/office/drawing/2014/main" id="{99DDB377-EE4B-B287-5373-1D0FD6BBE4AE}"/>
                </a:ext>
              </a:extLst>
            </p:cNvPr>
            <p:cNvGrpSpPr/>
            <p:nvPr/>
          </p:nvGrpSpPr>
          <p:grpSpPr>
            <a:xfrm>
              <a:off x="2021582" y="4084847"/>
              <a:ext cx="1255402" cy="517227"/>
              <a:chOff x="1013708" y="4084847"/>
              <a:chExt cx="1255402" cy="517227"/>
            </a:xfrm>
          </p:grpSpPr>
          <p:pic>
            <p:nvPicPr>
              <p:cNvPr id="76" name="Graphic 75">
                <a:extLst>
                  <a:ext uri="{FF2B5EF4-FFF2-40B4-BE49-F238E27FC236}">
                    <a16:creationId xmlns:a16="http://schemas.microsoft.com/office/drawing/2014/main" id="{27F70C32-48E6-7843-39A7-5E4A5514212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1170" y="4084847"/>
                <a:ext cx="514350" cy="514350"/>
              </a:xfrm>
              <a:prstGeom prst="rect">
                <a:avLst/>
              </a:prstGeom>
            </p:spPr>
          </p:pic>
          <p:grpSp>
            <p:nvGrpSpPr>
              <p:cNvPr id="77" name="Group 76">
                <a:extLst>
                  <a:ext uri="{FF2B5EF4-FFF2-40B4-BE49-F238E27FC236}">
                    <a16:creationId xmlns:a16="http://schemas.microsoft.com/office/drawing/2014/main" id="{A4FA2F9D-8483-A7E0-C621-97B298AA3FD5}"/>
                  </a:ext>
                </a:extLst>
              </p:cNvPr>
              <p:cNvGrpSpPr/>
              <p:nvPr/>
            </p:nvGrpSpPr>
            <p:grpSpPr>
              <a:xfrm>
                <a:off x="1013708" y="4087724"/>
                <a:ext cx="1255402" cy="514350"/>
                <a:chOff x="1001575" y="4087724"/>
                <a:chExt cx="1255402" cy="514350"/>
              </a:xfrm>
            </p:grpSpPr>
            <p:pic>
              <p:nvPicPr>
                <p:cNvPr id="78" name="Graphic 77">
                  <a:extLst>
                    <a:ext uri="{FF2B5EF4-FFF2-40B4-BE49-F238E27FC236}">
                      <a16:creationId xmlns:a16="http://schemas.microsoft.com/office/drawing/2014/main" id="{36AC424E-A09C-D280-68F6-B7B3DB9709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575" y="4087724"/>
                  <a:ext cx="514350" cy="514350"/>
                </a:xfrm>
                <a:prstGeom prst="rect">
                  <a:avLst/>
                </a:prstGeom>
              </p:spPr>
            </p:pic>
            <p:pic>
              <p:nvPicPr>
                <p:cNvPr id="79" name="Graphic 78">
                  <a:extLst>
                    <a:ext uri="{FF2B5EF4-FFF2-40B4-BE49-F238E27FC236}">
                      <a16:creationId xmlns:a16="http://schemas.microsoft.com/office/drawing/2014/main" id="{FA0F439E-9D9E-BA55-CF13-33B581F42B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2233" y="4087724"/>
                  <a:ext cx="514350" cy="514350"/>
                </a:xfrm>
                <a:prstGeom prst="rect">
                  <a:avLst/>
                </a:prstGeom>
              </p:spPr>
            </p:pic>
            <p:pic>
              <p:nvPicPr>
                <p:cNvPr id="80" name="Graphic 79">
                  <a:extLst>
                    <a:ext uri="{FF2B5EF4-FFF2-40B4-BE49-F238E27FC236}">
                      <a16:creationId xmlns:a16="http://schemas.microsoft.com/office/drawing/2014/main" id="{54DA443D-EE08-CCBB-CCA6-AAD32C0BC9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2627" y="4087724"/>
                  <a:ext cx="514350" cy="514350"/>
                </a:xfrm>
                <a:prstGeom prst="rect">
                  <a:avLst/>
                </a:prstGeom>
              </p:spPr>
            </p:pic>
          </p:grpSp>
        </p:grpSp>
        <p:grpSp>
          <p:nvGrpSpPr>
            <p:cNvPr id="70" name="Group 69">
              <a:extLst>
                <a:ext uri="{FF2B5EF4-FFF2-40B4-BE49-F238E27FC236}">
                  <a16:creationId xmlns:a16="http://schemas.microsoft.com/office/drawing/2014/main" id="{6506E2E0-D683-1AAF-6907-729FD7877C85}"/>
                </a:ext>
              </a:extLst>
            </p:cNvPr>
            <p:cNvGrpSpPr/>
            <p:nvPr/>
          </p:nvGrpSpPr>
          <p:grpSpPr>
            <a:xfrm>
              <a:off x="3017322" y="4084847"/>
              <a:ext cx="1255402" cy="517227"/>
              <a:chOff x="1013708" y="4084847"/>
              <a:chExt cx="1255402" cy="517227"/>
            </a:xfrm>
          </p:grpSpPr>
          <p:pic>
            <p:nvPicPr>
              <p:cNvPr id="71" name="Graphic 70">
                <a:extLst>
                  <a:ext uri="{FF2B5EF4-FFF2-40B4-BE49-F238E27FC236}">
                    <a16:creationId xmlns:a16="http://schemas.microsoft.com/office/drawing/2014/main" id="{AE835488-ACC3-7A76-CE37-A21A7767BE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1170" y="4084847"/>
                <a:ext cx="514350" cy="514350"/>
              </a:xfrm>
              <a:prstGeom prst="rect">
                <a:avLst/>
              </a:prstGeom>
            </p:spPr>
          </p:pic>
          <p:grpSp>
            <p:nvGrpSpPr>
              <p:cNvPr id="72" name="Group 71">
                <a:extLst>
                  <a:ext uri="{FF2B5EF4-FFF2-40B4-BE49-F238E27FC236}">
                    <a16:creationId xmlns:a16="http://schemas.microsoft.com/office/drawing/2014/main" id="{0305D9C8-C89A-F87A-8446-8BAA8B3171E0}"/>
                  </a:ext>
                </a:extLst>
              </p:cNvPr>
              <p:cNvGrpSpPr/>
              <p:nvPr/>
            </p:nvGrpSpPr>
            <p:grpSpPr>
              <a:xfrm>
                <a:off x="1013708" y="4087724"/>
                <a:ext cx="1255402" cy="514350"/>
                <a:chOff x="1001575" y="4087724"/>
                <a:chExt cx="1255402" cy="514350"/>
              </a:xfrm>
            </p:grpSpPr>
            <p:pic>
              <p:nvPicPr>
                <p:cNvPr id="73" name="Graphic 72">
                  <a:extLst>
                    <a:ext uri="{FF2B5EF4-FFF2-40B4-BE49-F238E27FC236}">
                      <a16:creationId xmlns:a16="http://schemas.microsoft.com/office/drawing/2014/main" id="{C5A461B6-0760-6B2A-C6B1-1F91C5FDB8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575" y="4087724"/>
                  <a:ext cx="514350" cy="514350"/>
                </a:xfrm>
                <a:prstGeom prst="rect">
                  <a:avLst/>
                </a:prstGeom>
              </p:spPr>
            </p:pic>
            <p:pic>
              <p:nvPicPr>
                <p:cNvPr id="74" name="Graphic 73">
                  <a:extLst>
                    <a:ext uri="{FF2B5EF4-FFF2-40B4-BE49-F238E27FC236}">
                      <a16:creationId xmlns:a16="http://schemas.microsoft.com/office/drawing/2014/main" id="{E4F15E87-A57C-1122-9549-4F32927E23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2233" y="4087724"/>
                  <a:ext cx="514350" cy="514350"/>
                </a:xfrm>
                <a:prstGeom prst="rect">
                  <a:avLst/>
                </a:prstGeom>
              </p:spPr>
            </p:pic>
            <p:pic>
              <p:nvPicPr>
                <p:cNvPr id="75" name="Graphic 74">
                  <a:extLst>
                    <a:ext uri="{FF2B5EF4-FFF2-40B4-BE49-F238E27FC236}">
                      <a16:creationId xmlns:a16="http://schemas.microsoft.com/office/drawing/2014/main" id="{7B711E53-2416-224D-AB2E-78F26A0734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2627" y="4087724"/>
                  <a:ext cx="514350" cy="514350"/>
                </a:xfrm>
                <a:prstGeom prst="rect">
                  <a:avLst/>
                </a:prstGeom>
              </p:spPr>
            </p:pic>
          </p:grpSp>
        </p:grpSp>
      </p:grpSp>
      <p:grpSp>
        <p:nvGrpSpPr>
          <p:cNvPr id="86" name="Group 85">
            <a:extLst>
              <a:ext uri="{FF2B5EF4-FFF2-40B4-BE49-F238E27FC236}">
                <a16:creationId xmlns:a16="http://schemas.microsoft.com/office/drawing/2014/main" id="{4D0E933D-48CB-EA07-6EE2-7E8CAF2B5B10}"/>
              </a:ext>
            </a:extLst>
          </p:cNvPr>
          <p:cNvGrpSpPr/>
          <p:nvPr/>
        </p:nvGrpSpPr>
        <p:grpSpPr>
          <a:xfrm>
            <a:off x="6952329" y="2486478"/>
            <a:ext cx="3259016" cy="517227"/>
            <a:chOff x="1013708" y="4084847"/>
            <a:chExt cx="3259016" cy="517227"/>
          </a:xfrm>
        </p:grpSpPr>
        <p:grpSp>
          <p:nvGrpSpPr>
            <p:cNvPr id="87" name="Group 86">
              <a:extLst>
                <a:ext uri="{FF2B5EF4-FFF2-40B4-BE49-F238E27FC236}">
                  <a16:creationId xmlns:a16="http://schemas.microsoft.com/office/drawing/2014/main" id="{D26786A6-D139-97A9-69D9-710A862A99D8}"/>
                </a:ext>
              </a:extLst>
            </p:cNvPr>
            <p:cNvGrpSpPr/>
            <p:nvPr/>
          </p:nvGrpSpPr>
          <p:grpSpPr>
            <a:xfrm>
              <a:off x="1013708" y="4084847"/>
              <a:ext cx="1255402" cy="517227"/>
              <a:chOff x="1013708" y="4084847"/>
              <a:chExt cx="1255402" cy="517227"/>
            </a:xfrm>
          </p:grpSpPr>
          <p:pic>
            <p:nvPicPr>
              <p:cNvPr id="100" name="Graphic 99">
                <a:extLst>
                  <a:ext uri="{FF2B5EF4-FFF2-40B4-BE49-F238E27FC236}">
                    <a16:creationId xmlns:a16="http://schemas.microsoft.com/office/drawing/2014/main" id="{ECFB3647-F2F3-12E6-40CB-B055C1F903F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1170" y="4084847"/>
                <a:ext cx="514350" cy="514350"/>
              </a:xfrm>
              <a:prstGeom prst="rect">
                <a:avLst/>
              </a:prstGeom>
            </p:spPr>
          </p:pic>
          <p:grpSp>
            <p:nvGrpSpPr>
              <p:cNvPr id="101" name="Group 100">
                <a:extLst>
                  <a:ext uri="{FF2B5EF4-FFF2-40B4-BE49-F238E27FC236}">
                    <a16:creationId xmlns:a16="http://schemas.microsoft.com/office/drawing/2014/main" id="{3114559F-EC61-A19B-CECB-9419753D1181}"/>
                  </a:ext>
                </a:extLst>
              </p:cNvPr>
              <p:cNvGrpSpPr/>
              <p:nvPr/>
            </p:nvGrpSpPr>
            <p:grpSpPr>
              <a:xfrm>
                <a:off x="1013708" y="4087724"/>
                <a:ext cx="1255402" cy="514350"/>
                <a:chOff x="1001575" y="4087724"/>
                <a:chExt cx="1255402" cy="514350"/>
              </a:xfrm>
            </p:grpSpPr>
            <p:pic>
              <p:nvPicPr>
                <p:cNvPr id="102" name="Graphic 101">
                  <a:extLst>
                    <a:ext uri="{FF2B5EF4-FFF2-40B4-BE49-F238E27FC236}">
                      <a16:creationId xmlns:a16="http://schemas.microsoft.com/office/drawing/2014/main" id="{178ADFF9-F2C0-1D65-2C60-6BB5A8974B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575" y="4087724"/>
                  <a:ext cx="514350" cy="514350"/>
                </a:xfrm>
                <a:prstGeom prst="rect">
                  <a:avLst/>
                </a:prstGeom>
              </p:spPr>
            </p:pic>
            <p:pic>
              <p:nvPicPr>
                <p:cNvPr id="103" name="Graphic 102">
                  <a:extLst>
                    <a:ext uri="{FF2B5EF4-FFF2-40B4-BE49-F238E27FC236}">
                      <a16:creationId xmlns:a16="http://schemas.microsoft.com/office/drawing/2014/main" id="{4C901D47-8C1D-CF54-AC44-5B6E174FBD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2233" y="4087724"/>
                  <a:ext cx="514350" cy="514350"/>
                </a:xfrm>
                <a:prstGeom prst="rect">
                  <a:avLst/>
                </a:prstGeom>
              </p:spPr>
            </p:pic>
            <p:pic>
              <p:nvPicPr>
                <p:cNvPr id="104" name="Graphic 103">
                  <a:extLst>
                    <a:ext uri="{FF2B5EF4-FFF2-40B4-BE49-F238E27FC236}">
                      <a16:creationId xmlns:a16="http://schemas.microsoft.com/office/drawing/2014/main" id="{0C95EE0B-433C-F8AC-FDDB-F4EE17E6A8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2627" y="4087724"/>
                  <a:ext cx="514350" cy="514350"/>
                </a:xfrm>
                <a:prstGeom prst="rect">
                  <a:avLst/>
                </a:prstGeom>
              </p:spPr>
            </p:pic>
          </p:grpSp>
        </p:grpSp>
        <p:grpSp>
          <p:nvGrpSpPr>
            <p:cNvPr id="88" name="Group 87">
              <a:extLst>
                <a:ext uri="{FF2B5EF4-FFF2-40B4-BE49-F238E27FC236}">
                  <a16:creationId xmlns:a16="http://schemas.microsoft.com/office/drawing/2014/main" id="{C0D3284B-2B54-2232-910D-ECE6E4465C63}"/>
                </a:ext>
              </a:extLst>
            </p:cNvPr>
            <p:cNvGrpSpPr/>
            <p:nvPr/>
          </p:nvGrpSpPr>
          <p:grpSpPr>
            <a:xfrm>
              <a:off x="2021582" y="4084847"/>
              <a:ext cx="1255402" cy="517227"/>
              <a:chOff x="1013708" y="4084847"/>
              <a:chExt cx="1255402" cy="517227"/>
            </a:xfrm>
          </p:grpSpPr>
          <p:pic>
            <p:nvPicPr>
              <p:cNvPr id="95" name="Graphic 94">
                <a:extLst>
                  <a:ext uri="{FF2B5EF4-FFF2-40B4-BE49-F238E27FC236}">
                    <a16:creationId xmlns:a16="http://schemas.microsoft.com/office/drawing/2014/main" id="{F01AB5DC-7DEB-2C63-6E13-13F8AF68D5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1170" y="4084847"/>
                <a:ext cx="514350" cy="514350"/>
              </a:xfrm>
              <a:prstGeom prst="rect">
                <a:avLst/>
              </a:prstGeom>
            </p:spPr>
          </p:pic>
          <p:grpSp>
            <p:nvGrpSpPr>
              <p:cNvPr id="96" name="Group 95">
                <a:extLst>
                  <a:ext uri="{FF2B5EF4-FFF2-40B4-BE49-F238E27FC236}">
                    <a16:creationId xmlns:a16="http://schemas.microsoft.com/office/drawing/2014/main" id="{713AC842-1DA4-155F-0029-79871ABBCBA0}"/>
                  </a:ext>
                </a:extLst>
              </p:cNvPr>
              <p:cNvGrpSpPr/>
              <p:nvPr/>
            </p:nvGrpSpPr>
            <p:grpSpPr>
              <a:xfrm>
                <a:off x="1013708" y="4087724"/>
                <a:ext cx="1255402" cy="514350"/>
                <a:chOff x="1001575" y="4087724"/>
                <a:chExt cx="1255402" cy="514350"/>
              </a:xfrm>
            </p:grpSpPr>
            <p:pic>
              <p:nvPicPr>
                <p:cNvPr id="97" name="Graphic 96">
                  <a:extLst>
                    <a:ext uri="{FF2B5EF4-FFF2-40B4-BE49-F238E27FC236}">
                      <a16:creationId xmlns:a16="http://schemas.microsoft.com/office/drawing/2014/main" id="{D3DD552D-FC2E-D1D0-09A0-A88414CA64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575" y="4087724"/>
                  <a:ext cx="514350" cy="514350"/>
                </a:xfrm>
                <a:prstGeom prst="rect">
                  <a:avLst/>
                </a:prstGeom>
              </p:spPr>
            </p:pic>
            <p:pic>
              <p:nvPicPr>
                <p:cNvPr id="98" name="Graphic 97">
                  <a:extLst>
                    <a:ext uri="{FF2B5EF4-FFF2-40B4-BE49-F238E27FC236}">
                      <a16:creationId xmlns:a16="http://schemas.microsoft.com/office/drawing/2014/main" id="{1A4A9A16-9D85-6550-FE06-319D777F7C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2233" y="4087724"/>
                  <a:ext cx="514350" cy="514350"/>
                </a:xfrm>
                <a:prstGeom prst="rect">
                  <a:avLst/>
                </a:prstGeom>
              </p:spPr>
            </p:pic>
            <p:pic>
              <p:nvPicPr>
                <p:cNvPr id="99" name="Graphic 98">
                  <a:extLst>
                    <a:ext uri="{FF2B5EF4-FFF2-40B4-BE49-F238E27FC236}">
                      <a16:creationId xmlns:a16="http://schemas.microsoft.com/office/drawing/2014/main" id="{D8545579-3B4B-9300-39D8-DD7BFAFE36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2627" y="4087724"/>
                  <a:ext cx="514350" cy="514350"/>
                </a:xfrm>
                <a:prstGeom prst="rect">
                  <a:avLst/>
                </a:prstGeom>
              </p:spPr>
            </p:pic>
          </p:grpSp>
        </p:grpSp>
        <p:grpSp>
          <p:nvGrpSpPr>
            <p:cNvPr id="89" name="Group 88">
              <a:extLst>
                <a:ext uri="{FF2B5EF4-FFF2-40B4-BE49-F238E27FC236}">
                  <a16:creationId xmlns:a16="http://schemas.microsoft.com/office/drawing/2014/main" id="{2AA85F5B-232D-ABD7-B9A6-0EFD23EA8AC2}"/>
                </a:ext>
              </a:extLst>
            </p:cNvPr>
            <p:cNvGrpSpPr/>
            <p:nvPr/>
          </p:nvGrpSpPr>
          <p:grpSpPr>
            <a:xfrm>
              <a:off x="3017322" y="4084847"/>
              <a:ext cx="1255402" cy="517227"/>
              <a:chOff x="1013708" y="4084847"/>
              <a:chExt cx="1255402" cy="517227"/>
            </a:xfrm>
          </p:grpSpPr>
          <p:pic>
            <p:nvPicPr>
              <p:cNvPr id="90" name="Graphic 89">
                <a:extLst>
                  <a:ext uri="{FF2B5EF4-FFF2-40B4-BE49-F238E27FC236}">
                    <a16:creationId xmlns:a16="http://schemas.microsoft.com/office/drawing/2014/main" id="{FFC642FF-E3D9-1E7C-C700-6B86E9B3D3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1170" y="4084847"/>
                <a:ext cx="514350" cy="514350"/>
              </a:xfrm>
              <a:prstGeom prst="rect">
                <a:avLst/>
              </a:prstGeom>
            </p:spPr>
          </p:pic>
          <p:grpSp>
            <p:nvGrpSpPr>
              <p:cNvPr id="91" name="Group 90">
                <a:extLst>
                  <a:ext uri="{FF2B5EF4-FFF2-40B4-BE49-F238E27FC236}">
                    <a16:creationId xmlns:a16="http://schemas.microsoft.com/office/drawing/2014/main" id="{75F36813-B01A-90E8-603B-1D51F2BB360D}"/>
                  </a:ext>
                </a:extLst>
              </p:cNvPr>
              <p:cNvGrpSpPr/>
              <p:nvPr/>
            </p:nvGrpSpPr>
            <p:grpSpPr>
              <a:xfrm>
                <a:off x="1013708" y="4087724"/>
                <a:ext cx="1255402" cy="514350"/>
                <a:chOff x="1001575" y="4087724"/>
                <a:chExt cx="1255402" cy="514350"/>
              </a:xfrm>
            </p:grpSpPr>
            <p:pic>
              <p:nvPicPr>
                <p:cNvPr id="92" name="Graphic 91">
                  <a:extLst>
                    <a:ext uri="{FF2B5EF4-FFF2-40B4-BE49-F238E27FC236}">
                      <a16:creationId xmlns:a16="http://schemas.microsoft.com/office/drawing/2014/main" id="{9AC6D956-2546-195C-260F-19200903B0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575" y="4087724"/>
                  <a:ext cx="514350" cy="514350"/>
                </a:xfrm>
                <a:prstGeom prst="rect">
                  <a:avLst/>
                </a:prstGeom>
              </p:spPr>
            </p:pic>
            <p:pic>
              <p:nvPicPr>
                <p:cNvPr id="93" name="Graphic 92">
                  <a:extLst>
                    <a:ext uri="{FF2B5EF4-FFF2-40B4-BE49-F238E27FC236}">
                      <a16:creationId xmlns:a16="http://schemas.microsoft.com/office/drawing/2014/main" id="{BBDE4AD1-75C7-0669-7D1C-92E896292D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2233" y="4087724"/>
                  <a:ext cx="514350" cy="514350"/>
                </a:xfrm>
                <a:prstGeom prst="rect">
                  <a:avLst/>
                </a:prstGeom>
              </p:spPr>
            </p:pic>
            <p:pic>
              <p:nvPicPr>
                <p:cNvPr id="94" name="Graphic 93">
                  <a:extLst>
                    <a:ext uri="{FF2B5EF4-FFF2-40B4-BE49-F238E27FC236}">
                      <a16:creationId xmlns:a16="http://schemas.microsoft.com/office/drawing/2014/main" id="{D9C5A066-1A21-D6E3-BB3B-91D6C45C16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2627" y="4087724"/>
                  <a:ext cx="514350" cy="514350"/>
                </a:xfrm>
                <a:prstGeom prst="rect">
                  <a:avLst/>
                </a:prstGeom>
              </p:spPr>
            </p:pic>
          </p:grpSp>
        </p:grpSp>
      </p:grpSp>
      <p:pic>
        <p:nvPicPr>
          <p:cNvPr id="105" name="Graphic 104">
            <a:extLst>
              <a:ext uri="{FF2B5EF4-FFF2-40B4-BE49-F238E27FC236}">
                <a16:creationId xmlns:a16="http://schemas.microsoft.com/office/drawing/2014/main" id="{E64640DB-33CD-86E1-44AA-D06E0D288E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17384" y="2490246"/>
            <a:ext cx="514350" cy="514350"/>
          </a:xfrm>
          <a:prstGeom prst="rect">
            <a:avLst/>
          </a:prstGeom>
        </p:spPr>
      </p:pic>
      <p:pic>
        <p:nvPicPr>
          <p:cNvPr id="106" name="Graphic 105">
            <a:extLst>
              <a:ext uri="{FF2B5EF4-FFF2-40B4-BE49-F238E27FC236}">
                <a16:creationId xmlns:a16="http://schemas.microsoft.com/office/drawing/2014/main" id="{D54CB619-B3A8-32B8-CA00-CCBDBB9630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54195" y="2490246"/>
            <a:ext cx="514350" cy="514350"/>
          </a:xfrm>
          <a:prstGeom prst="rect">
            <a:avLst/>
          </a:prstGeom>
        </p:spPr>
      </p:pic>
      <p:pic>
        <p:nvPicPr>
          <p:cNvPr id="107" name="Graphic 106">
            <a:extLst>
              <a:ext uri="{FF2B5EF4-FFF2-40B4-BE49-F238E27FC236}">
                <a16:creationId xmlns:a16="http://schemas.microsoft.com/office/drawing/2014/main" id="{C837A3A2-E10B-4776-9A3C-8D7A10182C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90992" y="2487917"/>
            <a:ext cx="514350" cy="514350"/>
          </a:xfrm>
          <a:prstGeom prst="rect">
            <a:avLst/>
          </a:prstGeom>
        </p:spPr>
      </p:pic>
      <p:pic>
        <p:nvPicPr>
          <p:cNvPr id="108" name="Graphic 107">
            <a:extLst>
              <a:ext uri="{FF2B5EF4-FFF2-40B4-BE49-F238E27FC236}">
                <a16:creationId xmlns:a16="http://schemas.microsoft.com/office/drawing/2014/main" id="{76A25544-764F-76BF-9ACF-BF897090C5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43892" y="2487917"/>
            <a:ext cx="514350" cy="514350"/>
          </a:xfrm>
          <a:prstGeom prst="rect">
            <a:avLst/>
          </a:prstGeom>
        </p:spPr>
      </p:pic>
      <p:sp>
        <p:nvSpPr>
          <p:cNvPr id="111" name="TextBox 110">
            <a:extLst>
              <a:ext uri="{FF2B5EF4-FFF2-40B4-BE49-F238E27FC236}">
                <a16:creationId xmlns:a16="http://schemas.microsoft.com/office/drawing/2014/main" id="{160A5A0F-FEF5-8DAD-BFA8-231262D4D096}"/>
              </a:ext>
            </a:extLst>
          </p:cNvPr>
          <p:cNvSpPr txBox="1"/>
          <p:nvPr/>
        </p:nvSpPr>
        <p:spPr>
          <a:xfrm>
            <a:off x="1958529" y="1277416"/>
            <a:ext cx="1018227" cy="369332"/>
          </a:xfrm>
          <a:prstGeom prst="rect">
            <a:avLst/>
          </a:prstGeom>
          <a:noFill/>
        </p:spPr>
        <p:txBody>
          <a:bodyPr wrap="none" rtlCol="0">
            <a:spAutoFit/>
          </a:bodyPr>
          <a:lstStyle/>
          <a:p>
            <a:pPr algn="l"/>
            <a:r>
              <a:rPr lang="en-US">
                <a:solidFill>
                  <a:schemeClr val="accent1"/>
                </a:solidFill>
              </a:rPr>
              <a:t>1 Month</a:t>
            </a:r>
          </a:p>
        </p:txBody>
      </p:sp>
      <p:sp>
        <p:nvSpPr>
          <p:cNvPr id="112" name="TextBox 111">
            <a:extLst>
              <a:ext uri="{FF2B5EF4-FFF2-40B4-BE49-F238E27FC236}">
                <a16:creationId xmlns:a16="http://schemas.microsoft.com/office/drawing/2014/main" id="{9F06EFFA-4275-F311-F1B1-ED6A7257425F}"/>
              </a:ext>
            </a:extLst>
          </p:cNvPr>
          <p:cNvSpPr txBox="1"/>
          <p:nvPr/>
        </p:nvSpPr>
        <p:spPr>
          <a:xfrm>
            <a:off x="3214246" y="1266031"/>
            <a:ext cx="312906" cy="369332"/>
          </a:xfrm>
          <a:prstGeom prst="rect">
            <a:avLst/>
          </a:prstGeom>
          <a:noFill/>
        </p:spPr>
        <p:txBody>
          <a:bodyPr wrap="none" rtlCol="0">
            <a:spAutoFit/>
          </a:bodyPr>
          <a:lstStyle/>
          <a:p>
            <a:pPr algn="l"/>
            <a:r>
              <a:rPr lang="en-US">
                <a:solidFill>
                  <a:schemeClr val="accent1"/>
                </a:solidFill>
              </a:rPr>
              <a:t>2</a:t>
            </a:r>
          </a:p>
        </p:txBody>
      </p:sp>
      <p:sp>
        <p:nvSpPr>
          <p:cNvPr id="113" name="TextBox 112">
            <a:extLst>
              <a:ext uri="{FF2B5EF4-FFF2-40B4-BE49-F238E27FC236}">
                <a16:creationId xmlns:a16="http://schemas.microsoft.com/office/drawing/2014/main" id="{9B4B82DB-526A-7834-20C9-20BB364C61F9}"/>
              </a:ext>
            </a:extLst>
          </p:cNvPr>
          <p:cNvSpPr txBox="1"/>
          <p:nvPr/>
        </p:nvSpPr>
        <p:spPr>
          <a:xfrm>
            <a:off x="4272232" y="1266031"/>
            <a:ext cx="312906" cy="369332"/>
          </a:xfrm>
          <a:prstGeom prst="rect">
            <a:avLst/>
          </a:prstGeom>
          <a:noFill/>
        </p:spPr>
        <p:txBody>
          <a:bodyPr wrap="none" rtlCol="0">
            <a:spAutoFit/>
          </a:bodyPr>
          <a:lstStyle/>
          <a:p>
            <a:pPr algn="l"/>
            <a:r>
              <a:rPr lang="en-US">
                <a:solidFill>
                  <a:schemeClr val="accent1"/>
                </a:solidFill>
              </a:rPr>
              <a:t>3</a:t>
            </a:r>
          </a:p>
        </p:txBody>
      </p:sp>
      <p:sp>
        <p:nvSpPr>
          <p:cNvPr id="114" name="TextBox 113">
            <a:extLst>
              <a:ext uri="{FF2B5EF4-FFF2-40B4-BE49-F238E27FC236}">
                <a16:creationId xmlns:a16="http://schemas.microsoft.com/office/drawing/2014/main" id="{D6DDA57A-B2AA-DD8F-2353-B024299B413F}"/>
              </a:ext>
            </a:extLst>
          </p:cNvPr>
          <p:cNvSpPr txBox="1"/>
          <p:nvPr/>
        </p:nvSpPr>
        <p:spPr>
          <a:xfrm>
            <a:off x="8643037" y="1262446"/>
            <a:ext cx="312906" cy="369332"/>
          </a:xfrm>
          <a:prstGeom prst="rect">
            <a:avLst/>
          </a:prstGeom>
          <a:noFill/>
        </p:spPr>
        <p:txBody>
          <a:bodyPr wrap="none" rtlCol="0">
            <a:spAutoFit/>
          </a:bodyPr>
          <a:lstStyle/>
          <a:p>
            <a:pPr algn="l"/>
            <a:r>
              <a:rPr lang="en-US">
                <a:solidFill>
                  <a:schemeClr val="accent1"/>
                </a:solidFill>
              </a:rPr>
              <a:t>7</a:t>
            </a:r>
          </a:p>
        </p:txBody>
      </p:sp>
      <p:sp>
        <p:nvSpPr>
          <p:cNvPr id="115" name="TextBox 114">
            <a:extLst>
              <a:ext uri="{FF2B5EF4-FFF2-40B4-BE49-F238E27FC236}">
                <a16:creationId xmlns:a16="http://schemas.microsoft.com/office/drawing/2014/main" id="{D11ACD50-BE40-554C-7F82-0E18E6F16E85}"/>
              </a:ext>
            </a:extLst>
          </p:cNvPr>
          <p:cNvSpPr txBox="1"/>
          <p:nvPr/>
        </p:nvSpPr>
        <p:spPr>
          <a:xfrm>
            <a:off x="7422281" y="1277416"/>
            <a:ext cx="312906" cy="369332"/>
          </a:xfrm>
          <a:prstGeom prst="rect">
            <a:avLst/>
          </a:prstGeom>
          <a:noFill/>
        </p:spPr>
        <p:txBody>
          <a:bodyPr wrap="none" rtlCol="0">
            <a:spAutoFit/>
          </a:bodyPr>
          <a:lstStyle/>
          <a:p>
            <a:pPr algn="l"/>
            <a:r>
              <a:rPr lang="en-US">
                <a:solidFill>
                  <a:schemeClr val="accent1"/>
                </a:solidFill>
              </a:rPr>
              <a:t>6</a:t>
            </a:r>
          </a:p>
        </p:txBody>
      </p:sp>
      <p:sp>
        <p:nvSpPr>
          <p:cNvPr id="116" name="TextBox 115">
            <a:extLst>
              <a:ext uri="{FF2B5EF4-FFF2-40B4-BE49-F238E27FC236}">
                <a16:creationId xmlns:a16="http://schemas.microsoft.com/office/drawing/2014/main" id="{E9B21D1D-39B3-F462-C64A-2BE0B000BA69}"/>
              </a:ext>
            </a:extLst>
          </p:cNvPr>
          <p:cNvSpPr txBox="1"/>
          <p:nvPr/>
        </p:nvSpPr>
        <p:spPr>
          <a:xfrm>
            <a:off x="6284468" y="1277416"/>
            <a:ext cx="312906" cy="369332"/>
          </a:xfrm>
          <a:prstGeom prst="rect">
            <a:avLst/>
          </a:prstGeom>
          <a:noFill/>
        </p:spPr>
        <p:txBody>
          <a:bodyPr wrap="none" rtlCol="0">
            <a:spAutoFit/>
          </a:bodyPr>
          <a:lstStyle/>
          <a:p>
            <a:pPr algn="l"/>
            <a:r>
              <a:rPr lang="en-US">
                <a:solidFill>
                  <a:schemeClr val="accent1"/>
                </a:solidFill>
              </a:rPr>
              <a:t>5</a:t>
            </a:r>
          </a:p>
        </p:txBody>
      </p:sp>
      <p:sp>
        <p:nvSpPr>
          <p:cNvPr id="117" name="TextBox 116">
            <a:extLst>
              <a:ext uri="{FF2B5EF4-FFF2-40B4-BE49-F238E27FC236}">
                <a16:creationId xmlns:a16="http://schemas.microsoft.com/office/drawing/2014/main" id="{EC0ECAD4-CE31-0B6E-D79C-763EEF17A1FB}"/>
              </a:ext>
            </a:extLst>
          </p:cNvPr>
          <p:cNvSpPr txBox="1"/>
          <p:nvPr/>
        </p:nvSpPr>
        <p:spPr>
          <a:xfrm>
            <a:off x="5273921" y="1277416"/>
            <a:ext cx="312906" cy="369332"/>
          </a:xfrm>
          <a:prstGeom prst="rect">
            <a:avLst/>
          </a:prstGeom>
          <a:noFill/>
        </p:spPr>
        <p:txBody>
          <a:bodyPr wrap="none" rtlCol="0">
            <a:spAutoFit/>
          </a:bodyPr>
          <a:lstStyle/>
          <a:p>
            <a:pPr algn="l"/>
            <a:r>
              <a:rPr lang="en-US">
                <a:solidFill>
                  <a:schemeClr val="accent1"/>
                </a:solidFill>
              </a:rPr>
              <a:t>4</a:t>
            </a:r>
          </a:p>
        </p:txBody>
      </p:sp>
      <p:sp>
        <p:nvSpPr>
          <p:cNvPr id="118" name="TextBox 117">
            <a:extLst>
              <a:ext uri="{FF2B5EF4-FFF2-40B4-BE49-F238E27FC236}">
                <a16:creationId xmlns:a16="http://schemas.microsoft.com/office/drawing/2014/main" id="{FDBE9ABD-313A-968F-B21D-6A51732C1ADF}"/>
              </a:ext>
            </a:extLst>
          </p:cNvPr>
          <p:cNvSpPr txBox="1"/>
          <p:nvPr/>
        </p:nvSpPr>
        <p:spPr>
          <a:xfrm>
            <a:off x="11002096" y="1277416"/>
            <a:ext cx="312906" cy="369332"/>
          </a:xfrm>
          <a:prstGeom prst="rect">
            <a:avLst/>
          </a:prstGeom>
          <a:noFill/>
        </p:spPr>
        <p:txBody>
          <a:bodyPr wrap="none" rtlCol="0">
            <a:spAutoFit/>
          </a:bodyPr>
          <a:lstStyle/>
          <a:p>
            <a:pPr algn="l"/>
            <a:r>
              <a:rPr lang="en-US">
                <a:solidFill>
                  <a:schemeClr val="accent1"/>
                </a:solidFill>
              </a:rPr>
              <a:t>9</a:t>
            </a:r>
          </a:p>
        </p:txBody>
      </p:sp>
      <p:sp>
        <p:nvSpPr>
          <p:cNvPr id="119" name="TextBox 118">
            <a:extLst>
              <a:ext uri="{FF2B5EF4-FFF2-40B4-BE49-F238E27FC236}">
                <a16:creationId xmlns:a16="http://schemas.microsoft.com/office/drawing/2014/main" id="{BD0BCE43-825E-C92B-366D-5C1415E63132}"/>
              </a:ext>
            </a:extLst>
          </p:cNvPr>
          <p:cNvSpPr txBox="1"/>
          <p:nvPr/>
        </p:nvSpPr>
        <p:spPr>
          <a:xfrm>
            <a:off x="9791736" y="1267148"/>
            <a:ext cx="312906" cy="369332"/>
          </a:xfrm>
          <a:prstGeom prst="rect">
            <a:avLst/>
          </a:prstGeom>
          <a:noFill/>
        </p:spPr>
        <p:txBody>
          <a:bodyPr wrap="none" rtlCol="0">
            <a:spAutoFit/>
          </a:bodyPr>
          <a:lstStyle/>
          <a:p>
            <a:pPr algn="l"/>
            <a:r>
              <a:rPr lang="en-US">
                <a:solidFill>
                  <a:schemeClr val="accent1"/>
                </a:solidFill>
              </a:rPr>
              <a:t>8</a:t>
            </a:r>
          </a:p>
        </p:txBody>
      </p:sp>
      <p:grpSp>
        <p:nvGrpSpPr>
          <p:cNvPr id="120" name="Group 119">
            <a:extLst>
              <a:ext uri="{FF2B5EF4-FFF2-40B4-BE49-F238E27FC236}">
                <a16:creationId xmlns:a16="http://schemas.microsoft.com/office/drawing/2014/main" id="{C71D0C30-27DD-EBA0-1E82-D3D8126444FD}"/>
              </a:ext>
            </a:extLst>
          </p:cNvPr>
          <p:cNvGrpSpPr/>
          <p:nvPr/>
        </p:nvGrpSpPr>
        <p:grpSpPr>
          <a:xfrm>
            <a:off x="938993" y="3285568"/>
            <a:ext cx="10657066" cy="1135674"/>
            <a:chOff x="1123200" y="2920652"/>
            <a:chExt cx="11068798" cy="1135674"/>
          </a:xfrm>
        </p:grpSpPr>
        <p:sp>
          <p:nvSpPr>
            <p:cNvPr id="121" name="Rectangle 120">
              <a:extLst>
                <a:ext uri="{FF2B5EF4-FFF2-40B4-BE49-F238E27FC236}">
                  <a16:creationId xmlns:a16="http://schemas.microsoft.com/office/drawing/2014/main" id="{9087ADE1-CBC2-56BA-D73C-72D1029D4347}"/>
                </a:ext>
              </a:extLst>
            </p:cNvPr>
            <p:cNvSpPr/>
            <p:nvPr/>
          </p:nvSpPr>
          <p:spPr>
            <a:xfrm>
              <a:off x="1123200" y="2920652"/>
              <a:ext cx="11068798" cy="1135674"/>
            </a:xfrm>
            <a:prstGeom prst="rect">
              <a:avLst/>
            </a:prstGeom>
            <a:gradFill flip="none" rotWithShape="1">
              <a:gsLst>
                <a:gs pos="0">
                  <a:schemeClr val="accent3">
                    <a:lumMod val="10223"/>
                    <a:lumOff val="89777"/>
                  </a:schemeClr>
                </a:gs>
                <a:gs pos="99000">
                  <a:schemeClr val="accent3">
                    <a:alpha val="88818"/>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err="1"/>
            </a:p>
          </p:txBody>
        </p:sp>
        <p:cxnSp>
          <p:nvCxnSpPr>
            <p:cNvPr id="122" name="Straight Connector 121">
              <a:extLst>
                <a:ext uri="{FF2B5EF4-FFF2-40B4-BE49-F238E27FC236}">
                  <a16:creationId xmlns:a16="http://schemas.microsoft.com/office/drawing/2014/main" id="{B395CF78-054C-9DBD-EC75-EF69EF028E60}"/>
                </a:ext>
              </a:extLst>
            </p:cNvPr>
            <p:cNvCxnSpPr>
              <a:cxnSpLocks/>
            </p:cNvCxnSpPr>
            <p:nvPr/>
          </p:nvCxnSpPr>
          <p:spPr>
            <a:xfrm>
              <a:off x="9293095" y="3183689"/>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3A0BA59-C61E-E3FA-D0AB-8E858D1A8482}"/>
                </a:ext>
              </a:extLst>
            </p:cNvPr>
            <p:cNvCxnSpPr>
              <a:cxnSpLocks/>
            </p:cNvCxnSpPr>
            <p:nvPr/>
          </p:nvCxnSpPr>
          <p:spPr>
            <a:xfrm>
              <a:off x="10480463" y="3183689"/>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E8EE5CEE-41D4-2D55-202F-21DF50FFCD4F}"/>
                </a:ext>
              </a:extLst>
            </p:cNvPr>
            <p:cNvCxnSpPr>
              <a:cxnSpLocks/>
            </p:cNvCxnSpPr>
            <p:nvPr/>
          </p:nvCxnSpPr>
          <p:spPr>
            <a:xfrm>
              <a:off x="11732043" y="3183689"/>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25" name="Oval 124">
            <a:extLst>
              <a:ext uri="{FF2B5EF4-FFF2-40B4-BE49-F238E27FC236}">
                <a16:creationId xmlns:a16="http://schemas.microsoft.com/office/drawing/2014/main" id="{7ECF16B4-C0F9-B61D-8629-2A5B992FF5C8}"/>
              </a:ext>
            </a:extLst>
          </p:cNvPr>
          <p:cNvSpPr/>
          <p:nvPr/>
        </p:nvSpPr>
        <p:spPr>
          <a:xfrm>
            <a:off x="222034" y="3200393"/>
            <a:ext cx="1306024" cy="1306024"/>
          </a:xfrm>
          <a:prstGeom prst="ellipse">
            <a:avLst/>
          </a:prstGeom>
          <a:gradFill>
            <a:gsLst>
              <a:gs pos="12000">
                <a:schemeClr val="accent2"/>
              </a:gs>
              <a:gs pos="69000">
                <a:schemeClr val="accent2">
                  <a:lumMod val="50000"/>
                </a:schemeClr>
              </a:gs>
            </a:gsLst>
            <a:path path="circle">
              <a:fillToRect r="100000" b="100000"/>
            </a:path>
          </a:gradFill>
          <a:ln>
            <a:noFill/>
          </a:ln>
          <a:effectLst>
            <a:outerShdw blurRad="584200" dist="482600" dir="2700000" sx="114000" sy="114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bg1"/>
                </a:solidFill>
              </a:rPr>
              <a:t>Quarterly Dosing</a:t>
            </a:r>
          </a:p>
        </p:txBody>
      </p:sp>
      <p:cxnSp>
        <p:nvCxnSpPr>
          <p:cNvPr id="126" name="Straight Connector 125">
            <a:extLst>
              <a:ext uri="{FF2B5EF4-FFF2-40B4-BE49-F238E27FC236}">
                <a16:creationId xmlns:a16="http://schemas.microsoft.com/office/drawing/2014/main" id="{0908AC20-D5D0-18B3-AAD5-743DBC8BF9D1}"/>
              </a:ext>
            </a:extLst>
          </p:cNvPr>
          <p:cNvCxnSpPr>
            <a:cxnSpLocks/>
          </p:cNvCxnSpPr>
          <p:nvPr/>
        </p:nvCxnSpPr>
        <p:spPr>
          <a:xfrm>
            <a:off x="2343903" y="3548605"/>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FF4EAD78-4EF3-E84F-BB5B-D17DB9DC291B}"/>
              </a:ext>
            </a:extLst>
          </p:cNvPr>
          <p:cNvCxnSpPr>
            <a:cxnSpLocks/>
          </p:cNvCxnSpPr>
          <p:nvPr/>
        </p:nvCxnSpPr>
        <p:spPr>
          <a:xfrm>
            <a:off x="7579649" y="3549742"/>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FCCAEC01-185D-91DC-D212-9B21AF1E6751}"/>
              </a:ext>
            </a:extLst>
          </p:cNvPr>
          <p:cNvCxnSpPr>
            <a:cxnSpLocks/>
          </p:cNvCxnSpPr>
          <p:nvPr/>
        </p:nvCxnSpPr>
        <p:spPr>
          <a:xfrm>
            <a:off x="4428685" y="3549742"/>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64DECB63-F5E7-08C9-0571-A7FC1BB95A2A}"/>
              </a:ext>
            </a:extLst>
          </p:cNvPr>
          <p:cNvCxnSpPr>
            <a:cxnSpLocks/>
          </p:cNvCxnSpPr>
          <p:nvPr/>
        </p:nvCxnSpPr>
        <p:spPr>
          <a:xfrm>
            <a:off x="5441930" y="3549742"/>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0E1E00A8-783A-7CDE-3EA2-F546D3C6671E}"/>
              </a:ext>
            </a:extLst>
          </p:cNvPr>
          <p:cNvCxnSpPr>
            <a:cxnSpLocks/>
          </p:cNvCxnSpPr>
          <p:nvPr/>
        </p:nvCxnSpPr>
        <p:spPr>
          <a:xfrm>
            <a:off x="6430475" y="3549742"/>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A928D368-9E3B-C171-F41A-5B677C0F3E05}"/>
              </a:ext>
            </a:extLst>
          </p:cNvPr>
          <p:cNvCxnSpPr>
            <a:cxnSpLocks/>
          </p:cNvCxnSpPr>
          <p:nvPr/>
        </p:nvCxnSpPr>
        <p:spPr>
          <a:xfrm>
            <a:off x="3357756" y="3548605"/>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C8A133F1-D1B6-2418-448F-B884DBFFCF85}"/>
              </a:ext>
            </a:extLst>
          </p:cNvPr>
          <p:cNvCxnSpPr>
            <a:cxnSpLocks/>
          </p:cNvCxnSpPr>
          <p:nvPr/>
        </p:nvCxnSpPr>
        <p:spPr>
          <a:xfrm>
            <a:off x="2363003" y="3853405"/>
            <a:ext cx="957682"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A342C7D-BA01-2AAC-3445-31F63CB05915}"/>
              </a:ext>
            </a:extLst>
          </p:cNvPr>
          <p:cNvCxnSpPr>
            <a:cxnSpLocks/>
          </p:cNvCxnSpPr>
          <p:nvPr/>
        </p:nvCxnSpPr>
        <p:spPr>
          <a:xfrm>
            <a:off x="3320685" y="3853405"/>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3B9C7CC-E8BE-EB98-A388-59C963231E53}"/>
              </a:ext>
            </a:extLst>
          </p:cNvPr>
          <p:cNvCxnSpPr>
            <a:cxnSpLocks/>
          </p:cNvCxnSpPr>
          <p:nvPr/>
        </p:nvCxnSpPr>
        <p:spPr>
          <a:xfrm>
            <a:off x="4259806" y="3853405"/>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A5800C5D-BA88-C558-C0A9-2F4AB77DF59E}"/>
              </a:ext>
            </a:extLst>
          </p:cNvPr>
          <p:cNvCxnSpPr>
            <a:cxnSpLocks/>
          </p:cNvCxnSpPr>
          <p:nvPr/>
        </p:nvCxnSpPr>
        <p:spPr>
          <a:xfrm>
            <a:off x="5207147" y="3853405"/>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8FEFE82E-05AF-41AE-CEDA-D837B69830C9}"/>
              </a:ext>
            </a:extLst>
          </p:cNvPr>
          <p:cNvCxnSpPr>
            <a:cxnSpLocks/>
          </p:cNvCxnSpPr>
          <p:nvPr/>
        </p:nvCxnSpPr>
        <p:spPr>
          <a:xfrm>
            <a:off x="6150383" y="3853405"/>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63C31AE7-C061-34D5-7EDC-8D1E06F935D1}"/>
              </a:ext>
            </a:extLst>
          </p:cNvPr>
          <p:cNvCxnSpPr>
            <a:cxnSpLocks/>
          </p:cNvCxnSpPr>
          <p:nvPr/>
        </p:nvCxnSpPr>
        <p:spPr>
          <a:xfrm>
            <a:off x="7093607" y="3853405"/>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6E1E2E00-9C7A-52FA-7D83-88CC0EBCE04B}"/>
              </a:ext>
            </a:extLst>
          </p:cNvPr>
          <p:cNvCxnSpPr>
            <a:cxnSpLocks/>
          </p:cNvCxnSpPr>
          <p:nvPr/>
        </p:nvCxnSpPr>
        <p:spPr>
          <a:xfrm>
            <a:off x="8029030" y="3853405"/>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B5323E94-F6FA-A9D9-F093-3FE0A770ECD3}"/>
              </a:ext>
            </a:extLst>
          </p:cNvPr>
          <p:cNvCxnSpPr>
            <a:cxnSpLocks/>
          </p:cNvCxnSpPr>
          <p:nvPr/>
        </p:nvCxnSpPr>
        <p:spPr>
          <a:xfrm>
            <a:off x="8972005" y="3853015"/>
            <a:ext cx="2177089"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97" name="Graphic 196">
            <a:extLst>
              <a:ext uri="{FF2B5EF4-FFF2-40B4-BE49-F238E27FC236}">
                <a16:creationId xmlns:a16="http://schemas.microsoft.com/office/drawing/2014/main" id="{115BED8F-5D40-D5F4-1243-C333A2E852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606" y="4442609"/>
            <a:ext cx="514350" cy="514350"/>
          </a:xfrm>
          <a:prstGeom prst="rect">
            <a:avLst/>
          </a:prstGeom>
        </p:spPr>
      </p:pic>
      <p:pic>
        <p:nvPicPr>
          <p:cNvPr id="198" name="Graphic 197">
            <a:extLst>
              <a:ext uri="{FF2B5EF4-FFF2-40B4-BE49-F238E27FC236}">
                <a16:creationId xmlns:a16="http://schemas.microsoft.com/office/drawing/2014/main" id="{FFA326BE-368F-E9AA-14C9-6E198A0204F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77568" y="4410994"/>
            <a:ext cx="514350" cy="514350"/>
          </a:xfrm>
          <a:prstGeom prst="rect">
            <a:avLst/>
          </a:prstGeom>
        </p:spPr>
      </p:pic>
      <p:pic>
        <p:nvPicPr>
          <p:cNvPr id="200" name="Graphic 199">
            <a:extLst>
              <a:ext uri="{FF2B5EF4-FFF2-40B4-BE49-F238E27FC236}">
                <a16:creationId xmlns:a16="http://schemas.microsoft.com/office/drawing/2014/main" id="{86403E15-FD75-02CF-2C8D-6C3C891586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88808" y="4425597"/>
            <a:ext cx="514350" cy="514350"/>
          </a:xfrm>
          <a:prstGeom prst="rect">
            <a:avLst/>
          </a:prstGeom>
        </p:spPr>
      </p:pic>
      <p:sp>
        <p:nvSpPr>
          <p:cNvPr id="201" name="TextBox 200">
            <a:extLst>
              <a:ext uri="{FF2B5EF4-FFF2-40B4-BE49-F238E27FC236}">
                <a16:creationId xmlns:a16="http://schemas.microsoft.com/office/drawing/2014/main" id="{79B048BD-94F3-1A0B-B54E-F317C8609C0F}"/>
              </a:ext>
            </a:extLst>
          </p:cNvPr>
          <p:cNvSpPr txBox="1"/>
          <p:nvPr/>
        </p:nvSpPr>
        <p:spPr>
          <a:xfrm>
            <a:off x="1958529" y="3232421"/>
            <a:ext cx="1018227" cy="369332"/>
          </a:xfrm>
          <a:prstGeom prst="rect">
            <a:avLst/>
          </a:prstGeom>
          <a:noFill/>
        </p:spPr>
        <p:txBody>
          <a:bodyPr wrap="none" rtlCol="0">
            <a:spAutoFit/>
          </a:bodyPr>
          <a:lstStyle/>
          <a:p>
            <a:pPr algn="l"/>
            <a:r>
              <a:rPr lang="en-US">
                <a:solidFill>
                  <a:schemeClr val="accent1"/>
                </a:solidFill>
              </a:rPr>
              <a:t>1 Month</a:t>
            </a:r>
          </a:p>
        </p:txBody>
      </p:sp>
      <p:sp>
        <p:nvSpPr>
          <p:cNvPr id="202" name="TextBox 201">
            <a:extLst>
              <a:ext uri="{FF2B5EF4-FFF2-40B4-BE49-F238E27FC236}">
                <a16:creationId xmlns:a16="http://schemas.microsoft.com/office/drawing/2014/main" id="{B8DF4151-9756-A456-993F-C22DAD0ECF7C}"/>
              </a:ext>
            </a:extLst>
          </p:cNvPr>
          <p:cNvSpPr txBox="1"/>
          <p:nvPr/>
        </p:nvSpPr>
        <p:spPr>
          <a:xfrm>
            <a:off x="3214246" y="3221036"/>
            <a:ext cx="312906" cy="369332"/>
          </a:xfrm>
          <a:prstGeom prst="rect">
            <a:avLst/>
          </a:prstGeom>
          <a:noFill/>
        </p:spPr>
        <p:txBody>
          <a:bodyPr wrap="none" rtlCol="0">
            <a:spAutoFit/>
          </a:bodyPr>
          <a:lstStyle/>
          <a:p>
            <a:pPr algn="l"/>
            <a:r>
              <a:rPr lang="en-US">
                <a:solidFill>
                  <a:schemeClr val="accent1"/>
                </a:solidFill>
              </a:rPr>
              <a:t>2</a:t>
            </a:r>
          </a:p>
        </p:txBody>
      </p:sp>
      <p:sp>
        <p:nvSpPr>
          <p:cNvPr id="203" name="TextBox 202">
            <a:extLst>
              <a:ext uri="{FF2B5EF4-FFF2-40B4-BE49-F238E27FC236}">
                <a16:creationId xmlns:a16="http://schemas.microsoft.com/office/drawing/2014/main" id="{BAE5D69B-F88F-0ED5-27BA-3CFF210591DD}"/>
              </a:ext>
            </a:extLst>
          </p:cNvPr>
          <p:cNvSpPr txBox="1"/>
          <p:nvPr/>
        </p:nvSpPr>
        <p:spPr>
          <a:xfrm>
            <a:off x="4272232" y="3221036"/>
            <a:ext cx="312906" cy="369332"/>
          </a:xfrm>
          <a:prstGeom prst="rect">
            <a:avLst/>
          </a:prstGeom>
          <a:noFill/>
        </p:spPr>
        <p:txBody>
          <a:bodyPr wrap="none" rtlCol="0">
            <a:spAutoFit/>
          </a:bodyPr>
          <a:lstStyle/>
          <a:p>
            <a:pPr algn="l"/>
            <a:r>
              <a:rPr lang="en-US">
                <a:solidFill>
                  <a:schemeClr val="accent1"/>
                </a:solidFill>
              </a:rPr>
              <a:t>3</a:t>
            </a:r>
          </a:p>
        </p:txBody>
      </p:sp>
      <p:sp>
        <p:nvSpPr>
          <p:cNvPr id="204" name="TextBox 203">
            <a:extLst>
              <a:ext uri="{FF2B5EF4-FFF2-40B4-BE49-F238E27FC236}">
                <a16:creationId xmlns:a16="http://schemas.microsoft.com/office/drawing/2014/main" id="{0027E66E-833A-341B-4C12-31E81655839F}"/>
              </a:ext>
            </a:extLst>
          </p:cNvPr>
          <p:cNvSpPr txBox="1"/>
          <p:nvPr/>
        </p:nvSpPr>
        <p:spPr>
          <a:xfrm>
            <a:off x="8643037" y="3217451"/>
            <a:ext cx="312906" cy="369332"/>
          </a:xfrm>
          <a:prstGeom prst="rect">
            <a:avLst/>
          </a:prstGeom>
          <a:noFill/>
        </p:spPr>
        <p:txBody>
          <a:bodyPr wrap="none" rtlCol="0">
            <a:spAutoFit/>
          </a:bodyPr>
          <a:lstStyle/>
          <a:p>
            <a:pPr algn="l"/>
            <a:r>
              <a:rPr lang="en-US">
                <a:solidFill>
                  <a:schemeClr val="accent1"/>
                </a:solidFill>
              </a:rPr>
              <a:t>7</a:t>
            </a:r>
          </a:p>
        </p:txBody>
      </p:sp>
      <p:sp>
        <p:nvSpPr>
          <p:cNvPr id="205" name="TextBox 204">
            <a:extLst>
              <a:ext uri="{FF2B5EF4-FFF2-40B4-BE49-F238E27FC236}">
                <a16:creationId xmlns:a16="http://schemas.microsoft.com/office/drawing/2014/main" id="{04A40B8A-EC52-AC7D-51A6-3BA0F90AE451}"/>
              </a:ext>
            </a:extLst>
          </p:cNvPr>
          <p:cNvSpPr txBox="1"/>
          <p:nvPr/>
        </p:nvSpPr>
        <p:spPr>
          <a:xfrm>
            <a:off x="7422281" y="3232421"/>
            <a:ext cx="312906" cy="369332"/>
          </a:xfrm>
          <a:prstGeom prst="rect">
            <a:avLst/>
          </a:prstGeom>
          <a:noFill/>
        </p:spPr>
        <p:txBody>
          <a:bodyPr wrap="none" rtlCol="0">
            <a:spAutoFit/>
          </a:bodyPr>
          <a:lstStyle/>
          <a:p>
            <a:pPr algn="l"/>
            <a:r>
              <a:rPr lang="en-US">
                <a:solidFill>
                  <a:schemeClr val="accent1"/>
                </a:solidFill>
              </a:rPr>
              <a:t>6</a:t>
            </a:r>
          </a:p>
        </p:txBody>
      </p:sp>
      <p:sp>
        <p:nvSpPr>
          <p:cNvPr id="206" name="TextBox 205">
            <a:extLst>
              <a:ext uri="{FF2B5EF4-FFF2-40B4-BE49-F238E27FC236}">
                <a16:creationId xmlns:a16="http://schemas.microsoft.com/office/drawing/2014/main" id="{031B9249-5DC4-2EB8-AD96-44B50560F71D}"/>
              </a:ext>
            </a:extLst>
          </p:cNvPr>
          <p:cNvSpPr txBox="1"/>
          <p:nvPr/>
        </p:nvSpPr>
        <p:spPr>
          <a:xfrm>
            <a:off x="6284468" y="3232421"/>
            <a:ext cx="312906" cy="369332"/>
          </a:xfrm>
          <a:prstGeom prst="rect">
            <a:avLst/>
          </a:prstGeom>
          <a:noFill/>
        </p:spPr>
        <p:txBody>
          <a:bodyPr wrap="none" rtlCol="0">
            <a:spAutoFit/>
          </a:bodyPr>
          <a:lstStyle/>
          <a:p>
            <a:pPr algn="l"/>
            <a:r>
              <a:rPr lang="en-US">
                <a:solidFill>
                  <a:schemeClr val="accent1"/>
                </a:solidFill>
              </a:rPr>
              <a:t>5</a:t>
            </a:r>
          </a:p>
        </p:txBody>
      </p:sp>
      <p:sp>
        <p:nvSpPr>
          <p:cNvPr id="207" name="TextBox 206">
            <a:extLst>
              <a:ext uri="{FF2B5EF4-FFF2-40B4-BE49-F238E27FC236}">
                <a16:creationId xmlns:a16="http://schemas.microsoft.com/office/drawing/2014/main" id="{F2A4DD5F-EB84-BD27-E7D8-42131596F927}"/>
              </a:ext>
            </a:extLst>
          </p:cNvPr>
          <p:cNvSpPr txBox="1"/>
          <p:nvPr/>
        </p:nvSpPr>
        <p:spPr>
          <a:xfrm>
            <a:off x="5273921" y="3232421"/>
            <a:ext cx="312906" cy="369332"/>
          </a:xfrm>
          <a:prstGeom prst="rect">
            <a:avLst/>
          </a:prstGeom>
          <a:noFill/>
        </p:spPr>
        <p:txBody>
          <a:bodyPr wrap="none" rtlCol="0">
            <a:spAutoFit/>
          </a:bodyPr>
          <a:lstStyle/>
          <a:p>
            <a:pPr algn="l"/>
            <a:r>
              <a:rPr lang="en-US">
                <a:solidFill>
                  <a:schemeClr val="accent1"/>
                </a:solidFill>
              </a:rPr>
              <a:t>4</a:t>
            </a:r>
          </a:p>
        </p:txBody>
      </p:sp>
      <p:sp>
        <p:nvSpPr>
          <p:cNvPr id="208" name="TextBox 207">
            <a:extLst>
              <a:ext uri="{FF2B5EF4-FFF2-40B4-BE49-F238E27FC236}">
                <a16:creationId xmlns:a16="http://schemas.microsoft.com/office/drawing/2014/main" id="{404E3788-AFD1-29C6-38B6-7EC7F2FCEC31}"/>
              </a:ext>
            </a:extLst>
          </p:cNvPr>
          <p:cNvSpPr txBox="1"/>
          <p:nvPr/>
        </p:nvSpPr>
        <p:spPr>
          <a:xfrm>
            <a:off x="11002096" y="3232421"/>
            <a:ext cx="312906" cy="369332"/>
          </a:xfrm>
          <a:prstGeom prst="rect">
            <a:avLst/>
          </a:prstGeom>
          <a:noFill/>
        </p:spPr>
        <p:txBody>
          <a:bodyPr wrap="none" rtlCol="0">
            <a:spAutoFit/>
          </a:bodyPr>
          <a:lstStyle/>
          <a:p>
            <a:pPr algn="l"/>
            <a:r>
              <a:rPr lang="en-US">
                <a:solidFill>
                  <a:schemeClr val="accent1"/>
                </a:solidFill>
              </a:rPr>
              <a:t>9</a:t>
            </a:r>
          </a:p>
        </p:txBody>
      </p:sp>
      <p:sp>
        <p:nvSpPr>
          <p:cNvPr id="209" name="TextBox 208">
            <a:extLst>
              <a:ext uri="{FF2B5EF4-FFF2-40B4-BE49-F238E27FC236}">
                <a16:creationId xmlns:a16="http://schemas.microsoft.com/office/drawing/2014/main" id="{E266AB9B-2D51-5329-EDC0-C843C972DA61}"/>
              </a:ext>
            </a:extLst>
          </p:cNvPr>
          <p:cNvSpPr txBox="1"/>
          <p:nvPr/>
        </p:nvSpPr>
        <p:spPr>
          <a:xfrm>
            <a:off x="9791736" y="3222153"/>
            <a:ext cx="312906" cy="369332"/>
          </a:xfrm>
          <a:prstGeom prst="rect">
            <a:avLst/>
          </a:prstGeom>
          <a:noFill/>
        </p:spPr>
        <p:txBody>
          <a:bodyPr wrap="none" rtlCol="0">
            <a:spAutoFit/>
          </a:bodyPr>
          <a:lstStyle/>
          <a:p>
            <a:pPr algn="l"/>
            <a:r>
              <a:rPr lang="en-US">
                <a:solidFill>
                  <a:schemeClr val="accent1"/>
                </a:solidFill>
              </a:rPr>
              <a:t>8</a:t>
            </a:r>
          </a:p>
        </p:txBody>
      </p:sp>
      <p:cxnSp>
        <p:nvCxnSpPr>
          <p:cNvPr id="212" name="Straight Arrow Connector 211">
            <a:extLst>
              <a:ext uri="{FF2B5EF4-FFF2-40B4-BE49-F238E27FC236}">
                <a16:creationId xmlns:a16="http://schemas.microsoft.com/office/drawing/2014/main" id="{90A59694-9540-00CF-4628-17901DB98A8A}"/>
              </a:ext>
            </a:extLst>
          </p:cNvPr>
          <p:cNvCxnSpPr/>
          <p:nvPr/>
        </p:nvCxnSpPr>
        <p:spPr>
          <a:xfrm>
            <a:off x="11164246" y="1898010"/>
            <a:ext cx="473977" cy="0"/>
          </a:xfrm>
          <a:prstGeom prst="straightConnector1">
            <a:avLst/>
          </a:prstGeom>
          <a:ln w="222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14" name="Group 213">
            <a:extLst>
              <a:ext uri="{FF2B5EF4-FFF2-40B4-BE49-F238E27FC236}">
                <a16:creationId xmlns:a16="http://schemas.microsoft.com/office/drawing/2014/main" id="{888CCD6B-27F1-F9F0-E8FB-D69C018BF050}"/>
              </a:ext>
            </a:extLst>
          </p:cNvPr>
          <p:cNvGrpSpPr/>
          <p:nvPr/>
        </p:nvGrpSpPr>
        <p:grpSpPr>
          <a:xfrm>
            <a:off x="938993" y="5121746"/>
            <a:ext cx="10657066" cy="1135674"/>
            <a:chOff x="1123200" y="2920652"/>
            <a:chExt cx="11068798" cy="1135674"/>
          </a:xfrm>
        </p:grpSpPr>
        <p:sp>
          <p:nvSpPr>
            <p:cNvPr id="215" name="Rectangle 214">
              <a:extLst>
                <a:ext uri="{FF2B5EF4-FFF2-40B4-BE49-F238E27FC236}">
                  <a16:creationId xmlns:a16="http://schemas.microsoft.com/office/drawing/2014/main" id="{FED0DA81-E0DC-AAC2-C6EB-4CA919BA5209}"/>
                </a:ext>
              </a:extLst>
            </p:cNvPr>
            <p:cNvSpPr/>
            <p:nvPr/>
          </p:nvSpPr>
          <p:spPr>
            <a:xfrm>
              <a:off x="1123200" y="2920652"/>
              <a:ext cx="11068798" cy="1135674"/>
            </a:xfrm>
            <a:prstGeom prst="rect">
              <a:avLst/>
            </a:prstGeom>
            <a:gradFill flip="none" rotWithShape="1">
              <a:gsLst>
                <a:gs pos="0">
                  <a:schemeClr val="accent3">
                    <a:lumMod val="10223"/>
                    <a:lumOff val="89777"/>
                  </a:schemeClr>
                </a:gs>
                <a:gs pos="99000">
                  <a:schemeClr val="accent3">
                    <a:alpha val="88818"/>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err="1"/>
            </a:p>
          </p:txBody>
        </p:sp>
        <p:cxnSp>
          <p:nvCxnSpPr>
            <p:cNvPr id="216" name="Straight Connector 215">
              <a:extLst>
                <a:ext uri="{FF2B5EF4-FFF2-40B4-BE49-F238E27FC236}">
                  <a16:creationId xmlns:a16="http://schemas.microsoft.com/office/drawing/2014/main" id="{F09312B2-4531-842E-E6BC-C234C8F766B6}"/>
                </a:ext>
              </a:extLst>
            </p:cNvPr>
            <p:cNvCxnSpPr>
              <a:cxnSpLocks/>
            </p:cNvCxnSpPr>
            <p:nvPr/>
          </p:nvCxnSpPr>
          <p:spPr>
            <a:xfrm>
              <a:off x="9293095" y="3183689"/>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599DB582-EA66-B219-A139-80FEDBE49EB9}"/>
                </a:ext>
              </a:extLst>
            </p:cNvPr>
            <p:cNvCxnSpPr>
              <a:cxnSpLocks/>
            </p:cNvCxnSpPr>
            <p:nvPr/>
          </p:nvCxnSpPr>
          <p:spPr>
            <a:xfrm>
              <a:off x="10480463" y="3183689"/>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DC677693-7D2A-C36C-88AB-865526C44883}"/>
                </a:ext>
              </a:extLst>
            </p:cNvPr>
            <p:cNvCxnSpPr>
              <a:cxnSpLocks/>
            </p:cNvCxnSpPr>
            <p:nvPr/>
          </p:nvCxnSpPr>
          <p:spPr>
            <a:xfrm>
              <a:off x="11732043" y="3183689"/>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19" name="Oval 218">
            <a:extLst>
              <a:ext uri="{FF2B5EF4-FFF2-40B4-BE49-F238E27FC236}">
                <a16:creationId xmlns:a16="http://schemas.microsoft.com/office/drawing/2014/main" id="{3AE301C6-3A72-F226-EE9A-388272C7482D}"/>
              </a:ext>
            </a:extLst>
          </p:cNvPr>
          <p:cNvSpPr/>
          <p:nvPr/>
        </p:nvSpPr>
        <p:spPr>
          <a:xfrm>
            <a:off x="222034" y="5036571"/>
            <a:ext cx="1306024" cy="1306024"/>
          </a:xfrm>
          <a:prstGeom prst="ellipse">
            <a:avLst/>
          </a:prstGeom>
          <a:gradFill>
            <a:gsLst>
              <a:gs pos="12000">
                <a:schemeClr val="accent2"/>
              </a:gs>
              <a:gs pos="69000">
                <a:schemeClr val="accent2">
                  <a:lumMod val="50000"/>
                </a:schemeClr>
              </a:gs>
            </a:gsLst>
            <a:path path="circle">
              <a:fillToRect r="100000" b="100000"/>
            </a:path>
          </a:gradFill>
          <a:ln>
            <a:noFill/>
          </a:ln>
          <a:effectLst>
            <a:outerShdw blurRad="584200" dist="482600" dir="2700000" sx="114000" sy="114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bg1"/>
                </a:solidFill>
              </a:rPr>
              <a:t>Yearly Dosing</a:t>
            </a:r>
          </a:p>
        </p:txBody>
      </p:sp>
      <p:cxnSp>
        <p:nvCxnSpPr>
          <p:cNvPr id="220" name="Straight Connector 219">
            <a:extLst>
              <a:ext uri="{FF2B5EF4-FFF2-40B4-BE49-F238E27FC236}">
                <a16:creationId xmlns:a16="http://schemas.microsoft.com/office/drawing/2014/main" id="{05E71433-5260-FDFC-4E80-9591229B0861}"/>
              </a:ext>
            </a:extLst>
          </p:cNvPr>
          <p:cNvCxnSpPr>
            <a:cxnSpLocks/>
          </p:cNvCxnSpPr>
          <p:nvPr/>
        </p:nvCxnSpPr>
        <p:spPr>
          <a:xfrm>
            <a:off x="2343903" y="5384783"/>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445017E5-00C7-8169-22CC-EB767F7EAD43}"/>
              </a:ext>
            </a:extLst>
          </p:cNvPr>
          <p:cNvCxnSpPr>
            <a:cxnSpLocks/>
          </p:cNvCxnSpPr>
          <p:nvPr/>
        </p:nvCxnSpPr>
        <p:spPr>
          <a:xfrm>
            <a:off x="7579649" y="5385920"/>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16DC8166-E3AA-F8A0-9091-8C96A7CE9283}"/>
              </a:ext>
            </a:extLst>
          </p:cNvPr>
          <p:cNvCxnSpPr>
            <a:cxnSpLocks/>
          </p:cNvCxnSpPr>
          <p:nvPr/>
        </p:nvCxnSpPr>
        <p:spPr>
          <a:xfrm>
            <a:off x="4428685" y="5385920"/>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3D4D991-8E91-C8AF-AC49-9B4BB862558C}"/>
              </a:ext>
            </a:extLst>
          </p:cNvPr>
          <p:cNvCxnSpPr>
            <a:cxnSpLocks/>
          </p:cNvCxnSpPr>
          <p:nvPr/>
        </p:nvCxnSpPr>
        <p:spPr>
          <a:xfrm>
            <a:off x="5441930" y="5385920"/>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4D83BB0B-C53B-A124-C919-ED3B0AECE2A8}"/>
              </a:ext>
            </a:extLst>
          </p:cNvPr>
          <p:cNvCxnSpPr>
            <a:cxnSpLocks/>
          </p:cNvCxnSpPr>
          <p:nvPr/>
        </p:nvCxnSpPr>
        <p:spPr>
          <a:xfrm>
            <a:off x="6430475" y="5385920"/>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AFC3D6D3-08FA-01D9-4FF9-5117B5D4FBEA}"/>
              </a:ext>
            </a:extLst>
          </p:cNvPr>
          <p:cNvCxnSpPr>
            <a:cxnSpLocks/>
          </p:cNvCxnSpPr>
          <p:nvPr/>
        </p:nvCxnSpPr>
        <p:spPr>
          <a:xfrm>
            <a:off x="3357756" y="5384783"/>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EDBDDE40-56E5-0C74-7F4C-842303AAA9EC}"/>
              </a:ext>
            </a:extLst>
          </p:cNvPr>
          <p:cNvCxnSpPr>
            <a:cxnSpLocks/>
          </p:cNvCxnSpPr>
          <p:nvPr/>
        </p:nvCxnSpPr>
        <p:spPr>
          <a:xfrm>
            <a:off x="2363003" y="5689583"/>
            <a:ext cx="957682"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1F6D19C-6A1D-45A0-E374-B662E4B1E79E}"/>
              </a:ext>
            </a:extLst>
          </p:cNvPr>
          <p:cNvCxnSpPr>
            <a:cxnSpLocks/>
          </p:cNvCxnSpPr>
          <p:nvPr/>
        </p:nvCxnSpPr>
        <p:spPr>
          <a:xfrm>
            <a:off x="3320685" y="5689583"/>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9FA7AADC-8CBF-6301-7436-65504F9823DF}"/>
              </a:ext>
            </a:extLst>
          </p:cNvPr>
          <p:cNvCxnSpPr>
            <a:cxnSpLocks/>
          </p:cNvCxnSpPr>
          <p:nvPr/>
        </p:nvCxnSpPr>
        <p:spPr>
          <a:xfrm>
            <a:off x="4259806" y="5689583"/>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C501AE77-DEFB-5B84-AF52-620586D2BBBE}"/>
              </a:ext>
            </a:extLst>
          </p:cNvPr>
          <p:cNvCxnSpPr>
            <a:cxnSpLocks/>
          </p:cNvCxnSpPr>
          <p:nvPr/>
        </p:nvCxnSpPr>
        <p:spPr>
          <a:xfrm>
            <a:off x="5207147" y="5689583"/>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FEAD977C-E49B-7307-5D34-82E71F7460FA}"/>
              </a:ext>
            </a:extLst>
          </p:cNvPr>
          <p:cNvCxnSpPr>
            <a:cxnSpLocks/>
          </p:cNvCxnSpPr>
          <p:nvPr/>
        </p:nvCxnSpPr>
        <p:spPr>
          <a:xfrm>
            <a:off x="6150383" y="5689583"/>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90773498-86C9-4C2B-7B6E-0EDD58005A03}"/>
              </a:ext>
            </a:extLst>
          </p:cNvPr>
          <p:cNvCxnSpPr>
            <a:cxnSpLocks/>
          </p:cNvCxnSpPr>
          <p:nvPr/>
        </p:nvCxnSpPr>
        <p:spPr>
          <a:xfrm>
            <a:off x="7093607" y="5689583"/>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50ECAF8-F5D1-2C7E-131B-824333A40EFC}"/>
              </a:ext>
            </a:extLst>
          </p:cNvPr>
          <p:cNvCxnSpPr>
            <a:cxnSpLocks/>
          </p:cNvCxnSpPr>
          <p:nvPr/>
        </p:nvCxnSpPr>
        <p:spPr>
          <a:xfrm>
            <a:off x="8029030" y="5689583"/>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026A4244-DAE0-2342-5F96-969094A5896E}"/>
              </a:ext>
            </a:extLst>
          </p:cNvPr>
          <p:cNvCxnSpPr>
            <a:cxnSpLocks/>
          </p:cNvCxnSpPr>
          <p:nvPr/>
        </p:nvCxnSpPr>
        <p:spPr>
          <a:xfrm>
            <a:off x="8972005" y="5689193"/>
            <a:ext cx="2177089"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234" name="Graphic 233">
            <a:extLst>
              <a:ext uri="{FF2B5EF4-FFF2-40B4-BE49-F238E27FC236}">
                <a16:creationId xmlns:a16="http://schemas.microsoft.com/office/drawing/2014/main" id="{B6F34FD6-0AEE-64BC-98CD-C006C20B16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606" y="6278787"/>
            <a:ext cx="514350" cy="514350"/>
          </a:xfrm>
          <a:prstGeom prst="rect">
            <a:avLst/>
          </a:prstGeom>
        </p:spPr>
      </p:pic>
      <p:pic>
        <p:nvPicPr>
          <p:cNvPr id="237" name="Graphic 236">
            <a:extLst>
              <a:ext uri="{FF2B5EF4-FFF2-40B4-BE49-F238E27FC236}">
                <a16:creationId xmlns:a16="http://schemas.microsoft.com/office/drawing/2014/main" id="{85C167FD-3343-65B4-9DEC-704B2BD4CB6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8948" y="6193324"/>
            <a:ext cx="514350" cy="514350"/>
          </a:xfrm>
          <a:prstGeom prst="rect">
            <a:avLst/>
          </a:prstGeom>
        </p:spPr>
      </p:pic>
      <p:sp>
        <p:nvSpPr>
          <p:cNvPr id="238" name="TextBox 237">
            <a:extLst>
              <a:ext uri="{FF2B5EF4-FFF2-40B4-BE49-F238E27FC236}">
                <a16:creationId xmlns:a16="http://schemas.microsoft.com/office/drawing/2014/main" id="{31371A28-16B6-7F1A-8564-883D0ADBC727}"/>
              </a:ext>
            </a:extLst>
          </p:cNvPr>
          <p:cNvSpPr txBox="1"/>
          <p:nvPr/>
        </p:nvSpPr>
        <p:spPr>
          <a:xfrm>
            <a:off x="1958529" y="5068599"/>
            <a:ext cx="1018227" cy="369332"/>
          </a:xfrm>
          <a:prstGeom prst="rect">
            <a:avLst/>
          </a:prstGeom>
          <a:noFill/>
        </p:spPr>
        <p:txBody>
          <a:bodyPr wrap="none" rtlCol="0">
            <a:spAutoFit/>
          </a:bodyPr>
          <a:lstStyle/>
          <a:p>
            <a:pPr algn="l"/>
            <a:r>
              <a:rPr lang="en-US">
                <a:solidFill>
                  <a:schemeClr val="accent1"/>
                </a:solidFill>
              </a:rPr>
              <a:t>1 Month</a:t>
            </a:r>
          </a:p>
        </p:txBody>
      </p:sp>
      <p:sp>
        <p:nvSpPr>
          <p:cNvPr id="239" name="TextBox 238">
            <a:extLst>
              <a:ext uri="{FF2B5EF4-FFF2-40B4-BE49-F238E27FC236}">
                <a16:creationId xmlns:a16="http://schemas.microsoft.com/office/drawing/2014/main" id="{6B90B7FE-A9F0-3D76-F150-EBFF94BD42AC}"/>
              </a:ext>
            </a:extLst>
          </p:cNvPr>
          <p:cNvSpPr txBox="1"/>
          <p:nvPr/>
        </p:nvSpPr>
        <p:spPr>
          <a:xfrm>
            <a:off x="3214246" y="5057214"/>
            <a:ext cx="312906" cy="369332"/>
          </a:xfrm>
          <a:prstGeom prst="rect">
            <a:avLst/>
          </a:prstGeom>
          <a:noFill/>
        </p:spPr>
        <p:txBody>
          <a:bodyPr wrap="none" rtlCol="0">
            <a:spAutoFit/>
          </a:bodyPr>
          <a:lstStyle/>
          <a:p>
            <a:pPr algn="l"/>
            <a:r>
              <a:rPr lang="en-US">
                <a:solidFill>
                  <a:schemeClr val="accent1"/>
                </a:solidFill>
              </a:rPr>
              <a:t>2</a:t>
            </a:r>
          </a:p>
        </p:txBody>
      </p:sp>
      <p:sp>
        <p:nvSpPr>
          <p:cNvPr id="240" name="TextBox 239">
            <a:extLst>
              <a:ext uri="{FF2B5EF4-FFF2-40B4-BE49-F238E27FC236}">
                <a16:creationId xmlns:a16="http://schemas.microsoft.com/office/drawing/2014/main" id="{19466B14-A06E-136A-906C-CE4AFB8DC8A1}"/>
              </a:ext>
            </a:extLst>
          </p:cNvPr>
          <p:cNvSpPr txBox="1"/>
          <p:nvPr/>
        </p:nvSpPr>
        <p:spPr>
          <a:xfrm>
            <a:off x="4272232" y="5057214"/>
            <a:ext cx="312906" cy="369332"/>
          </a:xfrm>
          <a:prstGeom prst="rect">
            <a:avLst/>
          </a:prstGeom>
          <a:noFill/>
        </p:spPr>
        <p:txBody>
          <a:bodyPr wrap="none" rtlCol="0">
            <a:spAutoFit/>
          </a:bodyPr>
          <a:lstStyle/>
          <a:p>
            <a:pPr algn="l"/>
            <a:r>
              <a:rPr lang="en-US">
                <a:solidFill>
                  <a:schemeClr val="accent1"/>
                </a:solidFill>
              </a:rPr>
              <a:t>3</a:t>
            </a:r>
          </a:p>
        </p:txBody>
      </p:sp>
      <p:sp>
        <p:nvSpPr>
          <p:cNvPr id="241" name="TextBox 240">
            <a:extLst>
              <a:ext uri="{FF2B5EF4-FFF2-40B4-BE49-F238E27FC236}">
                <a16:creationId xmlns:a16="http://schemas.microsoft.com/office/drawing/2014/main" id="{8E120AD0-D5CA-F9A5-893B-CFE591540D71}"/>
              </a:ext>
            </a:extLst>
          </p:cNvPr>
          <p:cNvSpPr txBox="1"/>
          <p:nvPr/>
        </p:nvSpPr>
        <p:spPr>
          <a:xfrm>
            <a:off x="8643037" y="5053629"/>
            <a:ext cx="312906" cy="369332"/>
          </a:xfrm>
          <a:prstGeom prst="rect">
            <a:avLst/>
          </a:prstGeom>
          <a:noFill/>
        </p:spPr>
        <p:txBody>
          <a:bodyPr wrap="none" rtlCol="0">
            <a:spAutoFit/>
          </a:bodyPr>
          <a:lstStyle/>
          <a:p>
            <a:pPr algn="l"/>
            <a:r>
              <a:rPr lang="en-US">
                <a:solidFill>
                  <a:schemeClr val="accent1"/>
                </a:solidFill>
              </a:rPr>
              <a:t>7</a:t>
            </a:r>
          </a:p>
        </p:txBody>
      </p:sp>
      <p:sp>
        <p:nvSpPr>
          <p:cNvPr id="242" name="TextBox 241">
            <a:extLst>
              <a:ext uri="{FF2B5EF4-FFF2-40B4-BE49-F238E27FC236}">
                <a16:creationId xmlns:a16="http://schemas.microsoft.com/office/drawing/2014/main" id="{0DC2763D-D3EA-9A04-A48C-BB65FC7AC254}"/>
              </a:ext>
            </a:extLst>
          </p:cNvPr>
          <p:cNvSpPr txBox="1"/>
          <p:nvPr/>
        </p:nvSpPr>
        <p:spPr>
          <a:xfrm>
            <a:off x="7422281" y="5068599"/>
            <a:ext cx="312906" cy="369332"/>
          </a:xfrm>
          <a:prstGeom prst="rect">
            <a:avLst/>
          </a:prstGeom>
          <a:noFill/>
        </p:spPr>
        <p:txBody>
          <a:bodyPr wrap="none" rtlCol="0">
            <a:spAutoFit/>
          </a:bodyPr>
          <a:lstStyle/>
          <a:p>
            <a:pPr algn="l"/>
            <a:r>
              <a:rPr lang="en-US">
                <a:solidFill>
                  <a:schemeClr val="accent1"/>
                </a:solidFill>
              </a:rPr>
              <a:t>6</a:t>
            </a:r>
          </a:p>
        </p:txBody>
      </p:sp>
      <p:sp>
        <p:nvSpPr>
          <p:cNvPr id="243" name="TextBox 242">
            <a:extLst>
              <a:ext uri="{FF2B5EF4-FFF2-40B4-BE49-F238E27FC236}">
                <a16:creationId xmlns:a16="http://schemas.microsoft.com/office/drawing/2014/main" id="{5F412063-AE2C-F2A8-B88E-9B87A6828BA2}"/>
              </a:ext>
            </a:extLst>
          </p:cNvPr>
          <p:cNvSpPr txBox="1"/>
          <p:nvPr/>
        </p:nvSpPr>
        <p:spPr>
          <a:xfrm>
            <a:off x="6284468" y="5068599"/>
            <a:ext cx="312906" cy="369332"/>
          </a:xfrm>
          <a:prstGeom prst="rect">
            <a:avLst/>
          </a:prstGeom>
          <a:noFill/>
        </p:spPr>
        <p:txBody>
          <a:bodyPr wrap="none" rtlCol="0">
            <a:spAutoFit/>
          </a:bodyPr>
          <a:lstStyle/>
          <a:p>
            <a:pPr algn="l"/>
            <a:r>
              <a:rPr lang="en-US">
                <a:solidFill>
                  <a:schemeClr val="accent1"/>
                </a:solidFill>
              </a:rPr>
              <a:t>5</a:t>
            </a:r>
          </a:p>
        </p:txBody>
      </p:sp>
      <p:sp>
        <p:nvSpPr>
          <p:cNvPr id="244" name="TextBox 243">
            <a:extLst>
              <a:ext uri="{FF2B5EF4-FFF2-40B4-BE49-F238E27FC236}">
                <a16:creationId xmlns:a16="http://schemas.microsoft.com/office/drawing/2014/main" id="{404EC838-0C92-0D2A-B172-E8D3A8F6D918}"/>
              </a:ext>
            </a:extLst>
          </p:cNvPr>
          <p:cNvSpPr txBox="1"/>
          <p:nvPr/>
        </p:nvSpPr>
        <p:spPr>
          <a:xfrm>
            <a:off x="5273921" y="5068599"/>
            <a:ext cx="312906" cy="369332"/>
          </a:xfrm>
          <a:prstGeom prst="rect">
            <a:avLst/>
          </a:prstGeom>
          <a:noFill/>
        </p:spPr>
        <p:txBody>
          <a:bodyPr wrap="none" rtlCol="0">
            <a:spAutoFit/>
          </a:bodyPr>
          <a:lstStyle/>
          <a:p>
            <a:pPr algn="l"/>
            <a:r>
              <a:rPr lang="en-US">
                <a:solidFill>
                  <a:schemeClr val="accent1"/>
                </a:solidFill>
              </a:rPr>
              <a:t>4</a:t>
            </a:r>
          </a:p>
        </p:txBody>
      </p:sp>
      <p:sp>
        <p:nvSpPr>
          <p:cNvPr id="245" name="TextBox 244">
            <a:extLst>
              <a:ext uri="{FF2B5EF4-FFF2-40B4-BE49-F238E27FC236}">
                <a16:creationId xmlns:a16="http://schemas.microsoft.com/office/drawing/2014/main" id="{CD694628-51AC-D68C-43D6-3041D6BD4874}"/>
              </a:ext>
            </a:extLst>
          </p:cNvPr>
          <p:cNvSpPr txBox="1"/>
          <p:nvPr/>
        </p:nvSpPr>
        <p:spPr>
          <a:xfrm>
            <a:off x="11002096" y="5068599"/>
            <a:ext cx="312906" cy="369332"/>
          </a:xfrm>
          <a:prstGeom prst="rect">
            <a:avLst/>
          </a:prstGeom>
          <a:noFill/>
        </p:spPr>
        <p:txBody>
          <a:bodyPr wrap="none" rtlCol="0">
            <a:spAutoFit/>
          </a:bodyPr>
          <a:lstStyle/>
          <a:p>
            <a:pPr algn="l"/>
            <a:r>
              <a:rPr lang="en-US">
                <a:solidFill>
                  <a:schemeClr val="accent1"/>
                </a:solidFill>
              </a:rPr>
              <a:t>9</a:t>
            </a:r>
          </a:p>
        </p:txBody>
      </p:sp>
      <p:sp>
        <p:nvSpPr>
          <p:cNvPr id="246" name="TextBox 245">
            <a:extLst>
              <a:ext uri="{FF2B5EF4-FFF2-40B4-BE49-F238E27FC236}">
                <a16:creationId xmlns:a16="http://schemas.microsoft.com/office/drawing/2014/main" id="{7D324550-1B3C-2D27-338D-4A692D00D61A}"/>
              </a:ext>
            </a:extLst>
          </p:cNvPr>
          <p:cNvSpPr txBox="1"/>
          <p:nvPr/>
        </p:nvSpPr>
        <p:spPr>
          <a:xfrm>
            <a:off x="9791736" y="5058331"/>
            <a:ext cx="312906" cy="369332"/>
          </a:xfrm>
          <a:prstGeom prst="rect">
            <a:avLst/>
          </a:prstGeom>
          <a:noFill/>
        </p:spPr>
        <p:txBody>
          <a:bodyPr wrap="none" rtlCol="0">
            <a:spAutoFit/>
          </a:bodyPr>
          <a:lstStyle/>
          <a:p>
            <a:pPr algn="l"/>
            <a:r>
              <a:rPr lang="en-US">
                <a:solidFill>
                  <a:schemeClr val="accent1"/>
                </a:solidFill>
              </a:rPr>
              <a:t>8</a:t>
            </a:r>
          </a:p>
        </p:txBody>
      </p:sp>
      <p:cxnSp>
        <p:nvCxnSpPr>
          <p:cNvPr id="247" name="Straight Connector 246">
            <a:extLst>
              <a:ext uri="{FF2B5EF4-FFF2-40B4-BE49-F238E27FC236}">
                <a16:creationId xmlns:a16="http://schemas.microsoft.com/office/drawing/2014/main" id="{E6FDAE76-789C-92A2-0D4D-985C9DF9674C}"/>
              </a:ext>
            </a:extLst>
          </p:cNvPr>
          <p:cNvCxnSpPr>
            <a:cxnSpLocks/>
          </p:cNvCxnSpPr>
          <p:nvPr/>
        </p:nvCxnSpPr>
        <p:spPr>
          <a:xfrm>
            <a:off x="11149094" y="5690985"/>
            <a:ext cx="646924" cy="0"/>
          </a:xfrm>
          <a:prstGeom prst="line">
            <a:avLst/>
          </a:prstGeom>
          <a:ln w="25400" cap="rnd">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50" name="TextBox 249">
            <a:extLst>
              <a:ext uri="{FF2B5EF4-FFF2-40B4-BE49-F238E27FC236}">
                <a16:creationId xmlns:a16="http://schemas.microsoft.com/office/drawing/2014/main" id="{79B70E73-DFAA-F7EE-F9D5-C25B37D12B7D}"/>
              </a:ext>
            </a:extLst>
          </p:cNvPr>
          <p:cNvSpPr txBox="1"/>
          <p:nvPr/>
        </p:nvSpPr>
        <p:spPr>
          <a:xfrm>
            <a:off x="11492359" y="5068709"/>
            <a:ext cx="569387" cy="369332"/>
          </a:xfrm>
          <a:prstGeom prst="rect">
            <a:avLst/>
          </a:prstGeom>
          <a:noFill/>
        </p:spPr>
        <p:txBody>
          <a:bodyPr wrap="none" rtlCol="0">
            <a:spAutoFit/>
          </a:bodyPr>
          <a:lstStyle/>
          <a:p>
            <a:pPr algn="l"/>
            <a:r>
              <a:rPr lang="en-US">
                <a:solidFill>
                  <a:schemeClr val="accent1"/>
                </a:solidFill>
              </a:rPr>
              <a:t>12?</a:t>
            </a:r>
          </a:p>
        </p:txBody>
      </p:sp>
      <p:sp>
        <p:nvSpPr>
          <p:cNvPr id="251" name="TextBox 250">
            <a:extLst>
              <a:ext uri="{FF2B5EF4-FFF2-40B4-BE49-F238E27FC236}">
                <a16:creationId xmlns:a16="http://schemas.microsoft.com/office/drawing/2014/main" id="{6ECAB160-CF1C-D93C-EAA9-D2D3D0C6451D}"/>
              </a:ext>
            </a:extLst>
          </p:cNvPr>
          <p:cNvSpPr txBox="1"/>
          <p:nvPr/>
        </p:nvSpPr>
        <p:spPr>
          <a:xfrm rot="19198944">
            <a:off x="1202328" y="2069511"/>
            <a:ext cx="854441" cy="369332"/>
          </a:xfrm>
          <a:prstGeom prst="rect">
            <a:avLst/>
          </a:prstGeom>
          <a:noFill/>
        </p:spPr>
        <p:txBody>
          <a:bodyPr wrap="square" rtlCol="0">
            <a:spAutoFit/>
          </a:bodyPr>
          <a:lstStyle/>
          <a:p>
            <a:pPr algn="r"/>
            <a:r>
              <a:rPr lang="en-US">
                <a:solidFill>
                  <a:schemeClr val="accent1"/>
                </a:solidFill>
              </a:rPr>
              <a:t>Day 0</a:t>
            </a:r>
          </a:p>
        </p:txBody>
      </p:sp>
      <p:sp>
        <p:nvSpPr>
          <p:cNvPr id="2" name="TextBox 1">
            <a:extLst>
              <a:ext uri="{FF2B5EF4-FFF2-40B4-BE49-F238E27FC236}">
                <a16:creationId xmlns:a16="http://schemas.microsoft.com/office/drawing/2014/main" id="{3AE9D756-9B9D-261D-7780-66D8A5AFA134}"/>
              </a:ext>
            </a:extLst>
          </p:cNvPr>
          <p:cNvSpPr txBox="1"/>
          <p:nvPr/>
        </p:nvSpPr>
        <p:spPr>
          <a:xfrm>
            <a:off x="96026" y="785086"/>
            <a:ext cx="1915909" cy="369332"/>
          </a:xfrm>
          <a:prstGeom prst="rect">
            <a:avLst/>
          </a:prstGeom>
          <a:noFill/>
        </p:spPr>
        <p:txBody>
          <a:bodyPr wrap="none" rtlCol="0">
            <a:spAutoFit/>
          </a:bodyPr>
          <a:lstStyle/>
          <a:p>
            <a:pPr algn="l"/>
            <a:r>
              <a:rPr lang="en-US" dirty="0">
                <a:solidFill>
                  <a:schemeClr val="tx2"/>
                </a:solidFill>
              </a:rPr>
              <a:t>Clinical schedule</a:t>
            </a:r>
          </a:p>
        </p:txBody>
      </p:sp>
      <p:cxnSp>
        <p:nvCxnSpPr>
          <p:cNvPr id="5" name="Straight Arrow Connector 4">
            <a:extLst>
              <a:ext uri="{FF2B5EF4-FFF2-40B4-BE49-F238E27FC236}">
                <a16:creationId xmlns:a16="http://schemas.microsoft.com/office/drawing/2014/main" id="{599425B0-3E22-8E23-A1F7-FD5C12739220}"/>
              </a:ext>
            </a:extLst>
          </p:cNvPr>
          <p:cNvCxnSpPr>
            <a:endCxn id="11" idx="0"/>
          </p:cNvCxnSpPr>
          <p:nvPr/>
        </p:nvCxnSpPr>
        <p:spPr>
          <a:xfrm>
            <a:off x="875046" y="1095538"/>
            <a:ext cx="0" cy="14985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C10C5A41-C4B0-CE79-920F-66D18008EC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67670" y="4442609"/>
            <a:ext cx="514350" cy="514350"/>
          </a:xfrm>
          <a:prstGeom prst="rect">
            <a:avLst/>
          </a:prstGeom>
        </p:spPr>
      </p:pic>
      <p:sp>
        <p:nvSpPr>
          <p:cNvPr id="9" name="TextBox 8">
            <a:extLst>
              <a:ext uri="{FF2B5EF4-FFF2-40B4-BE49-F238E27FC236}">
                <a16:creationId xmlns:a16="http://schemas.microsoft.com/office/drawing/2014/main" id="{E35CF716-CEBF-CD40-C382-A1EE59A58D99}"/>
              </a:ext>
            </a:extLst>
          </p:cNvPr>
          <p:cNvSpPr txBox="1"/>
          <p:nvPr/>
        </p:nvSpPr>
        <p:spPr>
          <a:xfrm>
            <a:off x="2331839" y="925886"/>
            <a:ext cx="2980303" cy="369332"/>
          </a:xfrm>
          <a:prstGeom prst="rect">
            <a:avLst/>
          </a:prstGeom>
          <a:noFill/>
        </p:spPr>
        <p:txBody>
          <a:bodyPr wrap="none" rtlCol="0">
            <a:spAutoFit/>
          </a:bodyPr>
          <a:lstStyle/>
          <a:p>
            <a:pPr algn="l"/>
            <a:r>
              <a:rPr lang="en-US" dirty="0">
                <a:solidFill>
                  <a:schemeClr val="tx2"/>
                </a:solidFill>
              </a:rPr>
              <a:t>Dosing in toxicology study </a:t>
            </a:r>
            <a:r>
              <a:rPr lang="en-US" dirty="0">
                <a:solidFill>
                  <a:schemeClr val="tx2"/>
                </a:solidFill>
                <a:sym typeface="Wingdings" panose="05000000000000000000" pitchFamily="2" charset="2"/>
              </a:rPr>
              <a:t> </a:t>
            </a:r>
            <a:endParaRPr lang="en-US" dirty="0">
              <a:solidFill>
                <a:schemeClr val="tx2"/>
              </a:solidFill>
            </a:endParaRPr>
          </a:p>
        </p:txBody>
      </p:sp>
      <p:cxnSp>
        <p:nvCxnSpPr>
          <p:cNvPr id="14" name="Straight Arrow Connector 13">
            <a:extLst>
              <a:ext uri="{FF2B5EF4-FFF2-40B4-BE49-F238E27FC236}">
                <a16:creationId xmlns:a16="http://schemas.microsoft.com/office/drawing/2014/main" id="{7449968B-874D-EBF0-89C7-8F2DC1F053F0}"/>
              </a:ext>
            </a:extLst>
          </p:cNvPr>
          <p:cNvCxnSpPr/>
          <p:nvPr/>
        </p:nvCxnSpPr>
        <p:spPr>
          <a:xfrm flipV="1">
            <a:off x="5123936" y="1155197"/>
            <a:ext cx="6034306" cy="7726"/>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150529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A2E7B-CBA1-4008-BA5C-091211EA24EF}"/>
              </a:ext>
            </a:extLst>
          </p:cNvPr>
          <p:cNvSpPr>
            <a:spLocks noGrp="1"/>
          </p:cNvSpPr>
          <p:nvPr>
            <p:ph type="title"/>
          </p:nvPr>
        </p:nvSpPr>
        <p:spPr/>
        <p:txBody>
          <a:bodyPr/>
          <a:lstStyle/>
          <a:p>
            <a:r>
              <a:rPr lang="en-US" dirty="0"/>
              <a:t>Targeted Delivery</a:t>
            </a:r>
          </a:p>
        </p:txBody>
      </p:sp>
      <p:sp>
        <p:nvSpPr>
          <p:cNvPr id="3" name="Slide Number Placeholder 2">
            <a:extLst>
              <a:ext uri="{FF2B5EF4-FFF2-40B4-BE49-F238E27FC236}">
                <a16:creationId xmlns:a16="http://schemas.microsoft.com/office/drawing/2014/main" id="{4BAB31F3-FF9B-4292-BAA1-8F1E11E59061}"/>
              </a:ext>
            </a:extLst>
          </p:cNvPr>
          <p:cNvSpPr>
            <a:spLocks noGrp="1"/>
          </p:cNvSpPr>
          <p:nvPr>
            <p:ph type="sldNum" sz="quarter" idx="11"/>
          </p:nvPr>
        </p:nvSpPr>
        <p:spPr/>
        <p:txBody>
          <a:bodyPr/>
          <a:lstStyle/>
          <a:p>
            <a:fld id="{57E68A81-A63B-7E42-A4BA-DED9126C48E6}" type="slidenum">
              <a:rPr lang="en-US" smtClean="0"/>
              <a:pPr/>
              <a:t>84</a:t>
            </a:fld>
            <a:endParaRPr lang="en-US"/>
          </a:p>
        </p:txBody>
      </p:sp>
      <p:sp>
        <p:nvSpPr>
          <p:cNvPr id="5" name="Rounded Rectangle 13">
            <a:extLst>
              <a:ext uri="{FF2B5EF4-FFF2-40B4-BE49-F238E27FC236}">
                <a16:creationId xmlns:a16="http://schemas.microsoft.com/office/drawing/2014/main" id="{19BE5A83-CE5C-4D48-B357-933F8CF2F3F3}"/>
              </a:ext>
            </a:extLst>
          </p:cNvPr>
          <p:cNvSpPr/>
          <p:nvPr/>
        </p:nvSpPr>
        <p:spPr>
          <a:xfrm>
            <a:off x="9178613" y="1822046"/>
            <a:ext cx="2560320" cy="4623739"/>
          </a:xfrm>
          <a:prstGeom prst="roundRect">
            <a:avLst>
              <a:gd name="adj" fmla="val 7573"/>
            </a:avLst>
          </a:prstGeom>
          <a:gradFill flip="none" rotWithShape="1">
            <a:gsLst>
              <a:gs pos="0">
                <a:schemeClr val="bg2">
                  <a:lumMod val="20000"/>
                  <a:lumOff val="80000"/>
                  <a:alpha val="75000"/>
                </a:schemeClr>
              </a:gs>
              <a:gs pos="100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Rounded Rectangle 17">
            <a:extLst>
              <a:ext uri="{FF2B5EF4-FFF2-40B4-BE49-F238E27FC236}">
                <a16:creationId xmlns:a16="http://schemas.microsoft.com/office/drawing/2014/main" id="{5B8D0AA7-EC32-44FD-9CED-517D5F6E6CC5}"/>
              </a:ext>
            </a:extLst>
          </p:cNvPr>
          <p:cNvSpPr/>
          <p:nvPr/>
        </p:nvSpPr>
        <p:spPr>
          <a:xfrm>
            <a:off x="6148043" y="1841123"/>
            <a:ext cx="2560320" cy="4559320"/>
          </a:xfrm>
          <a:prstGeom prst="roundRect">
            <a:avLst>
              <a:gd name="adj" fmla="val 7573"/>
            </a:avLst>
          </a:prstGeom>
          <a:gradFill flip="none" rotWithShape="1">
            <a:gsLst>
              <a:gs pos="0">
                <a:schemeClr val="bg2">
                  <a:lumMod val="20000"/>
                  <a:lumOff val="80000"/>
                  <a:alpha val="7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Content Placeholder 3">
            <a:extLst>
              <a:ext uri="{FF2B5EF4-FFF2-40B4-BE49-F238E27FC236}">
                <a16:creationId xmlns:a16="http://schemas.microsoft.com/office/drawing/2014/main" id="{D1B80520-99C2-4A48-AC93-DB0633A64019}"/>
              </a:ext>
            </a:extLst>
          </p:cNvPr>
          <p:cNvSpPr txBox="1">
            <a:spLocks/>
          </p:cNvSpPr>
          <p:nvPr/>
        </p:nvSpPr>
        <p:spPr>
          <a:xfrm>
            <a:off x="8730528" y="1382945"/>
            <a:ext cx="3033511" cy="457507"/>
          </a:xfrm>
          <a:prstGeom prst="rect">
            <a:avLst/>
          </a:prstGeom>
          <a:noFill/>
          <a:ln w="12700">
            <a:noFill/>
          </a:ln>
        </p:spPr>
        <p:txBody>
          <a:bodyPr vert="horz" lIns="91440" tIns="45720" rIns="91440" bIns="45720" rtlCol="0">
            <a:noAutofit/>
          </a:bodyPr>
          <a:lstStyle>
            <a:lvl1pPr marL="165100" indent="-165100" algn="l" defTabSz="914400" rtl="0" eaLnBrk="1" latinLnBrk="0" hangingPunct="1">
              <a:spcBef>
                <a:spcPts val="0"/>
              </a:spcBef>
              <a:spcAft>
                <a:spcPts val="1000"/>
              </a:spcAft>
              <a:buClr>
                <a:schemeClr val="accent3"/>
              </a:buClr>
              <a:buSzPct val="100000"/>
              <a:buFont typeface="Arial"/>
              <a:buChar char="•"/>
              <a:defRPr sz="2400" kern="1200">
                <a:solidFill>
                  <a:schemeClr val="tx1"/>
                </a:solidFill>
                <a:latin typeface="+mn-lt"/>
                <a:ea typeface="+mn-ea"/>
                <a:cs typeface="+mn-cs"/>
              </a:defRPr>
            </a:lvl1pPr>
            <a:lvl2pPr marL="344488" indent="-179388" algn="l" defTabSz="914400" rtl="0" eaLnBrk="1" latinLnBrk="0" hangingPunct="1">
              <a:spcBef>
                <a:spcPts val="0"/>
              </a:spcBef>
              <a:spcAft>
                <a:spcPts val="600"/>
              </a:spcAft>
              <a:buClr>
                <a:schemeClr val="accent1"/>
              </a:buClr>
              <a:buSzPct val="100000"/>
              <a:buFont typeface="Arial" panose="020B0604020202020204" pitchFamily="34" charset="0"/>
              <a:buChar char="•"/>
              <a:defRPr sz="2000" b="0" i="0" u="none" kern="1200">
                <a:solidFill>
                  <a:schemeClr val="tx1"/>
                </a:solidFill>
                <a:latin typeface="+mn-lt"/>
                <a:ea typeface="+mn-ea"/>
                <a:cs typeface="+mn-cs"/>
              </a:defRPr>
            </a:lvl2pPr>
            <a:lvl3pPr marL="509588" indent="-165100" algn="l" defTabSz="914400" rtl="0" eaLnBrk="1" latinLnBrk="0" hangingPunct="1">
              <a:spcBef>
                <a:spcPts val="0"/>
              </a:spcBef>
              <a:spcAft>
                <a:spcPts val="600"/>
              </a:spcAft>
              <a:buClr>
                <a:schemeClr val="accent2"/>
              </a:buClr>
              <a:buSzPct val="100000"/>
              <a:buFont typeface="Arial"/>
              <a:buChar char="•"/>
              <a:defRPr sz="1800" kern="1200">
                <a:solidFill>
                  <a:schemeClr val="tx1"/>
                </a:solidFill>
                <a:latin typeface="+mn-lt"/>
                <a:ea typeface="+mn-ea"/>
                <a:cs typeface="+mn-cs"/>
              </a:defRPr>
            </a:lvl3pPr>
            <a:lvl4pPr marL="688975" indent="-179388" algn="l" defTabSz="914400" rtl="0" eaLnBrk="1" latinLnBrk="0" hangingPunct="1">
              <a:spcBef>
                <a:spcPts val="0"/>
              </a:spcBef>
              <a:spcAft>
                <a:spcPts val="600"/>
              </a:spcAft>
              <a:buClr>
                <a:schemeClr val="bg2"/>
              </a:buClr>
              <a:buSzPct val="100000"/>
              <a:buFont typeface="Lucida Grande"/>
              <a:buChar char="-"/>
              <a:defRPr sz="1600" kern="1200">
                <a:solidFill>
                  <a:schemeClr val="tx1"/>
                </a:solidFill>
                <a:latin typeface="+mn-lt"/>
                <a:ea typeface="+mn-ea"/>
                <a:cs typeface="+mn-cs"/>
              </a:defRPr>
            </a:lvl4pPr>
            <a:lvl5pPr marL="854075" marR="0" indent="-165100" algn="l" defTabSz="914400" rtl="0" eaLnBrk="1" fontAlgn="auto" latinLnBrk="0" hangingPunct="1">
              <a:lnSpc>
                <a:spcPct val="100000"/>
              </a:lnSpc>
              <a:spcBef>
                <a:spcPts val="0"/>
              </a:spcBef>
              <a:spcAft>
                <a:spcPts val="600"/>
              </a:spcAft>
              <a:buClr>
                <a:schemeClr val="bg2"/>
              </a:buClr>
              <a:buSzPct val="100000"/>
              <a:buFont typeface="Arial"/>
              <a:buChar char="•"/>
              <a:tabLst/>
              <a:defRPr sz="1600" kern="1200" baseline="0">
                <a:solidFill>
                  <a:schemeClr val="tx1"/>
                </a:solidFill>
                <a:latin typeface="+mn-lt"/>
                <a:ea typeface="+mn-ea"/>
                <a:cs typeface="+mn-cs"/>
              </a:defRPr>
            </a:lvl5pPr>
            <a:lvl6pPr marL="860425" indent="0" algn="l" defTabSz="914400" rtl="0" eaLnBrk="1" latinLnBrk="0" hangingPunct="1">
              <a:spcBef>
                <a:spcPct val="20000"/>
              </a:spcBef>
              <a:buClr>
                <a:schemeClr val="tx2"/>
              </a:buClr>
              <a:buSzPct val="75000"/>
              <a:buFont typeface="Arial"/>
              <a:buNone/>
              <a:defRPr lang="en-US" sz="1600" kern="1200" baseline="0" dirty="0" smtClean="0">
                <a:solidFill>
                  <a:schemeClr val="tx1"/>
                </a:solidFill>
                <a:latin typeface="+mn-lt"/>
                <a:ea typeface="+mn-ea"/>
                <a:cs typeface="+mn-cs"/>
              </a:defRPr>
            </a:lvl6pPr>
            <a:lvl7pPr marL="1374775" indent="0" algn="l" defTabSz="914400" rtl="0" eaLnBrk="1" latinLnBrk="0" hangingPunct="1">
              <a:spcBef>
                <a:spcPct val="20000"/>
              </a:spcBef>
              <a:buClr>
                <a:schemeClr val="accent1"/>
              </a:buClr>
              <a:buSzPct val="75000"/>
              <a:buFont typeface="Wingdings" pitchFamily="2" charset="2"/>
              <a:buNone/>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600"/>
              </a:spcAft>
              <a:buClr>
                <a:srgbClr val="E57200"/>
              </a:buClr>
              <a:buSzPct val="100000"/>
              <a:buFont typeface="Arial"/>
              <a:buNone/>
              <a:tabLst/>
              <a:defRPr/>
            </a:pPr>
            <a:r>
              <a:rPr kumimoji="0" lang="en-US" sz="2400" b="1" i="0" u="none" strike="noStrike" kern="1200" cap="none" spc="0" normalizeH="0" baseline="0" noProof="0">
                <a:ln>
                  <a:noFill/>
                </a:ln>
                <a:solidFill>
                  <a:srgbClr val="A20067"/>
                </a:solidFill>
                <a:effectLst/>
                <a:uLnTx/>
                <a:uFillTx/>
                <a:latin typeface="Arial" panose="020B0604020202020204"/>
                <a:ea typeface="+mn-ea"/>
                <a:cs typeface="+mn-cs"/>
              </a:rPr>
              <a:t>Multiple Tissues</a:t>
            </a:r>
          </a:p>
        </p:txBody>
      </p:sp>
      <p:sp>
        <p:nvSpPr>
          <p:cNvPr id="11" name="Content Placeholder 3">
            <a:extLst>
              <a:ext uri="{FF2B5EF4-FFF2-40B4-BE49-F238E27FC236}">
                <a16:creationId xmlns:a16="http://schemas.microsoft.com/office/drawing/2014/main" id="{29F2DAB6-B22D-4403-AC2F-2324A8749D0B}"/>
              </a:ext>
            </a:extLst>
          </p:cNvPr>
          <p:cNvSpPr txBox="1">
            <a:spLocks/>
          </p:cNvSpPr>
          <p:nvPr/>
        </p:nvSpPr>
        <p:spPr>
          <a:xfrm>
            <a:off x="6229106" y="1364449"/>
            <a:ext cx="2636480" cy="457507"/>
          </a:xfrm>
          <a:prstGeom prst="rect">
            <a:avLst/>
          </a:prstGeom>
          <a:noFill/>
          <a:ln w="12700">
            <a:noFill/>
          </a:ln>
        </p:spPr>
        <p:txBody>
          <a:bodyPr vert="horz" lIns="91440" tIns="45720" rIns="91440" bIns="45720" rtlCol="0">
            <a:noAutofit/>
          </a:bodyPr>
          <a:lstStyle>
            <a:lvl1pPr marL="165100" indent="-165100" algn="l" defTabSz="914400" rtl="0" eaLnBrk="1" latinLnBrk="0" hangingPunct="1">
              <a:spcBef>
                <a:spcPts val="0"/>
              </a:spcBef>
              <a:spcAft>
                <a:spcPts val="1000"/>
              </a:spcAft>
              <a:buClr>
                <a:schemeClr val="accent3"/>
              </a:buClr>
              <a:buSzPct val="100000"/>
              <a:buFont typeface="Arial"/>
              <a:buChar char="•"/>
              <a:defRPr sz="2400" kern="1200">
                <a:solidFill>
                  <a:schemeClr val="tx1"/>
                </a:solidFill>
                <a:latin typeface="+mn-lt"/>
                <a:ea typeface="+mn-ea"/>
                <a:cs typeface="+mn-cs"/>
              </a:defRPr>
            </a:lvl1pPr>
            <a:lvl2pPr marL="344488" indent="-179388" algn="l" defTabSz="914400" rtl="0" eaLnBrk="1" latinLnBrk="0" hangingPunct="1">
              <a:spcBef>
                <a:spcPts val="0"/>
              </a:spcBef>
              <a:spcAft>
                <a:spcPts val="600"/>
              </a:spcAft>
              <a:buClr>
                <a:schemeClr val="accent1"/>
              </a:buClr>
              <a:buSzPct val="100000"/>
              <a:buFont typeface="Arial" panose="020B0604020202020204" pitchFamily="34" charset="0"/>
              <a:buChar char="•"/>
              <a:defRPr sz="2000" b="0" i="0" u="none" kern="1200">
                <a:solidFill>
                  <a:schemeClr val="tx1"/>
                </a:solidFill>
                <a:latin typeface="+mn-lt"/>
                <a:ea typeface="+mn-ea"/>
                <a:cs typeface="+mn-cs"/>
              </a:defRPr>
            </a:lvl2pPr>
            <a:lvl3pPr marL="509588" indent="-165100" algn="l" defTabSz="914400" rtl="0" eaLnBrk="1" latinLnBrk="0" hangingPunct="1">
              <a:spcBef>
                <a:spcPts val="0"/>
              </a:spcBef>
              <a:spcAft>
                <a:spcPts val="600"/>
              </a:spcAft>
              <a:buClr>
                <a:schemeClr val="accent2"/>
              </a:buClr>
              <a:buSzPct val="100000"/>
              <a:buFont typeface="Arial"/>
              <a:buChar char="•"/>
              <a:defRPr sz="1800" kern="1200">
                <a:solidFill>
                  <a:schemeClr val="tx1"/>
                </a:solidFill>
                <a:latin typeface="+mn-lt"/>
                <a:ea typeface="+mn-ea"/>
                <a:cs typeface="+mn-cs"/>
              </a:defRPr>
            </a:lvl3pPr>
            <a:lvl4pPr marL="688975" indent="-179388" algn="l" defTabSz="914400" rtl="0" eaLnBrk="1" latinLnBrk="0" hangingPunct="1">
              <a:spcBef>
                <a:spcPts val="0"/>
              </a:spcBef>
              <a:spcAft>
                <a:spcPts val="600"/>
              </a:spcAft>
              <a:buClr>
                <a:schemeClr val="bg2"/>
              </a:buClr>
              <a:buSzPct val="100000"/>
              <a:buFont typeface="Lucida Grande"/>
              <a:buChar char="-"/>
              <a:defRPr sz="1600" kern="1200">
                <a:solidFill>
                  <a:schemeClr val="tx1"/>
                </a:solidFill>
                <a:latin typeface="+mn-lt"/>
                <a:ea typeface="+mn-ea"/>
                <a:cs typeface="+mn-cs"/>
              </a:defRPr>
            </a:lvl4pPr>
            <a:lvl5pPr marL="854075" marR="0" indent="-165100" algn="l" defTabSz="914400" rtl="0" eaLnBrk="1" fontAlgn="auto" latinLnBrk="0" hangingPunct="1">
              <a:lnSpc>
                <a:spcPct val="100000"/>
              </a:lnSpc>
              <a:spcBef>
                <a:spcPts val="0"/>
              </a:spcBef>
              <a:spcAft>
                <a:spcPts val="600"/>
              </a:spcAft>
              <a:buClr>
                <a:schemeClr val="bg2"/>
              </a:buClr>
              <a:buSzPct val="100000"/>
              <a:buFont typeface="Arial"/>
              <a:buChar char="•"/>
              <a:tabLst/>
              <a:defRPr sz="1600" kern="1200" baseline="0">
                <a:solidFill>
                  <a:schemeClr val="tx1"/>
                </a:solidFill>
                <a:latin typeface="+mn-lt"/>
                <a:ea typeface="+mn-ea"/>
                <a:cs typeface="+mn-cs"/>
              </a:defRPr>
            </a:lvl5pPr>
            <a:lvl6pPr marL="860425" indent="0" algn="l" defTabSz="914400" rtl="0" eaLnBrk="1" latinLnBrk="0" hangingPunct="1">
              <a:spcBef>
                <a:spcPct val="20000"/>
              </a:spcBef>
              <a:buClr>
                <a:schemeClr val="tx2"/>
              </a:buClr>
              <a:buSzPct val="75000"/>
              <a:buFont typeface="Arial"/>
              <a:buNone/>
              <a:defRPr lang="en-US" sz="1600" kern="1200" baseline="0" dirty="0" smtClean="0">
                <a:solidFill>
                  <a:schemeClr val="tx1"/>
                </a:solidFill>
                <a:latin typeface="+mn-lt"/>
                <a:ea typeface="+mn-ea"/>
                <a:cs typeface="+mn-cs"/>
              </a:defRPr>
            </a:lvl6pPr>
            <a:lvl7pPr marL="1374775" indent="0" algn="l" defTabSz="914400" rtl="0" eaLnBrk="1" latinLnBrk="0" hangingPunct="1">
              <a:spcBef>
                <a:spcPct val="20000"/>
              </a:spcBef>
              <a:buClr>
                <a:schemeClr val="accent1"/>
              </a:buClr>
              <a:buSzPct val="75000"/>
              <a:buFont typeface="Wingdings" pitchFamily="2" charset="2"/>
              <a:buNone/>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600"/>
              </a:spcAft>
              <a:buClr>
                <a:srgbClr val="E57200"/>
              </a:buClr>
              <a:buSzPct val="100000"/>
              <a:buFont typeface="Arial"/>
              <a:buNone/>
              <a:tabLst/>
              <a:defRPr/>
            </a:pPr>
            <a:r>
              <a:rPr kumimoji="0" lang="en-US" sz="2400" b="1" i="0" u="none" strike="noStrike" kern="1200" cap="none" spc="0" normalizeH="0" baseline="0" noProof="0">
                <a:ln>
                  <a:noFill/>
                </a:ln>
                <a:solidFill>
                  <a:srgbClr val="A20067"/>
                </a:solidFill>
                <a:effectLst/>
                <a:uLnTx/>
                <a:uFillTx/>
                <a:latin typeface="Arial" panose="020B0604020202020204"/>
                <a:ea typeface="+mn-ea"/>
                <a:cs typeface="+mn-cs"/>
              </a:rPr>
              <a:t>Multiple Ligands</a:t>
            </a:r>
          </a:p>
        </p:txBody>
      </p:sp>
      <p:grpSp>
        <p:nvGrpSpPr>
          <p:cNvPr id="12" name="Group 11">
            <a:extLst>
              <a:ext uri="{FF2B5EF4-FFF2-40B4-BE49-F238E27FC236}">
                <a16:creationId xmlns:a16="http://schemas.microsoft.com/office/drawing/2014/main" id="{43B0B743-9691-4FCB-8078-1FAB7C46ADF1}"/>
              </a:ext>
            </a:extLst>
          </p:cNvPr>
          <p:cNvGrpSpPr/>
          <p:nvPr/>
        </p:nvGrpSpPr>
        <p:grpSpPr>
          <a:xfrm>
            <a:off x="6618365" y="3642788"/>
            <a:ext cx="1544901" cy="233202"/>
            <a:chOff x="7009152" y="3824855"/>
            <a:chExt cx="1544901" cy="233202"/>
          </a:xfrm>
        </p:grpSpPr>
        <p:pic>
          <p:nvPicPr>
            <p:cNvPr id="13" name="Graphic 12">
              <a:extLst>
                <a:ext uri="{FF2B5EF4-FFF2-40B4-BE49-F238E27FC236}">
                  <a16:creationId xmlns:a16="http://schemas.microsoft.com/office/drawing/2014/main" id="{46079B11-685D-436B-873F-472283385D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69419" y="3824855"/>
              <a:ext cx="984634" cy="233202"/>
            </a:xfrm>
            <a:prstGeom prst="rect">
              <a:avLst/>
            </a:prstGeom>
          </p:spPr>
        </p:pic>
        <p:pic>
          <p:nvPicPr>
            <p:cNvPr id="14" name="Graphic 13">
              <a:extLst>
                <a:ext uri="{FF2B5EF4-FFF2-40B4-BE49-F238E27FC236}">
                  <a16:creationId xmlns:a16="http://schemas.microsoft.com/office/drawing/2014/main" id="{9AF7FE73-083F-43A0-A538-152615BEB5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09152" y="3824855"/>
              <a:ext cx="595963" cy="233202"/>
            </a:xfrm>
            <a:prstGeom prst="rect">
              <a:avLst/>
            </a:prstGeom>
          </p:spPr>
        </p:pic>
      </p:grpSp>
      <p:grpSp>
        <p:nvGrpSpPr>
          <p:cNvPr id="15" name="Group 14">
            <a:extLst>
              <a:ext uri="{FF2B5EF4-FFF2-40B4-BE49-F238E27FC236}">
                <a16:creationId xmlns:a16="http://schemas.microsoft.com/office/drawing/2014/main" id="{D991C911-E1EE-4F90-8AAC-046E3AD95BAE}"/>
              </a:ext>
            </a:extLst>
          </p:cNvPr>
          <p:cNvGrpSpPr/>
          <p:nvPr/>
        </p:nvGrpSpPr>
        <p:grpSpPr>
          <a:xfrm>
            <a:off x="6742485" y="2480080"/>
            <a:ext cx="1435305" cy="621874"/>
            <a:chOff x="6958129" y="2013548"/>
            <a:chExt cx="1435305" cy="621874"/>
          </a:xfrm>
        </p:grpSpPr>
        <p:pic>
          <p:nvPicPr>
            <p:cNvPr id="16" name="Graphic 15">
              <a:extLst>
                <a:ext uri="{FF2B5EF4-FFF2-40B4-BE49-F238E27FC236}">
                  <a16:creationId xmlns:a16="http://schemas.microsoft.com/office/drawing/2014/main" id="{A8620300-C86A-455C-8DD6-65621B03D8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958129" y="2013548"/>
              <a:ext cx="466406" cy="621874"/>
            </a:xfrm>
            <a:prstGeom prst="rect">
              <a:avLst/>
            </a:prstGeom>
          </p:spPr>
        </p:pic>
        <p:pic>
          <p:nvPicPr>
            <p:cNvPr id="17" name="Graphic 16">
              <a:extLst>
                <a:ext uri="{FF2B5EF4-FFF2-40B4-BE49-F238E27FC236}">
                  <a16:creationId xmlns:a16="http://schemas.microsoft.com/office/drawing/2014/main" id="{9F1E3DB9-072A-4FDB-944C-509ED1D3FA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08800" y="2291895"/>
              <a:ext cx="984634" cy="233202"/>
            </a:xfrm>
            <a:prstGeom prst="rect">
              <a:avLst/>
            </a:prstGeom>
          </p:spPr>
        </p:pic>
      </p:grpSp>
      <p:grpSp>
        <p:nvGrpSpPr>
          <p:cNvPr id="18" name="Group 17">
            <a:extLst>
              <a:ext uri="{FF2B5EF4-FFF2-40B4-BE49-F238E27FC236}">
                <a16:creationId xmlns:a16="http://schemas.microsoft.com/office/drawing/2014/main" id="{A484F37E-BE6B-4A7E-852C-CA7D3F6D1FFF}"/>
              </a:ext>
            </a:extLst>
          </p:cNvPr>
          <p:cNvGrpSpPr/>
          <p:nvPr/>
        </p:nvGrpSpPr>
        <p:grpSpPr>
          <a:xfrm>
            <a:off x="6846569" y="5411927"/>
            <a:ext cx="1379129" cy="417243"/>
            <a:chOff x="6970690" y="5061190"/>
            <a:chExt cx="1379129" cy="417243"/>
          </a:xfrm>
        </p:grpSpPr>
        <p:pic>
          <p:nvPicPr>
            <p:cNvPr id="19" name="Graphic 18">
              <a:extLst>
                <a:ext uri="{FF2B5EF4-FFF2-40B4-BE49-F238E27FC236}">
                  <a16:creationId xmlns:a16="http://schemas.microsoft.com/office/drawing/2014/main" id="{F5CC2C10-1CD0-4E88-B988-E1BD9D114F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65185" y="5245231"/>
              <a:ext cx="984634" cy="233202"/>
            </a:xfrm>
            <a:prstGeom prst="rect">
              <a:avLst/>
            </a:prstGeom>
          </p:spPr>
        </p:pic>
        <p:pic>
          <p:nvPicPr>
            <p:cNvPr id="20" name="Graphic 19">
              <a:extLst>
                <a:ext uri="{FF2B5EF4-FFF2-40B4-BE49-F238E27FC236}">
                  <a16:creationId xmlns:a16="http://schemas.microsoft.com/office/drawing/2014/main" id="{52B83F8F-7DAB-4E77-85A6-4C25FDD353A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rot="20005054">
              <a:off x="6970690" y="5061190"/>
              <a:ext cx="418878" cy="325794"/>
            </a:xfrm>
            <a:prstGeom prst="rect">
              <a:avLst/>
            </a:prstGeom>
          </p:spPr>
        </p:pic>
      </p:grpSp>
      <p:grpSp>
        <p:nvGrpSpPr>
          <p:cNvPr id="49" name="Group 48">
            <a:extLst>
              <a:ext uri="{FF2B5EF4-FFF2-40B4-BE49-F238E27FC236}">
                <a16:creationId xmlns:a16="http://schemas.microsoft.com/office/drawing/2014/main" id="{9FCDBAD9-E2AF-401C-A1FF-AA8A8DFA4E2E}"/>
              </a:ext>
            </a:extLst>
          </p:cNvPr>
          <p:cNvGrpSpPr/>
          <p:nvPr/>
        </p:nvGrpSpPr>
        <p:grpSpPr>
          <a:xfrm>
            <a:off x="6333216" y="4271226"/>
            <a:ext cx="1906575" cy="838624"/>
            <a:chOff x="6238094" y="4102906"/>
            <a:chExt cx="1906575" cy="838624"/>
          </a:xfrm>
        </p:grpSpPr>
        <p:pic>
          <p:nvPicPr>
            <p:cNvPr id="50" name="Graphic 49">
              <a:extLst>
                <a:ext uri="{FF2B5EF4-FFF2-40B4-BE49-F238E27FC236}">
                  <a16:creationId xmlns:a16="http://schemas.microsoft.com/office/drawing/2014/main" id="{58034FA6-47CD-4E11-8174-14C635FF441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250333">
              <a:off x="7038569" y="4709637"/>
              <a:ext cx="265884" cy="37984"/>
            </a:xfrm>
            <a:prstGeom prst="rect">
              <a:avLst/>
            </a:prstGeom>
          </p:spPr>
        </p:pic>
        <p:grpSp>
          <p:nvGrpSpPr>
            <p:cNvPr id="51" name="Group 50">
              <a:extLst>
                <a:ext uri="{FF2B5EF4-FFF2-40B4-BE49-F238E27FC236}">
                  <a16:creationId xmlns:a16="http://schemas.microsoft.com/office/drawing/2014/main" id="{3DD92A70-BD36-424A-BD2A-5055E35E210F}"/>
                </a:ext>
              </a:extLst>
            </p:cNvPr>
            <p:cNvGrpSpPr/>
            <p:nvPr/>
          </p:nvGrpSpPr>
          <p:grpSpPr>
            <a:xfrm>
              <a:off x="6238094" y="4102906"/>
              <a:ext cx="1906575" cy="838624"/>
              <a:chOff x="6238094" y="4102906"/>
              <a:chExt cx="1906575" cy="838624"/>
            </a:xfrm>
          </p:grpSpPr>
          <p:pic>
            <p:nvPicPr>
              <p:cNvPr id="52" name="Graphic 51">
                <a:extLst>
                  <a:ext uri="{FF2B5EF4-FFF2-40B4-BE49-F238E27FC236}">
                    <a16:creationId xmlns:a16="http://schemas.microsoft.com/office/drawing/2014/main" id="{4B7F8E09-72EA-4A6F-8D92-81C5BB13927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6200000">
                <a:off x="6284659" y="4056341"/>
                <a:ext cx="745045" cy="838175"/>
              </a:xfrm>
              <a:prstGeom prst="rect">
                <a:avLst/>
              </a:prstGeom>
            </p:spPr>
          </p:pic>
          <p:pic>
            <p:nvPicPr>
              <p:cNvPr id="53" name="Picture 17">
                <a:extLst>
                  <a:ext uri="{FF2B5EF4-FFF2-40B4-BE49-F238E27FC236}">
                    <a16:creationId xmlns:a16="http://schemas.microsoft.com/office/drawing/2014/main" id="{E458E5A3-658C-44C1-8F13-181DFF23D462}"/>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rot="5366624" flipV="1">
                <a:off x="7602638" y="4399499"/>
                <a:ext cx="246051" cy="838011"/>
              </a:xfrm>
              <a:prstGeom prst="rect">
                <a:avLst/>
              </a:prstGeom>
              <a:effectLst/>
            </p:spPr>
          </p:pic>
        </p:grpSp>
      </p:grpSp>
      <p:grpSp>
        <p:nvGrpSpPr>
          <p:cNvPr id="55" name="Group 54">
            <a:extLst>
              <a:ext uri="{FF2B5EF4-FFF2-40B4-BE49-F238E27FC236}">
                <a16:creationId xmlns:a16="http://schemas.microsoft.com/office/drawing/2014/main" id="{DB4C0FC4-2D58-F7D9-AE98-938481BB7A29}"/>
              </a:ext>
            </a:extLst>
          </p:cNvPr>
          <p:cNvGrpSpPr/>
          <p:nvPr/>
        </p:nvGrpSpPr>
        <p:grpSpPr>
          <a:xfrm>
            <a:off x="8844432" y="1870752"/>
            <a:ext cx="2231641" cy="4428951"/>
            <a:chOff x="3652192" y="1829438"/>
            <a:chExt cx="2231641" cy="4428951"/>
          </a:xfrm>
        </p:grpSpPr>
        <p:pic>
          <p:nvPicPr>
            <p:cNvPr id="4" name="Graphic 3">
              <a:extLst>
                <a:ext uri="{FF2B5EF4-FFF2-40B4-BE49-F238E27FC236}">
                  <a16:creationId xmlns:a16="http://schemas.microsoft.com/office/drawing/2014/main" id="{32D8129B-3E31-4522-8E84-644C61C9E34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749171" y="4943944"/>
              <a:ext cx="836763" cy="674059"/>
            </a:xfrm>
            <a:prstGeom prst="rect">
              <a:avLst/>
            </a:prstGeom>
          </p:spPr>
        </p:pic>
        <p:pic>
          <p:nvPicPr>
            <p:cNvPr id="21" name="Graphic 20">
              <a:extLst>
                <a:ext uri="{FF2B5EF4-FFF2-40B4-BE49-F238E27FC236}">
                  <a16:creationId xmlns:a16="http://schemas.microsoft.com/office/drawing/2014/main" id="{C2AC3244-CF5A-41FF-9B4A-2EA88563E9E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652192" y="1882726"/>
              <a:ext cx="1536622" cy="1288050"/>
            </a:xfrm>
            <a:prstGeom prst="rect">
              <a:avLst/>
            </a:prstGeom>
          </p:spPr>
        </p:pic>
        <p:pic>
          <p:nvPicPr>
            <p:cNvPr id="22" name="Graphic 21">
              <a:extLst>
                <a:ext uri="{FF2B5EF4-FFF2-40B4-BE49-F238E27FC236}">
                  <a16:creationId xmlns:a16="http://schemas.microsoft.com/office/drawing/2014/main" id="{F355380B-EC55-4C4E-AADA-A383D683100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55301" y="2386421"/>
              <a:ext cx="475090" cy="367115"/>
            </a:xfrm>
            <a:prstGeom prst="rect">
              <a:avLst/>
            </a:prstGeom>
          </p:spPr>
        </p:pic>
        <p:pic>
          <p:nvPicPr>
            <p:cNvPr id="23" name="Graphic 22">
              <a:extLst>
                <a:ext uri="{FF2B5EF4-FFF2-40B4-BE49-F238E27FC236}">
                  <a16:creationId xmlns:a16="http://schemas.microsoft.com/office/drawing/2014/main" id="{B409ECCF-4FC8-4C17-9123-AFDEC392DCB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004599" y="2087265"/>
              <a:ext cx="699608" cy="699608"/>
            </a:xfrm>
            <a:prstGeom prst="rect">
              <a:avLst/>
            </a:prstGeom>
          </p:spPr>
        </p:pic>
        <p:sp>
          <p:nvSpPr>
            <p:cNvPr id="24" name="TextBox 23">
              <a:extLst>
                <a:ext uri="{FF2B5EF4-FFF2-40B4-BE49-F238E27FC236}">
                  <a16:creationId xmlns:a16="http://schemas.microsoft.com/office/drawing/2014/main" id="{37C416F1-9972-4FB5-9D01-27BAA203CB2E}"/>
                </a:ext>
              </a:extLst>
            </p:cNvPr>
            <p:cNvSpPr txBox="1"/>
            <p:nvPr/>
          </p:nvSpPr>
          <p:spPr>
            <a:xfrm>
              <a:off x="3839133" y="1924187"/>
              <a:ext cx="1116011"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solidFill>
                    <a:srgbClr val="53565A"/>
                  </a:solidFill>
                  <a:effectLst/>
                  <a:uLnTx/>
                  <a:uFillTx/>
                  <a:latin typeface="Arial" panose="020B0604020202020204"/>
                  <a:ea typeface="+mn-ea"/>
                  <a:cs typeface="+mn-cs"/>
                </a:rPr>
                <a:t>HEPATOCYTE</a:t>
              </a:r>
            </a:p>
          </p:txBody>
        </p:sp>
        <p:sp>
          <p:nvSpPr>
            <p:cNvPr id="25" name="TextBox 24">
              <a:extLst>
                <a:ext uri="{FF2B5EF4-FFF2-40B4-BE49-F238E27FC236}">
                  <a16:creationId xmlns:a16="http://schemas.microsoft.com/office/drawing/2014/main" id="{93AA991D-4F98-4309-B5E7-BA7BEEFEAAC6}"/>
                </a:ext>
              </a:extLst>
            </p:cNvPr>
            <p:cNvSpPr txBox="1"/>
            <p:nvPr/>
          </p:nvSpPr>
          <p:spPr>
            <a:xfrm>
              <a:off x="5248723" y="1829438"/>
              <a:ext cx="572593"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solidFill>
                    <a:srgbClr val="53565A"/>
                  </a:solidFill>
                  <a:effectLst/>
                  <a:uLnTx/>
                  <a:uFillTx/>
                  <a:latin typeface="Arial" panose="020B0604020202020204"/>
                  <a:ea typeface="+mn-ea"/>
                  <a:cs typeface="+mn-cs"/>
                </a:rPr>
                <a:t>ASGR</a:t>
              </a:r>
            </a:p>
          </p:txBody>
        </p:sp>
        <p:sp>
          <p:nvSpPr>
            <p:cNvPr id="26" name="TextBox 25">
              <a:extLst>
                <a:ext uri="{FF2B5EF4-FFF2-40B4-BE49-F238E27FC236}">
                  <a16:creationId xmlns:a16="http://schemas.microsoft.com/office/drawing/2014/main" id="{A028596B-4D5C-4347-AC02-917E72B7BF80}"/>
                </a:ext>
              </a:extLst>
            </p:cNvPr>
            <p:cNvSpPr txBox="1"/>
            <p:nvPr/>
          </p:nvSpPr>
          <p:spPr>
            <a:xfrm>
              <a:off x="5248723" y="3405169"/>
              <a:ext cx="635110"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solidFill>
                    <a:srgbClr val="53565A"/>
                  </a:solidFill>
                  <a:effectLst/>
                  <a:uLnTx/>
                  <a:uFillTx/>
                  <a:latin typeface="Arial" panose="020B0604020202020204"/>
                  <a:ea typeface="+mn-ea"/>
                  <a:cs typeface="+mn-cs"/>
                </a:rPr>
                <a:t>GLP1R</a:t>
              </a:r>
            </a:p>
          </p:txBody>
        </p:sp>
        <p:sp>
          <p:nvSpPr>
            <p:cNvPr id="27" name="TextBox 26">
              <a:extLst>
                <a:ext uri="{FF2B5EF4-FFF2-40B4-BE49-F238E27FC236}">
                  <a16:creationId xmlns:a16="http://schemas.microsoft.com/office/drawing/2014/main" id="{5680A55B-29C1-40E9-800C-9D0BA18C918D}"/>
                </a:ext>
              </a:extLst>
            </p:cNvPr>
            <p:cNvSpPr txBox="1"/>
            <p:nvPr/>
          </p:nvSpPr>
          <p:spPr>
            <a:xfrm>
              <a:off x="5291202" y="4785926"/>
              <a:ext cx="487634"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solidFill>
                    <a:srgbClr val="53565A"/>
                  </a:solidFill>
                  <a:effectLst/>
                  <a:uLnTx/>
                  <a:uFillTx/>
                  <a:latin typeface="Arial" panose="020B0604020202020204"/>
                  <a:ea typeface="+mn-ea"/>
                  <a:cs typeface="+mn-cs"/>
                </a:rPr>
                <a:t>TfR1</a:t>
              </a:r>
            </a:p>
          </p:txBody>
        </p:sp>
        <p:pic>
          <p:nvPicPr>
            <p:cNvPr id="28" name="Picture 17">
              <a:extLst>
                <a:ext uri="{FF2B5EF4-FFF2-40B4-BE49-F238E27FC236}">
                  <a16:creationId xmlns:a16="http://schemas.microsoft.com/office/drawing/2014/main" id="{3A1CCCD8-1B98-4C96-8CCD-B8849560BA19}"/>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rot="15849073">
              <a:off x="4736710" y="2741071"/>
              <a:ext cx="120489" cy="410362"/>
            </a:xfrm>
            <a:prstGeom prst="rect">
              <a:avLst/>
            </a:prstGeom>
            <a:effectLst/>
          </p:spPr>
        </p:pic>
        <p:grpSp>
          <p:nvGrpSpPr>
            <p:cNvPr id="29" name="Group 28">
              <a:extLst>
                <a:ext uri="{FF2B5EF4-FFF2-40B4-BE49-F238E27FC236}">
                  <a16:creationId xmlns:a16="http://schemas.microsoft.com/office/drawing/2014/main" id="{C7CC19B1-36DF-42EC-A6C5-1DD2CF406714}"/>
                </a:ext>
              </a:extLst>
            </p:cNvPr>
            <p:cNvGrpSpPr/>
            <p:nvPr/>
          </p:nvGrpSpPr>
          <p:grpSpPr>
            <a:xfrm>
              <a:off x="3652192" y="3271470"/>
              <a:ext cx="1927688" cy="1288050"/>
              <a:chOff x="3749318" y="3640231"/>
              <a:chExt cx="1927688" cy="1288050"/>
            </a:xfrm>
          </p:grpSpPr>
          <p:pic>
            <p:nvPicPr>
              <p:cNvPr id="30" name="Graphic 29">
                <a:extLst>
                  <a:ext uri="{FF2B5EF4-FFF2-40B4-BE49-F238E27FC236}">
                    <a16:creationId xmlns:a16="http://schemas.microsoft.com/office/drawing/2014/main" id="{F53FEABE-8931-4F09-AE61-393579D3483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749318" y="3640231"/>
                <a:ext cx="1536622" cy="1288050"/>
              </a:xfrm>
              <a:prstGeom prst="rect">
                <a:avLst/>
              </a:prstGeom>
            </p:spPr>
          </p:pic>
          <p:sp>
            <p:nvSpPr>
              <p:cNvPr id="31" name="TextBox 30">
                <a:extLst>
                  <a:ext uri="{FF2B5EF4-FFF2-40B4-BE49-F238E27FC236}">
                    <a16:creationId xmlns:a16="http://schemas.microsoft.com/office/drawing/2014/main" id="{8E05FF0F-DA96-4DD0-9F23-2E1156A51ED7}"/>
                  </a:ext>
                </a:extLst>
              </p:cNvPr>
              <p:cNvSpPr txBox="1"/>
              <p:nvPr/>
            </p:nvSpPr>
            <p:spPr>
              <a:xfrm>
                <a:off x="3920406" y="3681967"/>
                <a:ext cx="1021433"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solidFill>
                      <a:srgbClr val="53565A"/>
                    </a:solidFill>
                    <a:effectLst/>
                    <a:uLnTx/>
                    <a:uFillTx/>
                    <a:latin typeface="Arial" panose="020B0604020202020204"/>
                    <a:ea typeface="+mn-ea"/>
                    <a:cs typeface="+mn-cs"/>
                  </a:rPr>
                  <a:t>BETA CELLS</a:t>
                </a:r>
              </a:p>
            </p:txBody>
          </p:sp>
          <p:pic>
            <p:nvPicPr>
              <p:cNvPr id="32" name="Graphic 31">
                <a:extLst>
                  <a:ext uri="{FF2B5EF4-FFF2-40B4-BE49-F238E27FC236}">
                    <a16:creationId xmlns:a16="http://schemas.microsoft.com/office/drawing/2014/main" id="{D38AD467-021A-4FD9-B04E-133837DB4EBA}"/>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977398" y="3997764"/>
                <a:ext cx="699608" cy="621873"/>
              </a:xfrm>
              <a:prstGeom prst="rect">
                <a:avLst/>
              </a:prstGeom>
            </p:spPr>
          </p:pic>
          <p:pic>
            <p:nvPicPr>
              <p:cNvPr id="33" name="Graphic 32">
                <a:extLst>
                  <a:ext uri="{FF2B5EF4-FFF2-40B4-BE49-F238E27FC236}">
                    <a16:creationId xmlns:a16="http://schemas.microsoft.com/office/drawing/2014/main" id="{73C67F5F-4ED0-4818-91B2-9D1B33B319C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052427" y="4139021"/>
                <a:ext cx="475090" cy="367115"/>
              </a:xfrm>
              <a:prstGeom prst="rect">
                <a:avLst/>
              </a:prstGeom>
            </p:spPr>
          </p:pic>
          <p:pic>
            <p:nvPicPr>
              <p:cNvPr id="34" name="Picture 17">
                <a:extLst>
                  <a:ext uri="{FF2B5EF4-FFF2-40B4-BE49-F238E27FC236}">
                    <a16:creationId xmlns:a16="http://schemas.microsoft.com/office/drawing/2014/main" id="{112C5715-4444-4EC9-AA27-68B2787D8C2B}"/>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rot="15849073">
                <a:off x="4709218" y="4470567"/>
                <a:ext cx="120489" cy="410362"/>
              </a:xfrm>
              <a:prstGeom prst="rect">
                <a:avLst/>
              </a:prstGeom>
              <a:effectLst/>
            </p:spPr>
          </p:pic>
        </p:grpSp>
        <p:pic>
          <p:nvPicPr>
            <p:cNvPr id="35" name="Graphic 34">
              <a:extLst>
                <a:ext uri="{FF2B5EF4-FFF2-40B4-BE49-F238E27FC236}">
                  <a16:creationId xmlns:a16="http://schemas.microsoft.com/office/drawing/2014/main" id="{1964B5D9-8990-413D-8577-2B017198AA98}"/>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933144" y="5032147"/>
              <a:ext cx="751431" cy="518229"/>
            </a:xfrm>
            <a:prstGeom prst="rect">
              <a:avLst/>
            </a:prstGeom>
          </p:spPr>
        </p:pic>
        <p:pic>
          <p:nvPicPr>
            <p:cNvPr id="36" name="Graphic 35">
              <a:extLst>
                <a:ext uri="{FF2B5EF4-FFF2-40B4-BE49-F238E27FC236}">
                  <a16:creationId xmlns:a16="http://schemas.microsoft.com/office/drawing/2014/main" id="{4D42F653-DE8C-4C95-BAAD-6D7AB6AB2B2B}"/>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p:blipFill>
          <p:spPr>
            <a:xfrm>
              <a:off x="3652192" y="4623940"/>
              <a:ext cx="1536622" cy="1634449"/>
            </a:xfrm>
            <a:prstGeom prst="rect">
              <a:avLst/>
            </a:prstGeom>
          </p:spPr>
        </p:pic>
        <p:sp>
          <p:nvSpPr>
            <p:cNvPr id="37" name="TextBox 36">
              <a:extLst>
                <a:ext uri="{FF2B5EF4-FFF2-40B4-BE49-F238E27FC236}">
                  <a16:creationId xmlns:a16="http://schemas.microsoft.com/office/drawing/2014/main" id="{5C8593B5-ED02-4E62-A37D-7060009680D2}"/>
                </a:ext>
              </a:extLst>
            </p:cNvPr>
            <p:cNvSpPr txBox="1"/>
            <p:nvPr/>
          </p:nvSpPr>
          <p:spPr>
            <a:xfrm>
              <a:off x="3748276" y="4717320"/>
              <a:ext cx="1306768"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solidFill>
                    <a:srgbClr val="53565A"/>
                  </a:solidFill>
                  <a:effectLst/>
                  <a:uLnTx/>
                  <a:uFillTx/>
                  <a:latin typeface="Arial" panose="020B0604020202020204"/>
                  <a:ea typeface="+mn-ea"/>
                  <a:cs typeface="+mn-cs"/>
                </a:rPr>
                <a:t>MUSCLE, HEART</a:t>
              </a:r>
            </a:p>
          </p:txBody>
        </p:sp>
        <p:pic>
          <p:nvPicPr>
            <p:cNvPr id="38" name="Graphic 37">
              <a:extLst>
                <a:ext uri="{FF2B5EF4-FFF2-40B4-BE49-F238E27FC236}">
                  <a16:creationId xmlns:a16="http://schemas.microsoft.com/office/drawing/2014/main" id="{33AE64CA-3E55-46A0-B221-50A8A7D03FC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55301" y="5131935"/>
              <a:ext cx="475090" cy="367115"/>
            </a:xfrm>
            <a:prstGeom prst="rect">
              <a:avLst/>
            </a:prstGeom>
          </p:spPr>
        </p:pic>
        <p:pic>
          <p:nvPicPr>
            <p:cNvPr id="39" name="Picture 17">
              <a:extLst>
                <a:ext uri="{FF2B5EF4-FFF2-40B4-BE49-F238E27FC236}">
                  <a16:creationId xmlns:a16="http://schemas.microsoft.com/office/drawing/2014/main" id="{1B23093C-5689-4EFE-A2F7-C5CB63064EC3}"/>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rot="15849073">
              <a:off x="4625792" y="5480700"/>
              <a:ext cx="120489" cy="410362"/>
            </a:xfrm>
            <a:prstGeom prst="rect">
              <a:avLst/>
            </a:prstGeom>
            <a:effectLst/>
          </p:spPr>
        </p:pic>
        <p:grpSp>
          <p:nvGrpSpPr>
            <p:cNvPr id="40" name="Group 39">
              <a:extLst>
                <a:ext uri="{FF2B5EF4-FFF2-40B4-BE49-F238E27FC236}">
                  <a16:creationId xmlns:a16="http://schemas.microsoft.com/office/drawing/2014/main" id="{FF034AA8-3C83-40DD-AC78-8CE7BB550805}"/>
                </a:ext>
              </a:extLst>
            </p:cNvPr>
            <p:cNvGrpSpPr/>
            <p:nvPr/>
          </p:nvGrpSpPr>
          <p:grpSpPr>
            <a:xfrm>
              <a:off x="4059311" y="2207539"/>
              <a:ext cx="998350" cy="842374"/>
              <a:chOff x="4315660" y="2207539"/>
              <a:chExt cx="998350" cy="842374"/>
            </a:xfrm>
          </p:grpSpPr>
          <p:sp>
            <p:nvSpPr>
              <p:cNvPr id="41" name="Arc 40">
                <a:extLst>
                  <a:ext uri="{FF2B5EF4-FFF2-40B4-BE49-F238E27FC236}">
                    <a16:creationId xmlns:a16="http://schemas.microsoft.com/office/drawing/2014/main" id="{EE7E3CCE-618A-442F-87A4-BECDAEDA6C59}"/>
                  </a:ext>
                </a:extLst>
              </p:cNvPr>
              <p:cNvSpPr/>
              <p:nvPr/>
            </p:nvSpPr>
            <p:spPr>
              <a:xfrm>
                <a:off x="4616686" y="2207539"/>
                <a:ext cx="697324" cy="697324"/>
              </a:xfrm>
              <a:prstGeom prst="arc">
                <a:avLst>
                  <a:gd name="adj1" fmla="val 14100423"/>
                  <a:gd name="adj2" fmla="val 19258982"/>
                </a:avLst>
              </a:prstGeom>
              <a:ln w="12700">
                <a:gradFill flip="none" rotWithShape="1">
                  <a:gsLst>
                    <a:gs pos="0">
                      <a:schemeClr val="bg2">
                        <a:alpha val="0"/>
                      </a:schemeClr>
                    </a:gs>
                    <a:gs pos="100000">
                      <a:schemeClr val="bg1">
                        <a:lumMod val="50000"/>
                      </a:schemeClr>
                    </a:gs>
                  </a:gsLst>
                  <a:lin ang="10800000" scaled="1"/>
                  <a:tileRect/>
                </a:gradFill>
                <a:headEnd type="triangle"/>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Arc 41">
                <a:extLst>
                  <a:ext uri="{FF2B5EF4-FFF2-40B4-BE49-F238E27FC236}">
                    <a16:creationId xmlns:a16="http://schemas.microsoft.com/office/drawing/2014/main" id="{DDF7CF6A-6EBC-4615-8365-54EAA11370D3}"/>
                  </a:ext>
                </a:extLst>
              </p:cNvPr>
              <p:cNvSpPr/>
              <p:nvPr/>
            </p:nvSpPr>
            <p:spPr>
              <a:xfrm>
                <a:off x="4315660" y="2352589"/>
                <a:ext cx="697324" cy="697324"/>
              </a:xfrm>
              <a:prstGeom prst="arc">
                <a:avLst>
                  <a:gd name="adj1" fmla="val 4122993"/>
                  <a:gd name="adj2" fmla="val 8654401"/>
                </a:avLst>
              </a:prstGeom>
              <a:ln w="12700">
                <a:gradFill flip="none" rotWithShape="1">
                  <a:gsLst>
                    <a:gs pos="0">
                      <a:schemeClr val="bg1">
                        <a:lumMod val="50000"/>
                      </a:schemeClr>
                    </a:gs>
                    <a:gs pos="99000">
                      <a:schemeClr val="bg2">
                        <a:alpha val="0"/>
                      </a:schemeClr>
                    </a:gs>
                  </a:gsLst>
                  <a:lin ang="10800000" scaled="1"/>
                  <a:tileRect/>
                </a:gradFill>
                <a:headEnd type="triangle"/>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43" name="Group 42">
              <a:extLst>
                <a:ext uri="{FF2B5EF4-FFF2-40B4-BE49-F238E27FC236}">
                  <a16:creationId xmlns:a16="http://schemas.microsoft.com/office/drawing/2014/main" id="{0CB9AE3D-CA2B-4F3D-B927-D77212EF4D9C}"/>
                </a:ext>
              </a:extLst>
            </p:cNvPr>
            <p:cNvGrpSpPr/>
            <p:nvPr/>
          </p:nvGrpSpPr>
          <p:grpSpPr>
            <a:xfrm>
              <a:off x="3951084" y="3560790"/>
              <a:ext cx="998350" cy="842374"/>
              <a:chOff x="4315660" y="2207539"/>
              <a:chExt cx="998350" cy="842374"/>
            </a:xfrm>
          </p:grpSpPr>
          <p:sp>
            <p:nvSpPr>
              <p:cNvPr id="44" name="Arc 43">
                <a:extLst>
                  <a:ext uri="{FF2B5EF4-FFF2-40B4-BE49-F238E27FC236}">
                    <a16:creationId xmlns:a16="http://schemas.microsoft.com/office/drawing/2014/main" id="{525533DA-C448-44DA-99F9-D4AA9D286BE6}"/>
                  </a:ext>
                </a:extLst>
              </p:cNvPr>
              <p:cNvSpPr/>
              <p:nvPr/>
            </p:nvSpPr>
            <p:spPr>
              <a:xfrm>
                <a:off x="4616686" y="2207539"/>
                <a:ext cx="697324" cy="697324"/>
              </a:xfrm>
              <a:prstGeom prst="arc">
                <a:avLst>
                  <a:gd name="adj1" fmla="val 14100423"/>
                  <a:gd name="adj2" fmla="val 19258982"/>
                </a:avLst>
              </a:prstGeom>
              <a:ln w="12700">
                <a:gradFill flip="none" rotWithShape="1">
                  <a:gsLst>
                    <a:gs pos="0">
                      <a:schemeClr val="bg2">
                        <a:alpha val="0"/>
                      </a:schemeClr>
                    </a:gs>
                    <a:gs pos="100000">
                      <a:schemeClr val="bg1">
                        <a:lumMod val="50000"/>
                      </a:schemeClr>
                    </a:gs>
                  </a:gsLst>
                  <a:lin ang="10800000" scaled="1"/>
                  <a:tileRect/>
                </a:gradFill>
                <a:headEnd type="triangle"/>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Arc 44">
                <a:extLst>
                  <a:ext uri="{FF2B5EF4-FFF2-40B4-BE49-F238E27FC236}">
                    <a16:creationId xmlns:a16="http://schemas.microsoft.com/office/drawing/2014/main" id="{DE36A4FB-C9DB-479C-BF2B-2F944D0760E7}"/>
                  </a:ext>
                </a:extLst>
              </p:cNvPr>
              <p:cNvSpPr/>
              <p:nvPr/>
            </p:nvSpPr>
            <p:spPr>
              <a:xfrm>
                <a:off x="4315660" y="2352589"/>
                <a:ext cx="697324" cy="697324"/>
              </a:xfrm>
              <a:prstGeom prst="arc">
                <a:avLst>
                  <a:gd name="adj1" fmla="val 4122993"/>
                  <a:gd name="adj2" fmla="val 8654401"/>
                </a:avLst>
              </a:prstGeom>
              <a:ln w="12700">
                <a:gradFill flip="none" rotWithShape="1">
                  <a:gsLst>
                    <a:gs pos="0">
                      <a:schemeClr val="bg1">
                        <a:lumMod val="50000"/>
                      </a:schemeClr>
                    </a:gs>
                    <a:gs pos="99000">
                      <a:schemeClr val="bg2">
                        <a:alpha val="0"/>
                      </a:schemeClr>
                    </a:gs>
                  </a:gsLst>
                  <a:lin ang="10800000" scaled="1"/>
                  <a:tileRect/>
                </a:gradFill>
                <a:headEnd type="triangle"/>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46" name="Group 45">
              <a:extLst>
                <a:ext uri="{FF2B5EF4-FFF2-40B4-BE49-F238E27FC236}">
                  <a16:creationId xmlns:a16="http://schemas.microsoft.com/office/drawing/2014/main" id="{C5015DFD-BE81-4699-B9AA-FF2A8CD35F86}"/>
                </a:ext>
              </a:extLst>
            </p:cNvPr>
            <p:cNvGrpSpPr/>
            <p:nvPr/>
          </p:nvGrpSpPr>
          <p:grpSpPr>
            <a:xfrm>
              <a:off x="3951084" y="4943944"/>
              <a:ext cx="998350" cy="842374"/>
              <a:chOff x="4315660" y="2207539"/>
              <a:chExt cx="998350" cy="842374"/>
            </a:xfrm>
          </p:grpSpPr>
          <p:sp>
            <p:nvSpPr>
              <p:cNvPr id="47" name="Arc 46">
                <a:extLst>
                  <a:ext uri="{FF2B5EF4-FFF2-40B4-BE49-F238E27FC236}">
                    <a16:creationId xmlns:a16="http://schemas.microsoft.com/office/drawing/2014/main" id="{111942A2-09E5-46B8-8EB9-958B62099752}"/>
                  </a:ext>
                </a:extLst>
              </p:cNvPr>
              <p:cNvSpPr/>
              <p:nvPr/>
            </p:nvSpPr>
            <p:spPr>
              <a:xfrm>
                <a:off x="4616686" y="2207539"/>
                <a:ext cx="697324" cy="697324"/>
              </a:xfrm>
              <a:prstGeom prst="arc">
                <a:avLst>
                  <a:gd name="adj1" fmla="val 14100423"/>
                  <a:gd name="adj2" fmla="val 19258982"/>
                </a:avLst>
              </a:prstGeom>
              <a:ln w="12700">
                <a:gradFill flip="none" rotWithShape="1">
                  <a:gsLst>
                    <a:gs pos="0">
                      <a:schemeClr val="bg2">
                        <a:alpha val="0"/>
                      </a:schemeClr>
                    </a:gs>
                    <a:gs pos="100000">
                      <a:schemeClr val="bg1">
                        <a:lumMod val="50000"/>
                      </a:schemeClr>
                    </a:gs>
                  </a:gsLst>
                  <a:lin ang="10800000" scaled="1"/>
                  <a:tileRect/>
                </a:gradFill>
                <a:headEnd type="triangle"/>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Arc 47">
                <a:extLst>
                  <a:ext uri="{FF2B5EF4-FFF2-40B4-BE49-F238E27FC236}">
                    <a16:creationId xmlns:a16="http://schemas.microsoft.com/office/drawing/2014/main" id="{5E376E40-65CC-490D-BB2B-8601551BEA12}"/>
                  </a:ext>
                </a:extLst>
              </p:cNvPr>
              <p:cNvSpPr/>
              <p:nvPr/>
            </p:nvSpPr>
            <p:spPr>
              <a:xfrm>
                <a:off x="4315660" y="2352589"/>
                <a:ext cx="697324" cy="697324"/>
              </a:xfrm>
              <a:prstGeom prst="arc">
                <a:avLst>
                  <a:gd name="adj1" fmla="val 4122993"/>
                  <a:gd name="adj2" fmla="val 8654401"/>
                </a:avLst>
              </a:prstGeom>
              <a:ln w="12700">
                <a:gradFill flip="none" rotWithShape="1">
                  <a:gsLst>
                    <a:gs pos="0">
                      <a:schemeClr val="bg1">
                        <a:lumMod val="50000"/>
                      </a:schemeClr>
                    </a:gs>
                    <a:gs pos="99000">
                      <a:schemeClr val="bg2">
                        <a:alpha val="0"/>
                      </a:schemeClr>
                    </a:gs>
                  </a:gsLst>
                  <a:lin ang="10800000" scaled="1"/>
                  <a:tileRect/>
                </a:gradFill>
                <a:headEnd type="triangle"/>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54" name="TextBox 53">
              <a:extLst>
                <a:ext uri="{FF2B5EF4-FFF2-40B4-BE49-F238E27FC236}">
                  <a16:creationId xmlns:a16="http://schemas.microsoft.com/office/drawing/2014/main" id="{5602A917-68A5-4A1C-ACC2-5B88EBA5517D}"/>
                </a:ext>
              </a:extLst>
            </p:cNvPr>
            <p:cNvSpPr txBox="1"/>
            <p:nvPr/>
          </p:nvSpPr>
          <p:spPr>
            <a:xfrm>
              <a:off x="3673346" y="5809891"/>
              <a:ext cx="1494320"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solidFill>
                    <a:srgbClr val="53565A"/>
                  </a:solidFill>
                  <a:effectLst/>
                  <a:uLnTx/>
                  <a:uFillTx/>
                  <a:latin typeface="Arial" panose="020B0604020202020204"/>
                  <a:ea typeface="+mn-ea"/>
                  <a:cs typeface="+mn-cs"/>
                </a:rPr>
                <a:t>AND POTENTIALLY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solidFill>
                    <a:srgbClr val="53565A"/>
                  </a:solidFill>
                  <a:effectLst/>
                  <a:uLnTx/>
                  <a:uFillTx/>
                  <a:latin typeface="Arial" panose="020B0604020202020204"/>
                  <a:ea typeface="+mn-ea"/>
                  <a:cs typeface="+mn-cs"/>
                </a:rPr>
                <a:t>CROSS THE BBB</a:t>
              </a:r>
            </a:p>
          </p:txBody>
        </p:sp>
      </p:grpSp>
      <p:sp>
        <p:nvSpPr>
          <p:cNvPr id="57" name="TextBox 56">
            <a:extLst>
              <a:ext uri="{FF2B5EF4-FFF2-40B4-BE49-F238E27FC236}">
                <a16:creationId xmlns:a16="http://schemas.microsoft.com/office/drawing/2014/main" id="{8D50DEAA-2281-EF92-56E6-1AD97F376B31}"/>
              </a:ext>
            </a:extLst>
          </p:cNvPr>
          <p:cNvSpPr txBox="1"/>
          <p:nvPr/>
        </p:nvSpPr>
        <p:spPr>
          <a:xfrm>
            <a:off x="6915626" y="2260296"/>
            <a:ext cx="1529586" cy="338554"/>
          </a:xfrm>
          <a:prstGeom prst="rect">
            <a:avLst/>
          </a:prstGeom>
          <a:noFill/>
        </p:spPr>
        <p:txBody>
          <a:bodyPr wrap="none" lIns="91440" tIns="45720" rIns="91440" bIns="45720" rtlCol="0">
            <a:spAutoFit/>
          </a:bodyPr>
          <a:lstStyle/>
          <a:p>
            <a:pPr algn="ctr"/>
            <a:r>
              <a:rPr lang="en-US" sz="1600"/>
              <a:t>Carbohydrates</a:t>
            </a:r>
          </a:p>
        </p:txBody>
      </p:sp>
      <p:sp>
        <p:nvSpPr>
          <p:cNvPr id="58" name="TextBox 57">
            <a:extLst>
              <a:ext uri="{FF2B5EF4-FFF2-40B4-BE49-F238E27FC236}">
                <a16:creationId xmlns:a16="http://schemas.microsoft.com/office/drawing/2014/main" id="{068048FA-5226-B191-4F4E-4254DC828EE5}"/>
              </a:ext>
            </a:extLst>
          </p:cNvPr>
          <p:cNvSpPr txBox="1"/>
          <p:nvPr/>
        </p:nvSpPr>
        <p:spPr>
          <a:xfrm>
            <a:off x="6190032" y="3308353"/>
            <a:ext cx="981359" cy="338554"/>
          </a:xfrm>
          <a:prstGeom prst="rect">
            <a:avLst/>
          </a:prstGeom>
          <a:noFill/>
        </p:spPr>
        <p:txBody>
          <a:bodyPr wrap="none" lIns="91440" tIns="45720" rIns="91440" bIns="45720" rtlCol="0">
            <a:spAutoFit/>
          </a:bodyPr>
          <a:lstStyle/>
          <a:p>
            <a:pPr algn="ctr"/>
            <a:r>
              <a:rPr lang="en-US" sz="1600"/>
              <a:t>Peptides</a:t>
            </a:r>
          </a:p>
        </p:txBody>
      </p:sp>
      <p:sp>
        <p:nvSpPr>
          <p:cNvPr id="59" name="TextBox 58">
            <a:extLst>
              <a:ext uri="{FF2B5EF4-FFF2-40B4-BE49-F238E27FC236}">
                <a16:creationId xmlns:a16="http://schemas.microsoft.com/office/drawing/2014/main" id="{DEE762F6-95ED-F49D-682D-E3994CECF284}"/>
              </a:ext>
            </a:extLst>
          </p:cNvPr>
          <p:cNvSpPr txBox="1"/>
          <p:nvPr/>
        </p:nvSpPr>
        <p:spPr>
          <a:xfrm>
            <a:off x="6911763" y="4321765"/>
            <a:ext cx="1244251" cy="338554"/>
          </a:xfrm>
          <a:prstGeom prst="rect">
            <a:avLst/>
          </a:prstGeom>
          <a:noFill/>
        </p:spPr>
        <p:txBody>
          <a:bodyPr wrap="none" lIns="91440" tIns="45720" rIns="91440" bIns="45720" rtlCol="0">
            <a:spAutoFit/>
          </a:bodyPr>
          <a:lstStyle/>
          <a:p>
            <a:pPr algn="ctr"/>
            <a:r>
              <a:rPr lang="en-US" sz="1600"/>
              <a:t>Abs &amp; Fabs</a:t>
            </a:r>
          </a:p>
        </p:txBody>
      </p:sp>
      <p:sp>
        <p:nvSpPr>
          <p:cNvPr id="60" name="TextBox 59">
            <a:extLst>
              <a:ext uri="{FF2B5EF4-FFF2-40B4-BE49-F238E27FC236}">
                <a16:creationId xmlns:a16="http://schemas.microsoft.com/office/drawing/2014/main" id="{1B3E4D23-95AC-67BC-CE89-91B3E8A99A0E}"/>
              </a:ext>
            </a:extLst>
          </p:cNvPr>
          <p:cNvSpPr txBox="1"/>
          <p:nvPr/>
        </p:nvSpPr>
        <p:spPr>
          <a:xfrm>
            <a:off x="6269496" y="5900086"/>
            <a:ext cx="1664238" cy="338554"/>
          </a:xfrm>
          <a:prstGeom prst="rect">
            <a:avLst/>
          </a:prstGeom>
          <a:noFill/>
        </p:spPr>
        <p:txBody>
          <a:bodyPr wrap="none" lIns="91440" tIns="45720" rIns="91440" bIns="45720" rtlCol="0">
            <a:spAutoFit/>
          </a:bodyPr>
          <a:lstStyle/>
          <a:p>
            <a:pPr algn="ctr"/>
            <a:r>
              <a:rPr lang="en-US" sz="1600"/>
              <a:t>Bicycle peptides</a:t>
            </a:r>
          </a:p>
        </p:txBody>
      </p:sp>
      <p:pic>
        <p:nvPicPr>
          <p:cNvPr id="1031" name="Picture 1030" descr="Text&#10;&#10;Description automatically generated with medium confidence">
            <a:extLst>
              <a:ext uri="{FF2B5EF4-FFF2-40B4-BE49-F238E27FC236}">
                <a16:creationId xmlns:a16="http://schemas.microsoft.com/office/drawing/2014/main" id="{7C317FDF-51D6-7F2D-0584-1AB812C61D88}"/>
              </a:ext>
            </a:extLst>
          </p:cNvPr>
          <p:cNvPicPr>
            <a:picLocks noChangeAspect="1"/>
          </p:cNvPicPr>
          <p:nvPr/>
        </p:nvPicPr>
        <p:blipFill rotWithShape="1">
          <a:blip r:embed="rId31">
            <a:extLst>
              <a:ext uri="{28A0092B-C50C-407E-A947-70E740481C1C}">
                <a14:useLocalDpi xmlns:a14="http://schemas.microsoft.com/office/drawing/2010/main" val="0"/>
              </a:ext>
            </a:extLst>
          </a:blip>
          <a:srcRect l="49631" t="28212" r="37377" b="47926"/>
          <a:stretch/>
        </p:blipFill>
        <p:spPr>
          <a:xfrm>
            <a:off x="1391227" y="2232953"/>
            <a:ext cx="1306170" cy="1499324"/>
          </a:xfrm>
          <a:prstGeom prst="rect">
            <a:avLst/>
          </a:prstGeom>
        </p:spPr>
      </p:pic>
      <p:sp>
        <p:nvSpPr>
          <p:cNvPr id="1032" name="Text Placeholder 13">
            <a:extLst>
              <a:ext uri="{FF2B5EF4-FFF2-40B4-BE49-F238E27FC236}">
                <a16:creationId xmlns:a16="http://schemas.microsoft.com/office/drawing/2014/main" id="{2E263665-AAC1-464C-7A69-700DCCF5F7DB}"/>
              </a:ext>
            </a:extLst>
          </p:cNvPr>
          <p:cNvSpPr txBox="1">
            <a:spLocks/>
          </p:cNvSpPr>
          <p:nvPr/>
        </p:nvSpPr>
        <p:spPr>
          <a:xfrm>
            <a:off x="471202" y="1436336"/>
            <a:ext cx="5525316" cy="639762"/>
          </a:xfrm>
          <a:prstGeom prst="rect">
            <a:avLst/>
          </a:prstGeom>
        </p:spPr>
        <p:txBody>
          <a:bodyPr/>
          <a:lstStyle>
            <a:lvl1pPr marL="165100" indent="-165100" algn="l" defTabSz="914400" rtl="0" eaLnBrk="1" latinLnBrk="0" hangingPunct="1">
              <a:spcBef>
                <a:spcPts val="0"/>
              </a:spcBef>
              <a:spcAft>
                <a:spcPts val="1000"/>
              </a:spcAft>
              <a:buClr>
                <a:schemeClr val="tx2"/>
              </a:buClr>
              <a:buSzPct val="100000"/>
              <a:buFont typeface="Arial"/>
              <a:buChar char="•"/>
              <a:defRPr sz="2400" kern="1200">
                <a:solidFill>
                  <a:schemeClr val="bg2">
                    <a:lumMod val="50000"/>
                  </a:schemeClr>
                </a:solidFill>
                <a:latin typeface="+mn-lt"/>
                <a:ea typeface="+mn-ea"/>
                <a:cs typeface="+mn-cs"/>
              </a:defRPr>
            </a:lvl1pPr>
            <a:lvl2pPr marL="344488" indent="-179388" algn="l" defTabSz="914400" rtl="0" eaLnBrk="1" latinLnBrk="0" hangingPunct="1">
              <a:spcBef>
                <a:spcPts val="0"/>
              </a:spcBef>
              <a:spcAft>
                <a:spcPts val="600"/>
              </a:spcAft>
              <a:buClr>
                <a:schemeClr val="tx2"/>
              </a:buClr>
              <a:buSzPct val="100000"/>
              <a:buFont typeface="Lucida Grande"/>
              <a:buChar char="-"/>
              <a:defRPr sz="2000" kern="1200">
                <a:solidFill>
                  <a:schemeClr val="bg2">
                    <a:lumMod val="50000"/>
                  </a:schemeClr>
                </a:solidFill>
                <a:latin typeface="+mn-lt"/>
                <a:ea typeface="+mn-ea"/>
                <a:cs typeface="+mn-cs"/>
              </a:defRPr>
            </a:lvl2pPr>
            <a:lvl3pPr marL="509588" indent="-165100" algn="l" defTabSz="914400" rtl="0" eaLnBrk="1" latinLnBrk="0" hangingPunct="1">
              <a:spcBef>
                <a:spcPts val="0"/>
              </a:spcBef>
              <a:spcAft>
                <a:spcPts val="600"/>
              </a:spcAft>
              <a:buClr>
                <a:schemeClr val="tx2"/>
              </a:buClr>
              <a:buSzPct val="100000"/>
              <a:buFont typeface="Arial"/>
              <a:buChar char="•"/>
              <a:defRPr sz="1800" kern="1200">
                <a:solidFill>
                  <a:schemeClr val="bg2">
                    <a:lumMod val="50000"/>
                  </a:schemeClr>
                </a:solidFill>
                <a:latin typeface="+mn-lt"/>
                <a:ea typeface="+mn-ea"/>
                <a:cs typeface="+mn-cs"/>
              </a:defRPr>
            </a:lvl3pPr>
            <a:lvl4pPr marL="688975" indent="-179388" algn="l" defTabSz="914400" rtl="0" eaLnBrk="1" latinLnBrk="0" hangingPunct="1">
              <a:spcBef>
                <a:spcPts val="0"/>
              </a:spcBef>
              <a:spcAft>
                <a:spcPts val="600"/>
              </a:spcAft>
              <a:buClr>
                <a:schemeClr val="tx2"/>
              </a:buClr>
              <a:buSzPct val="100000"/>
              <a:buFont typeface="Lucida Grande"/>
              <a:buChar char="-"/>
              <a:defRPr sz="1600" kern="1200">
                <a:solidFill>
                  <a:schemeClr val="bg2">
                    <a:lumMod val="50000"/>
                  </a:schemeClr>
                </a:solidFill>
                <a:latin typeface="+mn-lt"/>
                <a:ea typeface="+mn-ea"/>
                <a:cs typeface="+mn-cs"/>
              </a:defRPr>
            </a:lvl4pPr>
            <a:lvl5pPr marL="854075" marR="0" indent="-165100" algn="l" defTabSz="914400" rtl="0" eaLnBrk="1" fontAlgn="auto" latinLnBrk="0" hangingPunct="1">
              <a:lnSpc>
                <a:spcPct val="100000"/>
              </a:lnSpc>
              <a:spcBef>
                <a:spcPts val="0"/>
              </a:spcBef>
              <a:spcAft>
                <a:spcPts val="600"/>
              </a:spcAft>
              <a:buClr>
                <a:schemeClr val="tx2"/>
              </a:buClr>
              <a:buSzPct val="100000"/>
              <a:buFont typeface="Arial"/>
              <a:buChar char="•"/>
              <a:tabLst/>
              <a:defRPr sz="1600" kern="1200" baseline="0">
                <a:solidFill>
                  <a:schemeClr val="bg2">
                    <a:lumMod val="50000"/>
                  </a:schemeClr>
                </a:solidFill>
                <a:latin typeface="+mn-lt"/>
                <a:ea typeface="+mn-ea"/>
                <a:cs typeface="+mn-cs"/>
              </a:defRPr>
            </a:lvl5pPr>
            <a:lvl6pPr marL="860425" indent="0" algn="l" defTabSz="914400" rtl="0" eaLnBrk="1" latinLnBrk="0" hangingPunct="1">
              <a:spcBef>
                <a:spcPct val="20000"/>
              </a:spcBef>
              <a:buClr>
                <a:schemeClr val="tx2"/>
              </a:buClr>
              <a:buSzPct val="75000"/>
              <a:buFont typeface="Arial"/>
              <a:buNone/>
              <a:defRPr lang="en-US" sz="1600" kern="1200" baseline="0" dirty="0" smtClean="0">
                <a:solidFill>
                  <a:schemeClr val="tx1"/>
                </a:solidFill>
                <a:latin typeface="+mn-lt"/>
                <a:ea typeface="+mn-ea"/>
                <a:cs typeface="+mn-cs"/>
              </a:defRPr>
            </a:lvl6pPr>
            <a:lvl7pPr marL="1374775" indent="0" algn="l" defTabSz="914400" rtl="0" eaLnBrk="1" latinLnBrk="0" hangingPunct="1">
              <a:spcBef>
                <a:spcPct val="20000"/>
              </a:spcBef>
              <a:buClr>
                <a:schemeClr val="accent1"/>
              </a:buClr>
              <a:buSzPct val="75000"/>
              <a:buFont typeface="Wingdings" pitchFamily="2" charset="2"/>
              <a:buNone/>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a:lstStyle>
          <a:p>
            <a:pPr marL="0" indent="0">
              <a:buNone/>
            </a:pPr>
            <a:r>
              <a:rPr lang="en-US" b="1">
                <a:solidFill>
                  <a:schemeClr val="accent1"/>
                </a:solidFill>
              </a:rPr>
              <a:t>Local Administration</a:t>
            </a:r>
          </a:p>
        </p:txBody>
      </p:sp>
      <p:pic>
        <p:nvPicPr>
          <p:cNvPr id="1033" name="Picture 1032" descr="Text&#10;&#10;Description automatically generated with medium confidence">
            <a:extLst>
              <a:ext uri="{FF2B5EF4-FFF2-40B4-BE49-F238E27FC236}">
                <a16:creationId xmlns:a16="http://schemas.microsoft.com/office/drawing/2014/main" id="{5F5AC942-ADA3-272B-A0FC-F03143011F80}"/>
              </a:ext>
            </a:extLst>
          </p:cNvPr>
          <p:cNvPicPr>
            <a:picLocks noChangeAspect="1"/>
          </p:cNvPicPr>
          <p:nvPr/>
        </p:nvPicPr>
        <p:blipFill rotWithShape="1">
          <a:blip r:embed="rId31">
            <a:extLst>
              <a:ext uri="{28A0092B-C50C-407E-A947-70E740481C1C}">
                <a14:useLocalDpi xmlns:a14="http://schemas.microsoft.com/office/drawing/2010/main" val="0"/>
              </a:ext>
            </a:extLst>
          </a:blip>
          <a:srcRect l="23671" t="51827" r="64612" b="25024"/>
          <a:stretch/>
        </p:blipFill>
        <p:spPr>
          <a:xfrm>
            <a:off x="2791496" y="5084455"/>
            <a:ext cx="1177949" cy="1454577"/>
          </a:xfrm>
          <a:prstGeom prst="rect">
            <a:avLst/>
          </a:prstGeom>
        </p:spPr>
      </p:pic>
      <p:pic>
        <p:nvPicPr>
          <p:cNvPr id="1034" name="Picture 1033" descr="Text&#10;&#10;Description automatically generated with medium confidence">
            <a:extLst>
              <a:ext uri="{FF2B5EF4-FFF2-40B4-BE49-F238E27FC236}">
                <a16:creationId xmlns:a16="http://schemas.microsoft.com/office/drawing/2014/main" id="{F6D0B50E-21DB-BA9E-B302-C33CD1E2FAFD}"/>
              </a:ext>
            </a:extLst>
          </p:cNvPr>
          <p:cNvPicPr>
            <a:picLocks noChangeAspect="1"/>
          </p:cNvPicPr>
          <p:nvPr/>
        </p:nvPicPr>
        <p:blipFill rotWithShape="1">
          <a:blip r:embed="rId31">
            <a:extLst>
              <a:ext uri="{28A0092B-C50C-407E-A947-70E740481C1C}">
                <a14:useLocalDpi xmlns:a14="http://schemas.microsoft.com/office/drawing/2010/main" val="0"/>
              </a:ext>
            </a:extLst>
          </a:blip>
          <a:srcRect l="23671" t="28212" r="64214" b="47926"/>
          <a:stretch/>
        </p:blipFill>
        <p:spPr>
          <a:xfrm>
            <a:off x="775247" y="3429000"/>
            <a:ext cx="1217974" cy="1499324"/>
          </a:xfrm>
          <a:prstGeom prst="rect">
            <a:avLst/>
          </a:prstGeom>
        </p:spPr>
      </p:pic>
      <p:pic>
        <p:nvPicPr>
          <p:cNvPr id="1035" name="Picture 1034" descr="Text&#10;&#10;Description automatically generated with medium confidence">
            <a:extLst>
              <a:ext uri="{FF2B5EF4-FFF2-40B4-BE49-F238E27FC236}">
                <a16:creationId xmlns:a16="http://schemas.microsoft.com/office/drawing/2014/main" id="{00DB0091-5D09-5641-DFB6-E2A2EE237721}"/>
              </a:ext>
            </a:extLst>
          </p:cNvPr>
          <p:cNvPicPr>
            <a:picLocks noChangeAspect="1"/>
          </p:cNvPicPr>
          <p:nvPr/>
        </p:nvPicPr>
        <p:blipFill rotWithShape="1">
          <a:blip r:embed="rId31">
            <a:extLst>
              <a:ext uri="{28A0092B-C50C-407E-A947-70E740481C1C}">
                <a14:useLocalDpi xmlns:a14="http://schemas.microsoft.com/office/drawing/2010/main" val="0"/>
              </a:ext>
            </a:extLst>
          </a:blip>
          <a:srcRect l="36966" t="28212" r="50919" b="25024"/>
          <a:stretch/>
        </p:blipFill>
        <p:spPr>
          <a:xfrm>
            <a:off x="4054917" y="2773202"/>
            <a:ext cx="1217975" cy="2938378"/>
          </a:xfrm>
          <a:prstGeom prst="rect">
            <a:avLst/>
          </a:prstGeom>
        </p:spPr>
      </p:pic>
      <p:pic>
        <p:nvPicPr>
          <p:cNvPr id="1036" name="Picture 1035" descr="Text&#10;&#10;Description automatically generated with medium confidence">
            <a:extLst>
              <a:ext uri="{FF2B5EF4-FFF2-40B4-BE49-F238E27FC236}">
                <a16:creationId xmlns:a16="http://schemas.microsoft.com/office/drawing/2014/main" id="{5794EEE2-4F83-40B0-BAAD-158671D6DEC6}"/>
              </a:ext>
            </a:extLst>
          </p:cNvPr>
          <p:cNvPicPr>
            <a:picLocks noChangeAspect="1"/>
          </p:cNvPicPr>
          <p:nvPr/>
        </p:nvPicPr>
        <p:blipFill rotWithShape="1">
          <a:blip r:embed="rId31">
            <a:extLst>
              <a:ext uri="{28A0092B-C50C-407E-A947-70E740481C1C}">
                <a14:useLocalDpi xmlns:a14="http://schemas.microsoft.com/office/drawing/2010/main" val="0"/>
              </a:ext>
            </a:extLst>
          </a:blip>
          <a:srcRect l="63425" t="51402" r="24448" b="25024"/>
          <a:stretch/>
        </p:blipFill>
        <p:spPr>
          <a:xfrm>
            <a:off x="1285932" y="4860743"/>
            <a:ext cx="1219201" cy="1481269"/>
          </a:xfrm>
          <a:prstGeom prst="rect">
            <a:avLst/>
          </a:prstGeom>
        </p:spPr>
      </p:pic>
      <p:pic>
        <p:nvPicPr>
          <p:cNvPr id="1037" name="Picture 1036" descr="Text&#10;&#10;Description automatically generated with medium confidence">
            <a:extLst>
              <a:ext uri="{FF2B5EF4-FFF2-40B4-BE49-F238E27FC236}">
                <a16:creationId xmlns:a16="http://schemas.microsoft.com/office/drawing/2014/main" id="{96FBD714-44E7-8F90-B1D7-2D3D5F6D517F}"/>
              </a:ext>
            </a:extLst>
          </p:cNvPr>
          <p:cNvPicPr>
            <a:picLocks noChangeAspect="1"/>
          </p:cNvPicPr>
          <p:nvPr/>
        </p:nvPicPr>
        <p:blipFill rotWithShape="1">
          <a:blip r:embed="rId31">
            <a:extLst>
              <a:ext uri="{28A0092B-C50C-407E-A947-70E740481C1C}">
                <a14:useLocalDpi xmlns:a14="http://schemas.microsoft.com/office/drawing/2010/main" val="0"/>
              </a:ext>
            </a:extLst>
          </a:blip>
          <a:srcRect l="49631" t="51114" r="37377" b="25024"/>
          <a:stretch/>
        </p:blipFill>
        <p:spPr>
          <a:xfrm>
            <a:off x="2774122" y="2072115"/>
            <a:ext cx="1306170" cy="1499324"/>
          </a:xfrm>
          <a:prstGeom prst="rect">
            <a:avLst/>
          </a:prstGeom>
        </p:spPr>
      </p:pic>
      <p:pic>
        <p:nvPicPr>
          <p:cNvPr id="1038" name="Picture 2" descr="Circle, Arrows, Circular, Arrow, Circular Arrow, Circular Arrows, symbol,  Cool Icons icon">
            <a:extLst>
              <a:ext uri="{FF2B5EF4-FFF2-40B4-BE49-F238E27FC236}">
                <a16:creationId xmlns:a16="http://schemas.microsoft.com/office/drawing/2014/main" id="{9A8EA07B-ABCD-C5F8-6270-0B2C0AFC883D}"/>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rot="6362490">
            <a:off x="2181189" y="3571439"/>
            <a:ext cx="1583578" cy="158357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1702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595AE0F-05E1-7786-B2E9-22E69F7D0CBF}"/>
              </a:ext>
            </a:extLst>
          </p:cNvPr>
          <p:cNvSpPr>
            <a:spLocks noGrp="1"/>
          </p:cNvSpPr>
          <p:nvPr>
            <p:ph type="sldNum" sz="quarter" idx="16"/>
          </p:nvPr>
        </p:nvSpPr>
        <p:spPr/>
        <p:txBody>
          <a:bodyPr/>
          <a:lstStyle/>
          <a:p>
            <a:fld id="{57E68A81-A63B-7E42-A4BA-DED9126C48E6}" type="slidenum">
              <a:rPr lang="en-US" smtClean="0"/>
              <a:pPr/>
              <a:t>85</a:t>
            </a:fld>
            <a:endParaRPr lang="en-US"/>
          </a:p>
        </p:txBody>
      </p:sp>
      <p:sp>
        <p:nvSpPr>
          <p:cNvPr id="4" name="Title 3">
            <a:extLst>
              <a:ext uri="{FF2B5EF4-FFF2-40B4-BE49-F238E27FC236}">
                <a16:creationId xmlns:a16="http://schemas.microsoft.com/office/drawing/2014/main" id="{3874B4C5-5530-3530-37B0-EB2228E2C5F3}"/>
              </a:ext>
            </a:extLst>
          </p:cNvPr>
          <p:cNvSpPr>
            <a:spLocks noGrp="1"/>
          </p:cNvSpPr>
          <p:nvPr>
            <p:ph type="title"/>
          </p:nvPr>
        </p:nvSpPr>
        <p:spPr/>
        <p:txBody>
          <a:bodyPr>
            <a:normAutofit fontScale="90000"/>
          </a:bodyPr>
          <a:lstStyle/>
          <a:p>
            <a:r>
              <a:rPr lang="en-US" dirty="0"/>
              <a:t>GalNAc conjugation markedly increases ON potency through hepatocyte targeting</a:t>
            </a:r>
          </a:p>
        </p:txBody>
      </p:sp>
      <p:sp>
        <p:nvSpPr>
          <p:cNvPr id="6" name="Content Placeholder 5">
            <a:extLst>
              <a:ext uri="{FF2B5EF4-FFF2-40B4-BE49-F238E27FC236}">
                <a16:creationId xmlns:a16="http://schemas.microsoft.com/office/drawing/2014/main" id="{C4875F0F-0331-CDB8-1F14-48605213D666}"/>
              </a:ext>
            </a:extLst>
          </p:cNvPr>
          <p:cNvSpPr>
            <a:spLocks noGrp="1"/>
          </p:cNvSpPr>
          <p:nvPr>
            <p:ph sz="quarter" idx="17"/>
          </p:nvPr>
        </p:nvSpPr>
        <p:spPr>
          <a:xfrm>
            <a:off x="469901" y="1420635"/>
            <a:ext cx="4874985" cy="4800600"/>
          </a:xfrm>
        </p:spPr>
        <p:txBody>
          <a:bodyPr/>
          <a:lstStyle/>
          <a:p>
            <a:pPr>
              <a:spcAft>
                <a:spcPts val="900"/>
              </a:spcAft>
              <a:buClr>
                <a:srgbClr val="1F497D"/>
              </a:buClr>
              <a:defRPr/>
            </a:pPr>
            <a:endParaRPr lang="en-US" sz="2000" dirty="0">
              <a:solidFill>
                <a:srgbClr val="2C3033"/>
              </a:solidFill>
            </a:endParaRPr>
          </a:p>
          <a:p>
            <a:pPr>
              <a:spcAft>
                <a:spcPts val="900"/>
              </a:spcAft>
              <a:buClr>
                <a:srgbClr val="1F497D"/>
              </a:buClr>
              <a:defRPr/>
            </a:pPr>
            <a:endParaRPr lang="en-US" sz="2000" dirty="0">
              <a:solidFill>
                <a:srgbClr val="2C3033"/>
              </a:solidFill>
            </a:endParaRPr>
          </a:p>
          <a:p>
            <a:pPr>
              <a:spcAft>
                <a:spcPts val="900"/>
              </a:spcAft>
              <a:buClr>
                <a:srgbClr val="1F497D"/>
              </a:buClr>
              <a:defRPr/>
            </a:pPr>
            <a:endParaRPr lang="en-US" sz="2000" dirty="0">
              <a:solidFill>
                <a:srgbClr val="2C3033"/>
              </a:solidFill>
            </a:endParaRPr>
          </a:p>
          <a:p>
            <a:pPr>
              <a:spcAft>
                <a:spcPts val="900"/>
              </a:spcAft>
              <a:buClr>
                <a:srgbClr val="1F497D"/>
              </a:buClr>
              <a:defRPr/>
            </a:pPr>
            <a:endParaRPr lang="en-US" sz="2000" dirty="0">
              <a:solidFill>
                <a:srgbClr val="2C3033"/>
              </a:solidFill>
            </a:endParaRPr>
          </a:p>
          <a:p>
            <a:pPr>
              <a:spcAft>
                <a:spcPts val="900"/>
              </a:spcAft>
              <a:buClr>
                <a:srgbClr val="1F497D"/>
              </a:buClr>
              <a:defRPr/>
            </a:pPr>
            <a:endParaRPr lang="en-US" sz="2000" dirty="0">
              <a:solidFill>
                <a:srgbClr val="2C3033"/>
              </a:solidFill>
            </a:endParaRPr>
          </a:p>
          <a:p>
            <a:pPr>
              <a:spcAft>
                <a:spcPts val="900"/>
              </a:spcAft>
              <a:buClr>
                <a:srgbClr val="1F497D"/>
              </a:buClr>
              <a:defRPr/>
            </a:pPr>
            <a:endParaRPr lang="en-US" sz="2000" dirty="0">
              <a:solidFill>
                <a:srgbClr val="2C3033"/>
              </a:solidFill>
            </a:endParaRPr>
          </a:p>
          <a:p>
            <a:pPr>
              <a:spcAft>
                <a:spcPts val="900"/>
              </a:spcAft>
              <a:buClr>
                <a:srgbClr val="1F497D"/>
              </a:buClr>
              <a:defRPr/>
            </a:pPr>
            <a:r>
              <a:rPr lang="en-US" sz="2000" dirty="0" err="1">
                <a:solidFill>
                  <a:srgbClr val="2C3033"/>
                </a:solidFill>
              </a:rPr>
              <a:t>Asialoglycoprotein</a:t>
            </a:r>
            <a:r>
              <a:rPr lang="en-US" sz="2000" dirty="0">
                <a:solidFill>
                  <a:srgbClr val="2C3033"/>
                </a:solidFill>
              </a:rPr>
              <a:t> receptor (ASGPR)</a:t>
            </a:r>
          </a:p>
          <a:p>
            <a:pPr lvl="1">
              <a:spcAft>
                <a:spcPts val="900"/>
              </a:spcAft>
              <a:buClr>
                <a:srgbClr val="1F497D"/>
              </a:buClr>
              <a:defRPr/>
            </a:pPr>
            <a:r>
              <a:rPr lang="en-US" sz="1600" dirty="0">
                <a:solidFill>
                  <a:srgbClr val="2C3033"/>
                </a:solidFill>
              </a:rPr>
              <a:t>Abundant protein expressed almost exclusively on the surface of hepatocytes</a:t>
            </a:r>
          </a:p>
          <a:p>
            <a:pPr lvl="1">
              <a:spcAft>
                <a:spcPts val="900"/>
              </a:spcAft>
              <a:buClr>
                <a:srgbClr val="1F497D"/>
              </a:buClr>
              <a:defRPr/>
            </a:pPr>
            <a:r>
              <a:rPr lang="en-US" sz="1600" dirty="0">
                <a:solidFill>
                  <a:srgbClr val="2C3033"/>
                </a:solidFill>
              </a:rPr>
              <a:t>Cleared by endocytosis</a:t>
            </a:r>
          </a:p>
          <a:p>
            <a:pPr lvl="1">
              <a:spcAft>
                <a:spcPts val="900"/>
              </a:spcAft>
              <a:buClr>
                <a:srgbClr val="1F497D"/>
              </a:buClr>
              <a:defRPr/>
            </a:pPr>
            <a:r>
              <a:rPr lang="en-US" sz="1600" dirty="0">
                <a:solidFill>
                  <a:srgbClr val="2C3033"/>
                </a:solidFill>
              </a:rPr>
              <a:t>Rapid recycling time</a:t>
            </a:r>
          </a:p>
          <a:p>
            <a:pPr lvl="1">
              <a:spcAft>
                <a:spcPts val="900"/>
              </a:spcAft>
              <a:buClr>
                <a:srgbClr val="1F497D"/>
              </a:buClr>
              <a:defRPr/>
            </a:pPr>
            <a:r>
              <a:rPr lang="en-US" sz="1600" dirty="0">
                <a:solidFill>
                  <a:srgbClr val="2C3033"/>
                </a:solidFill>
              </a:rPr>
              <a:t>Conserved across species</a:t>
            </a:r>
          </a:p>
        </p:txBody>
      </p:sp>
      <p:pic>
        <p:nvPicPr>
          <p:cNvPr id="8" name="Picture 2">
            <a:extLst>
              <a:ext uri="{FF2B5EF4-FFF2-40B4-BE49-F238E27FC236}">
                <a16:creationId xmlns:a16="http://schemas.microsoft.com/office/drawing/2014/main" id="{32F62115-D172-C3F3-E40B-317CB4AA8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454" y="2245290"/>
            <a:ext cx="5470818" cy="4088373"/>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grpSp>
        <p:nvGrpSpPr>
          <p:cNvPr id="9" name="Group 8">
            <a:extLst>
              <a:ext uri="{FF2B5EF4-FFF2-40B4-BE49-F238E27FC236}">
                <a16:creationId xmlns:a16="http://schemas.microsoft.com/office/drawing/2014/main" id="{4712C354-FAC6-8079-84ED-43336DC34AB6}"/>
              </a:ext>
            </a:extLst>
          </p:cNvPr>
          <p:cNvGrpSpPr/>
          <p:nvPr/>
        </p:nvGrpSpPr>
        <p:grpSpPr>
          <a:xfrm>
            <a:off x="915736" y="1414415"/>
            <a:ext cx="4021040" cy="2101027"/>
            <a:chOff x="550676" y="1843088"/>
            <a:chExt cx="7390183" cy="4092361"/>
          </a:xfrm>
        </p:grpSpPr>
        <p:pic>
          <p:nvPicPr>
            <p:cNvPr id="10" name="Picture 3">
              <a:extLst>
                <a:ext uri="{FF2B5EF4-FFF2-40B4-BE49-F238E27FC236}">
                  <a16:creationId xmlns:a16="http://schemas.microsoft.com/office/drawing/2014/main" id="{2B531ACA-2CC1-B9B9-36DF-D47CFD6713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7767" y="1843088"/>
              <a:ext cx="6096000" cy="355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a:extLst>
                <a:ext uri="{FF2B5EF4-FFF2-40B4-BE49-F238E27FC236}">
                  <a16:creationId xmlns:a16="http://schemas.microsoft.com/office/drawing/2014/main" id="{CC5F991B-5A44-6BA8-3FAA-CDB2759FEB28}"/>
                </a:ext>
              </a:extLst>
            </p:cNvPr>
            <p:cNvSpPr txBox="1"/>
            <p:nvPr/>
          </p:nvSpPr>
          <p:spPr>
            <a:xfrm>
              <a:off x="550676" y="5395913"/>
              <a:ext cx="7390183" cy="539536"/>
            </a:xfrm>
            <a:prstGeom prst="rect">
              <a:avLst/>
            </a:prstGeom>
            <a:noFill/>
          </p:spPr>
          <p:txBody>
            <a:bodyPr wrap="square" rtlCol="0">
              <a:spAutoFit/>
            </a:bodyPr>
            <a:lstStyle/>
            <a:p>
              <a:r>
                <a:rPr lang="en-US" sz="1200" baseline="0">
                  <a:solidFill>
                    <a:schemeClr val="tx1"/>
                  </a:solidFill>
                  <a:latin typeface="Calibri" panose="020F0502020204030204" pitchFamily="34" charset="0"/>
                  <a:ea typeface="Geneva" charset="-128"/>
                </a:rPr>
                <a:t>Triantennary N-acetyl galactosamine cluster (GalNAc</a:t>
              </a:r>
              <a:r>
                <a:rPr lang="en-US" sz="1200" baseline="-25000">
                  <a:solidFill>
                    <a:schemeClr val="tx1"/>
                  </a:solidFill>
                  <a:latin typeface="Calibri" panose="020F0502020204030204" pitchFamily="34" charset="0"/>
                  <a:ea typeface="Geneva" charset="-128"/>
                </a:rPr>
                <a:t>3</a:t>
              </a:r>
              <a:r>
                <a:rPr lang="en-US" sz="1200" baseline="0">
                  <a:solidFill>
                    <a:schemeClr val="tx1"/>
                  </a:solidFill>
                  <a:latin typeface="Calibri" panose="020F0502020204030204" pitchFamily="34" charset="0"/>
                  <a:ea typeface="Geneva" charset="-128"/>
                </a:rPr>
                <a:t>)</a:t>
              </a:r>
              <a:endParaRPr lang="en-US" sz="1200"/>
            </a:p>
          </p:txBody>
        </p:sp>
      </p:grpSp>
      <p:sp>
        <p:nvSpPr>
          <p:cNvPr id="12" name="TextBox 11">
            <a:extLst>
              <a:ext uri="{FF2B5EF4-FFF2-40B4-BE49-F238E27FC236}">
                <a16:creationId xmlns:a16="http://schemas.microsoft.com/office/drawing/2014/main" id="{D97AD42D-B970-1ED3-8786-4BA85B20FC53}"/>
              </a:ext>
            </a:extLst>
          </p:cNvPr>
          <p:cNvSpPr txBox="1"/>
          <p:nvPr/>
        </p:nvSpPr>
        <p:spPr>
          <a:xfrm>
            <a:off x="5318098" y="6393392"/>
            <a:ext cx="6257925" cy="276999"/>
          </a:xfrm>
          <a:prstGeom prst="rect">
            <a:avLst/>
          </a:prstGeom>
          <a:noFill/>
        </p:spPr>
        <p:txBody>
          <a:bodyPr wrap="square" lIns="91440" tIns="45720" rIns="91440" bIns="45720" rtlCol="0">
            <a:spAutoFit/>
          </a:bodyPr>
          <a:lstStyle/>
          <a:p>
            <a:pPr algn="ctr"/>
            <a:r>
              <a:rPr lang="en-US" sz="1200" dirty="0"/>
              <a:t>Prakash TP et al. 2014. Nucleic Acids Res 42:8796-8807; Journal cover art</a:t>
            </a:r>
          </a:p>
        </p:txBody>
      </p:sp>
      <p:sp>
        <p:nvSpPr>
          <p:cNvPr id="2" name="TextBox 1">
            <a:extLst>
              <a:ext uri="{FF2B5EF4-FFF2-40B4-BE49-F238E27FC236}">
                <a16:creationId xmlns:a16="http://schemas.microsoft.com/office/drawing/2014/main" id="{E7EA8776-61EA-25C7-1F15-7E11897DE12A}"/>
              </a:ext>
            </a:extLst>
          </p:cNvPr>
          <p:cNvSpPr txBox="1"/>
          <p:nvPr/>
        </p:nvSpPr>
        <p:spPr>
          <a:xfrm>
            <a:off x="3941379" y="991418"/>
            <a:ext cx="7780720" cy="923330"/>
          </a:xfrm>
          <a:prstGeom prst="rect">
            <a:avLst/>
          </a:prstGeom>
          <a:solidFill>
            <a:schemeClr val="accent2">
              <a:lumMod val="20000"/>
              <a:lumOff val="80000"/>
            </a:schemeClr>
          </a:solidFill>
        </p:spPr>
        <p:txBody>
          <a:bodyPr wrap="none" rtlCol="0">
            <a:spAutoFit/>
          </a:bodyPr>
          <a:lstStyle/>
          <a:p>
            <a:pPr marL="342900" indent="-342900" algn="l">
              <a:buAutoNum type="arabicPeriod"/>
            </a:pPr>
            <a:r>
              <a:rPr lang="en-US" b="1" dirty="0">
                <a:solidFill>
                  <a:schemeClr val="tx2"/>
                </a:solidFill>
              </a:rPr>
              <a:t>Leads to ~10x increase in TI</a:t>
            </a:r>
          </a:p>
          <a:p>
            <a:pPr marL="342900" indent="-342900" algn="l">
              <a:buAutoNum type="arabicPeriod"/>
            </a:pPr>
            <a:r>
              <a:rPr lang="en-US" b="1" dirty="0">
                <a:solidFill>
                  <a:schemeClr val="tx2"/>
                </a:solidFill>
              </a:rPr>
              <a:t>Class effects similar between unconjugated and conjugated ASOs</a:t>
            </a:r>
          </a:p>
          <a:p>
            <a:pPr marL="342900" indent="-342900" algn="l">
              <a:buAutoNum type="arabicPeriod"/>
            </a:pPr>
            <a:r>
              <a:rPr lang="en-US" b="1" dirty="0">
                <a:solidFill>
                  <a:schemeClr val="tx2"/>
                </a:solidFill>
              </a:rPr>
              <a:t>No new toxicities observed </a:t>
            </a:r>
          </a:p>
        </p:txBody>
      </p:sp>
    </p:spTree>
    <p:extLst>
      <p:ext uri="{BB962C8B-B14F-4D97-AF65-F5344CB8AC3E}">
        <p14:creationId xmlns:p14="http://schemas.microsoft.com/office/powerpoint/2010/main" val="336130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50DCF3-8ECD-EFB8-EF57-B4E7117C2DBB}"/>
              </a:ext>
            </a:extLst>
          </p:cNvPr>
          <p:cNvSpPr>
            <a:spLocks noGrp="1"/>
          </p:cNvSpPr>
          <p:nvPr>
            <p:ph type="title"/>
          </p:nvPr>
        </p:nvSpPr>
        <p:spPr/>
        <p:txBody>
          <a:bodyPr/>
          <a:lstStyle/>
          <a:p>
            <a:r>
              <a:rPr lang="en-US" dirty="0"/>
              <a:t>Next generation targeting: muscle and CNS</a:t>
            </a:r>
          </a:p>
        </p:txBody>
      </p:sp>
      <p:pic>
        <p:nvPicPr>
          <p:cNvPr id="6146" name="Picture 2">
            <a:extLst>
              <a:ext uri="{FF2B5EF4-FFF2-40B4-BE49-F238E27FC236}">
                <a16:creationId xmlns:a16="http://schemas.microsoft.com/office/drawing/2014/main" id="{9596B424-39FE-FDD4-ADCE-46668B99C4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864" y="1753737"/>
            <a:ext cx="5059132" cy="472409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a:extLst>
              <a:ext uri="{FF2B5EF4-FFF2-40B4-BE49-F238E27FC236}">
                <a16:creationId xmlns:a16="http://schemas.microsoft.com/office/drawing/2014/main" id="{68670B24-1252-31D1-2060-F3032566CA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29" y="1753737"/>
            <a:ext cx="4703569" cy="48790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15">
            <a:extLst>
              <a:ext uri="{FF2B5EF4-FFF2-40B4-BE49-F238E27FC236}">
                <a16:creationId xmlns:a16="http://schemas.microsoft.com/office/drawing/2014/main" id="{511921F1-5F99-1305-8407-BAB4B62EFB7D}"/>
              </a:ext>
            </a:extLst>
          </p:cNvPr>
          <p:cNvSpPr txBox="1"/>
          <p:nvPr/>
        </p:nvSpPr>
        <p:spPr>
          <a:xfrm>
            <a:off x="2653757" y="1399794"/>
            <a:ext cx="3037386"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1">
                    <a:lumMod val="50000"/>
                  </a:schemeClr>
                </a:solidFill>
                <a:effectLst/>
                <a:uLnTx/>
                <a:uFillTx/>
                <a:latin typeface="Arial" panose="020B0604020202020204"/>
                <a:ea typeface="+mn-ea"/>
                <a:cs typeface="+mn-cs"/>
              </a:rPr>
              <a:t>Bicycle-siRNA,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1">
                    <a:lumMod val="50000"/>
                  </a:schemeClr>
                </a:solidFill>
                <a:effectLst/>
                <a:uLnTx/>
                <a:uFillTx/>
                <a:latin typeface="Arial" panose="020B0604020202020204"/>
                <a:ea typeface="+mn-ea"/>
                <a:cs typeface="+mn-cs"/>
              </a:rPr>
              <a:t>NHP</a:t>
            </a:r>
            <a:endParaRPr kumimoji="0" lang="en-US" sz="2000" b="1" i="0" u="none" strike="noStrike" kern="1200" cap="none" spc="0" normalizeH="0" baseline="30000" noProof="0" dirty="0">
              <a:ln>
                <a:noFill/>
              </a:ln>
              <a:solidFill>
                <a:schemeClr val="accent1">
                  <a:lumMod val="50000"/>
                </a:schemeClr>
              </a:solidFill>
              <a:effectLst/>
              <a:uLnTx/>
              <a:uFillTx/>
              <a:latin typeface="Arial" panose="020B0604020202020204"/>
              <a:ea typeface="+mn-ea"/>
              <a:cs typeface="+mn-cs"/>
            </a:endParaRPr>
          </a:p>
        </p:txBody>
      </p:sp>
      <p:sp>
        <p:nvSpPr>
          <p:cNvPr id="5" name="TextBox 17">
            <a:extLst>
              <a:ext uri="{FF2B5EF4-FFF2-40B4-BE49-F238E27FC236}">
                <a16:creationId xmlns:a16="http://schemas.microsoft.com/office/drawing/2014/main" id="{4B597585-7802-2706-000A-5961E7BD8C6B}"/>
              </a:ext>
            </a:extLst>
          </p:cNvPr>
          <p:cNvSpPr txBox="1"/>
          <p:nvPr/>
        </p:nvSpPr>
        <p:spPr>
          <a:xfrm>
            <a:off x="8015954" y="1399794"/>
            <a:ext cx="3037386"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accent1">
                    <a:lumMod val="50000"/>
                  </a:schemeClr>
                </a:solidFill>
                <a:latin typeface="Arial" panose="020B0604020202020204"/>
              </a:rPr>
              <a:t>BBB-Conjugate</a:t>
            </a:r>
            <a:r>
              <a:rPr kumimoji="0" lang="en-US" sz="2000" b="1" i="0" u="none" strike="noStrike" kern="1200" cap="none" spc="0" normalizeH="0" baseline="0" noProof="0" dirty="0">
                <a:ln>
                  <a:noFill/>
                </a:ln>
                <a:solidFill>
                  <a:schemeClr val="accent1">
                    <a:lumMod val="50000"/>
                  </a:schemeClr>
                </a:solidFill>
                <a:effectLst/>
                <a:uLnTx/>
                <a:uFillTx/>
                <a:latin typeface="Arial" panose="020B0604020202020204"/>
                <a:ea typeface="+mn-ea"/>
                <a:cs typeface="+mn-cs"/>
              </a:rPr>
              <a:t> ASO, transgenic mouse</a:t>
            </a:r>
            <a:endParaRPr kumimoji="0" lang="en-US" sz="2000" b="1" i="0" u="none" strike="noStrike" kern="1200" cap="none" spc="0" normalizeH="0" baseline="30000" noProof="0" dirty="0">
              <a:ln>
                <a:noFill/>
              </a:ln>
              <a:solidFill>
                <a:schemeClr val="accent1">
                  <a:lumMod val="50000"/>
                </a:schemeClr>
              </a:solidFill>
              <a:effectLst/>
              <a:uLnTx/>
              <a:uFillTx/>
              <a:latin typeface="Arial" panose="020B0604020202020204"/>
              <a:ea typeface="+mn-ea"/>
              <a:cs typeface="+mn-cs"/>
            </a:endParaRPr>
          </a:p>
        </p:txBody>
      </p:sp>
      <p:sp>
        <p:nvSpPr>
          <p:cNvPr id="2" name="TextBox 1">
            <a:extLst>
              <a:ext uri="{FF2B5EF4-FFF2-40B4-BE49-F238E27FC236}">
                <a16:creationId xmlns:a16="http://schemas.microsoft.com/office/drawing/2014/main" id="{C58C5933-BDE7-118B-5698-EB6D901AA143}"/>
              </a:ext>
            </a:extLst>
          </p:cNvPr>
          <p:cNvSpPr txBox="1"/>
          <p:nvPr/>
        </p:nvSpPr>
        <p:spPr>
          <a:xfrm>
            <a:off x="304800" y="870639"/>
            <a:ext cx="9396675" cy="369332"/>
          </a:xfrm>
          <a:prstGeom prst="rect">
            <a:avLst/>
          </a:prstGeom>
          <a:solidFill>
            <a:schemeClr val="accent2">
              <a:lumMod val="20000"/>
              <a:lumOff val="80000"/>
            </a:schemeClr>
          </a:solidFill>
        </p:spPr>
        <p:txBody>
          <a:bodyPr wrap="none" rtlCol="0">
            <a:spAutoFit/>
          </a:bodyPr>
          <a:lstStyle/>
          <a:p>
            <a:pPr algn="l"/>
            <a:r>
              <a:rPr lang="en-US" u="sng" dirty="0">
                <a:solidFill>
                  <a:schemeClr val="tx2"/>
                </a:solidFill>
              </a:rPr>
              <a:t>Safety considerations</a:t>
            </a:r>
            <a:r>
              <a:rPr lang="en-US" dirty="0">
                <a:solidFill>
                  <a:schemeClr val="tx2"/>
                </a:solidFill>
              </a:rPr>
              <a:t>: distribution differences, biologic component safety, relevant species</a:t>
            </a:r>
          </a:p>
        </p:txBody>
      </p:sp>
    </p:spTree>
    <p:extLst>
      <p:ext uri="{BB962C8B-B14F-4D97-AF65-F5344CB8AC3E}">
        <p14:creationId xmlns:p14="http://schemas.microsoft.com/office/powerpoint/2010/main" val="2387752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9C61A0-F252-20E4-6EA0-D8C3A69D3F23}"/>
              </a:ext>
            </a:extLst>
          </p:cNvPr>
          <p:cNvSpPr>
            <a:spLocks noGrp="1"/>
          </p:cNvSpPr>
          <p:nvPr>
            <p:ph idx="1"/>
          </p:nvPr>
        </p:nvSpPr>
        <p:spPr/>
        <p:txBody>
          <a:bodyPr>
            <a:normAutofit fontScale="92500" lnSpcReduction="10000"/>
          </a:bodyPr>
          <a:lstStyle/>
          <a:p>
            <a:r>
              <a:rPr lang="en-US" dirty="0"/>
              <a:t>Nonclinical safety assessment informs the clinic and is focused on ensuring patient safety</a:t>
            </a:r>
          </a:p>
          <a:p>
            <a:endParaRPr lang="en-US" dirty="0"/>
          </a:p>
          <a:p>
            <a:r>
              <a:rPr lang="en-US" dirty="0"/>
              <a:t>Nonclinical programs for ONs follows the ICHM3R2 guidance, but each program is uniquely tailored</a:t>
            </a:r>
          </a:p>
          <a:p>
            <a:pPr lvl="1"/>
            <a:r>
              <a:rPr lang="en-US" dirty="0"/>
              <a:t>Experience with these platforms may be used to streamline nonclinical development</a:t>
            </a:r>
          </a:p>
          <a:p>
            <a:pPr lvl="1"/>
            <a:r>
              <a:rPr lang="en-US" dirty="0"/>
              <a:t>Impact of Draft Guidance for Industry (May 2024): </a:t>
            </a:r>
            <a:r>
              <a:rPr lang="en-US" i="1" dirty="0"/>
              <a:t>Platform Technology Designation Program for Drug Development</a:t>
            </a:r>
          </a:p>
          <a:p>
            <a:pPr marL="0" indent="0">
              <a:buNone/>
            </a:pPr>
            <a:r>
              <a:rPr lang="en-US" i="1" dirty="0"/>
              <a:t>	</a:t>
            </a:r>
            <a:endParaRPr lang="en-US" dirty="0"/>
          </a:p>
          <a:p>
            <a:r>
              <a:rPr lang="en-US" dirty="0"/>
              <a:t>Class effects are generally conserved BUT</a:t>
            </a:r>
          </a:p>
          <a:p>
            <a:pPr lvl="1"/>
            <a:r>
              <a:rPr lang="en-US" dirty="0"/>
              <a:t>Sequence, chemistry, species and strain-dependent effects must be understood</a:t>
            </a:r>
          </a:p>
          <a:p>
            <a:pPr lvl="1"/>
            <a:r>
              <a:rPr lang="en-US" dirty="0"/>
              <a:t>Assumptions about safety should not be broadly applied unless sufficient experience exists</a:t>
            </a:r>
          </a:p>
          <a:p>
            <a:pPr lvl="1"/>
            <a:endParaRPr lang="en-US" dirty="0"/>
          </a:p>
          <a:p>
            <a:r>
              <a:rPr lang="en-US" dirty="0"/>
              <a:t>Targeted delivery and innovations in medicinal chemistry will drive new approaches to nonclinical safety assessment of oligonucleotides</a:t>
            </a:r>
          </a:p>
          <a:p>
            <a:pPr lvl="1"/>
            <a:r>
              <a:rPr lang="en-US" dirty="0"/>
              <a:t>Strategy for protein-ligated molecules (ICHS6?)</a:t>
            </a:r>
          </a:p>
          <a:p>
            <a:pPr lvl="1"/>
            <a:r>
              <a:rPr lang="en-US" dirty="0"/>
              <a:t>Dosing schedule for long T</a:t>
            </a:r>
            <a:r>
              <a:rPr lang="en-US" baseline="-25000" dirty="0"/>
              <a:t>1/2</a:t>
            </a:r>
            <a:r>
              <a:rPr lang="en-US" dirty="0"/>
              <a:t> molecules?</a:t>
            </a:r>
          </a:p>
        </p:txBody>
      </p:sp>
      <p:sp>
        <p:nvSpPr>
          <p:cNvPr id="4" name="Title 3">
            <a:extLst>
              <a:ext uri="{FF2B5EF4-FFF2-40B4-BE49-F238E27FC236}">
                <a16:creationId xmlns:a16="http://schemas.microsoft.com/office/drawing/2014/main" id="{E5B19481-900C-E9BF-F704-08E0D79ADD3B}"/>
              </a:ext>
            </a:extLst>
          </p:cNvPr>
          <p:cNvSpPr>
            <a:spLocks noGrp="1"/>
          </p:cNvSpPr>
          <p:nvPr>
            <p:ph type="title"/>
          </p:nvPr>
        </p:nvSpPr>
        <p:spPr/>
        <p:txBody>
          <a:bodyPr/>
          <a:lstStyle/>
          <a:p>
            <a:r>
              <a:rPr lang="en-US"/>
              <a:t>Take home messages</a:t>
            </a:r>
          </a:p>
        </p:txBody>
      </p:sp>
    </p:spTree>
    <p:extLst>
      <p:ext uri="{BB962C8B-B14F-4D97-AF65-F5344CB8AC3E}">
        <p14:creationId xmlns:p14="http://schemas.microsoft.com/office/powerpoint/2010/main" val="3913938020"/>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BE1E5-1CDA-545F-3A1F-A7C32A9E5CFF}"/>
              </a:ext>
            </a:extLst>
          </p:cNvPr>
          <p:cNvSpPr>
            <a:spLocks noGrp="1"/>
          </p:cNvSpPr>
          <p:nvPr>
            <p:ph type="ctrTitle"/>
          </p:nvPr>
        </p:nvSpPr>
        <p:spPr/>
        <p:txBody>
          <a:bodyPr/>
          <a:lstStyle/>
          <a:p>
            <a:r>
              <a:rPr lang="en-US"/>
              <a:t>Thank you!</a:t>
            </a:r>
          </a:p>
        </p:txBody>
      </p:sp>
      <p:sp>
        <p:nvSpPr>
          <p:cNvPr id="5" name="Slide Number Placeholder 4">
            <a:extLst>
              <a:ext uri="{FF2B5EF4-FFF2-40B4-BE49-F238E27FC236}">
                <a16:creationId xmlns:a16="http://schemas.microsoft.com/office/drawing/2014/main" id="{0553785D-A397-89B5-DC0E-44A75387ECA6}"/>
              </a:ext>
            </a:extLst>
          </p:cNvPr>
          <p:cNvSpPr>
            <a:spLocks noGrp="1"/>
          </p:cNvSpPr>
          <p:nvPr>
            <p:ph type="sldNum" sz="quarter" idx="12"/>
          </p:nvPr>
        </p:nvSpPr>
        <p:spPr/>
        <p:txBody>
          <a:bodyPr/>
          <a:lstStyle/>
          <a:p>
            <a:fld id="{9762209B-78AD-47CB-A799-B88FE6B8D723}" type="slidenum">
              <a:rPr lang="en-US" smtClean="0"/>
              <a:pPr/>
              <a:t>88</a:t>
            </a:fld>
            <a:endParaRPr lang="en-US"/>
          </a:p>
        </p:txBody>
      </p:sp>
    </p:spTree>
    <p:extLst>
      <p:ext uri="{BB962C8B-B14F-4D97-AF65-F5344CB8AC3E}">
        <p14:creationId xmlns:p14="http://schemas.microsoft.com/office/powerpoint/2010/main" val="41896669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and white poster with a city skyline&#10;&#10;Description automatically generated">
            <a:extLst>
              <a:ext uri="{FF2B5EF4-FFF2-40B4-BE49-F238E27FC236}">
                <a16:creationId xmlns:a16="http://schemas.microsoft.com/office/drawing/2014/main" id="{67C44482-6DDE-F12E-D5BD-D3C08254D08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776092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 name="Title 3"/>
          <p:cNvSpPr txBox="1">
            <a:spLocks noGrp="1"/>
          </p:cNvSpPr>
          <p:nvPr>
            <p:ph type="title"/>
          </p:nvPr>
        </p:nvSpPr>
        <p:spPr>
          <a:prstGeom prst="rect">
            <a:avLst/>
          </a:prstGeom>
        </p:spPr>
        <p:txBody>
          <a:bodyPr/>
          <a:lstStyle/>
          <a:p>
            <a:r>
              <a:t>About D2R</a:t>
            </a:r>
          </a:p>
        </p:txBody>
      </p:sp>
      <p:pic>
        <p:nvPicPr>
          <p:cNvPr id="628" name="Picture Placeholder 6" descr="Picture Placeholder 6"/>
          <p:cNvPicPr>
            <a:picLocks noGrp="1" noChangeAspect="1"/>
          </p:cNvPicPr>
          <p:nvPr>
            <p:ph type="pic" idx="21"/>
          </p:nvPr>
        </p:nvPicPr>
        <p:blipFill>
          <a:blip r:embed="rId2"/>
          <a:stretch>
            <a:fillRect/>
          </a:stretch>
        </p:blipFill>
        <p:spPr>
          <a:xfrm>
            <a:off x="6968849" y="1536569"/>
            <a:ext cx="4087944" cy="4087945"/>
          </a:xfrm>
          <a:prstGeom prst="rect">
            <a:avLst/>
          </a:prstGeom>
        </p:spPr>
      </p:pic>
      <p:graphicFrame>
        <p:nvGraphicFramePr>
          <p:cNvPr id="629" name="Table 1"/>
          <p:cNvGraphicFramePr/>
          <p:nvPr/>
        </p:nvGraphicFramePr>
        <p:xfrm>
          <a:off x="838200" y="1743892"/>
          <a:ext cx="5589233" cy="1112522"/>
        </p:xfrm>
        <a:graphic>
          <a:graphicData uri="http://schemas.openxmlformats.org/drawingml/2006/table">
            <a:tbl>
              <a:tblPr firstRow="1" bandRow="1"/>
              <a:tblGrid>
                <a:gridCol w="1536211">
                  <a:extLst>
                    <a:ext uri="{9D8B030D-6E8A-4147-A177-3AD203B41FA5}">
                      <a16:colId xmlns:a16="http://schemas.microsoft.com/office/drawing/2014/main" val="20000"/>
                    </a:ext>
                  </a:extLst>
                </a:gridCol>
                <a:gridCol w="4053020">
                  <a:extLst>
                    <a:ext uri="{9D8B030D-6E8A-4147-A177-3AD203B41FA5}">
                      <a16:colId xmlns:a16="http://schemas.microsoft.com/office/drawing/2014/main" val="20001"/>
                    </a:ext>
                  </a:extLst>
                </a:gridCol>
              </a:tblGrid>
              <a:tr h="370840">
                <a:tc>
                  <a:txBody>
                    <a:bodyPr/>
                    <a:lstStyle/>
                    <a:p>
                      <a:pPr algn="l">
                        <a:defRPr sz="1800" b="0">
                          <a:solidFill>
                            <a:srgbClr val="000000"/>
                          </a:solidFill>
                        </a:defRPr>
                      </a:pPr>
                      <a:r>
                        <a:rPr sz="2000" b="1">
                          <a:latin typeface="Arial"/>
                          <a:ea typeface="Arial"/>
                          <a:cs typeface="Arial"/>
                          <a:sym typeface="Arial"/>
                        </a:rPr>
                        <a:t>Project:</a:t>
                      </a:r>
                    </a:p>
                  </a:txBody>
                  <a:tcPr marL="45720" marR="45720" horzOverflow="overflow">
                    <a:noFill/>
                  </a:tcPr>
                </a:tc>
                <a:tc>
                  <a:txBody>
                    <a:bodyPr/>
                    <a:lstStyle/>
                    <a:p>
                      <a:pPr algn="l">
                        <a:defRPr sz="2000" b="0" i="1">
                          <a:solidFill>
                            <a:srgbClr val="000000"/>
                          </a:solidFill>
                          <a:latin typeface="Arial"/>
                          <a:ea typeface="Arial"/>
                          <a:cs typeface="Arial"/>
                          <a:sym typeface="Arial"/>
                        </a:defRPr>
                      </a:pPr>
                      <a:r>
                        <a:t>D2R | DNA to RNA : An Inclusive Canadian Approach to Genomic-based RNA Therapeutics</a:t>
                      </a:r>
                    </a:p>
                  </a:txBody>
                  <a:tcPr marL="45720" marR="45720" horzOverflow="overflow">
                    <a:noFill/>
                  </a:tcPr>
                </a:tc>
                <a:extLst>
                  <a:ext uri="{0D108BD9-81ED-4DB2-BD59-A6C34878D82A}">
                    <a16:rowId xmlns:a16="http://schemas.microsoft.com/office/drawing/2014/main" val="10000"/>
                  </a:ext>
                </a:extLst>
              </a:tr>
              <a:tr h="370840">
                <a:tc>
                  <a:txBody>
                    <a:bodyPr/>
                    <a:lstStyle/>
                    <a:p>
                      <a:pPr algn="l">
                        <a:defRPr sz="1800"/>
                      </a:pPr>
                      <a:r>
                        <a:rPr sz="2000" b="1">
                          <a:latin typeface="Arial"/>
                          <a:ea typeface="Arial"/>
                          <a:cs typeface="Arial"/>
                          <a:sym typeface="Arial"/>
                        </a:rPr>
                        <a:t>Funding: </a:t>
                      </a:r>
                    </a:p>
                  </a:txBody>
                  <a:tcPr marL="45720" marR="45720" horzOverflow="overflow">
                    <a:noFill/>
                  </a:tcPr>
                </a:tc>
                <a:tc>
                  <a:txBody>
                    <a:bodyPr/>
                    <a:lstStyle/>
                    <a:p>
                      <a:pPr algn="l">
                        <a:defRPr sz="2000">
                          <a:latin typeface="Arial"/>
                          <a:ea typeface="Arial"/>
                          <a:cs typeface="Arial"/>
                          <a:sym typeface="Arial"/>
                        </a:defRPr>
                      </a:pPr>
                      <a:r>
                        <a:t>$165 million from the Canada First Research Excellence Fund</a:t>
                      </a:r>
                    </a:p>
                    <a:p>
                      <a:pPr algn="l">
                        <a:defRPr sz="2000">
                          <a:latin typeface="Arial"/>
                          <a:ea typeface="Arial"/>
                          <a:cs typeface="Arial"/>
                          <a:sym typeface="Arial"/>
                        </a:defRPr>
                      </a:pPr>
                      <a:r>
                        <a:t>$191 million commitment from Industrial Partners</a:t>
                      </a:r>
                    </a:p>
                    <a:p>
                      <a:pPr algn="l">
                        <a:defRPr sz="2000">
                          <a:latin typeface="Arial"/>
                          <a:ea typeface="Arial"/>
                          <a:cs typeface="Arial"/>
                          <a:sym typeface="Arial"/>
                        </a:defRPr>
                      </a:pPr>
                      <a:r>
                        <a:t>Overall 356+ million  Program</a:t>
                      </a:r>
                    </a:p>
                  </a:txBody>
                  <a:tcPr marL="45720" marR="45720" horzOverflow="overflow">
                    <a:noFill/>
                  </a:tcPr>
                </a:tc>
                <a:extLst>
                  <a:ext uri="{0D108BD9-81ED-4DB2-BD59-A6C34878D82A}">
                    <a16:rowId xmlns:a16="http://schemas.microsoft.com/office/drawing/2014/main" val="10001"/>
                  </a:ext>
                </a:extLst>
              </a:tr>
              <a:tr h="370840">
                <a:tc>
                  <a:txBody>
                    <a:bodyPr/>
                    <a:lstStyle/>
                    <a:p>
                      <a:pPr algn="l">
                        <a:defRPr sz="2000" b="1">
                          <a:latin typeface="Arial"/>
                          <a:ea typeface="Arial"/>
                          <a:cs typeface="Arial"/>
                          <a:sym typeface="Arial"/>
                        </a:defRPr>
                      </a:pPr>
                      <a:endParaRPr/>
                    </a:p>
                    <a:p>
                      <a:pPr algn="l">
                        <a:defRPr sz="2000" b="1">
                          <a:latin typeface="Arial"/>
                          <a:ea typeface="Arial"/>
                          <a:cs typeface="Arial"/>
                          <a:sym typeface="Arial"/>
                        </a:defRPr>
                      </a:pPr>
                      <a:r>
                        <a:t>Period:</a:t>
                      </a:r>
                    </a:p>
                  </a:txBody>
                  <a:tcPr marL="45720" marR="45720" horzOverflow="overflow">
                    <a:noFill/>
                  </a:tcPr>
                </a:tc>
                <a:tc>
                  <a:txBody>
                    <a:bodyPr/>
                    <a:lstStyle/>
                    <a:p>
                      <a:pPr algn="l">
                        <a:defRPr sz="2000">
                          <a:latin typeface="Arial"/>
                          <a:ea typeface="Arial"/>
                          <a:cs typeface="Arial"/>
                          <a:sym typeface="Arial"/>
                        </a:defRPr>
                      </a:pPr>
                      <a:endParaRPr/>
                    </a:p>
                    <a:p>
                      <a:pPr algn="l">
                        <a:defRPr sz="2000">
                          <a:latin typeface="Arial"/>
                          <a:ea typeface="Arial"/>
                          <a:cs typeface="Arial"/>
                          <a:sym typeface="Arial"/>
                        </a:defRPr>
                      </a:pPr>
                      <a:r>
                        <a:t>2023-2030</a:t>
                      </a:r>
                    </a:p>
                  </a:txBody>
                  <a:tcPr marL="45720" marR="45720" horzOverflow="overflow">
                    <a:noFill/>
                  </a:tcPr>
                </a:tc>
                <a:extLst>
                  <a:ext uri="{0D108BD9-81ED-4DB2-BD59-A6C34878D82A}">
                    <a16:rowId xmlns:a16="http://schemas.microsoft.com/office/drawing/2014/main" val="10002"/>
                  </a:ext>
                </a:extLst>
              </a:tr>
            </a:tbl>
          </a:graphicData>
        </a:graphic>
      </p:graphicFrame>
      <p:pic>
        <p:nvPicPr>
          <p:cNvPr id="630" name="Picture 7" descr="Picture 7"/>
          <p:cNvPicPr>
            <a:picLocks noChangeAspect="1"/>
          </p:cNvPicPr>
          <p:nvPr/>
        </p:nvPicPr>
        <p:blipFill>
          <a:blip r:embed="rId3"/>
          <a:stretch>
            <a:fillRect/>
          </a:stretch>
        </p:blipFill>
        <p:spPr>
          <a:xfrm>
            <a:off x="4088405" y="5198366"/>
            <a:ext cx="2678418" cy="129303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 xmlns:m="http://schemas.openxmlformats.org/officeDocument/2006/math" xmlns:a14="http://schemas.microsoft.com/office/drawing/2010/main">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ctrTitle"/>
          </p:nvPr>
        </p:nvSpPr>
        <p:spPr>
          <a:xfrm>
            <a:off x="480000" y="2112400"/>
            <a:ext cx="11104692" cy="2387600"/>
          </a:xfrm>
        </p:spPr>
        <p:txBody>
          <a:bodyPr/>
          <a:lstStyle/>
          <a:p>
            <a:r>
              <a:rPr lang="en-US" dirty="0"/>
              <a:t>Considerations on ONT development:</a:t>
            </a:r>
            <a:br>
              <a:rPr lang="en-US" dirty="0"/>
            </a:br>
            <a:r>
              <a:rPr lang="en-US" dirty="0"/>
              <a:t>a regulator’s perspective</a:t>
            </a:r>
            <a:br>
              <a:rPr lang="en-US" dirty="0"/>
            </a:br>
            <a:r>
              <a:rPr lang="en-US" dirty="0"/>
              <a:t> </a:t>
            </a:r>
            <a:br>
              <a:rPr lang="en-US" dirty="0"/>
            </a:br>
            <a:r>
              <a:rPr lang="en-US" sz="3600" dirty="0"/>
              <a:t>Kris Siezen, PhD</a:t>
            </a:r>
            <a:br>
              <a:rPr lang="en-US" sz="4000" dirty="0"/>
            </a:br>
            <a:r>
              <a:rPr lang="en-US" sz="2800" dirty="0"/>
              <a:t>20</a:t>
            </a:r>
            <a:r>
              <a:rPr lang="en-US" sz="2800" baseline="30000" dirty="0"/>
              <a:t>th</a:t>
            </a:r>
            <a:r>
              <a:rPr lang="en-US" sz="2800" dirty="0"/>
              <a:t> OTS meeting, Montreal 6</a:t>
            </a:r>
            <a:r>
              <a:rPr lang="en-US" sz="2400" dirty="0"/>
              <a:t> October 2024</a:t>
            </a:r>
            <a:endParaRPr lang="nl-NL" sz="3600" dirty="0"/>
          </a:p>
        </p:txBody>
      </p:sp>
      <p:sp>
        <p:nvSpPr>
          <p:cNvPr id="5" name="Tijdelijke aanduiding voor afbeelding 4"/>
          <p:cNvSpPr>
            <a:spLocks noGrp="1"/>
          </p:cNvSpPr>
          <p:nvPr>
            <p:ph type="pic" sz="quarter" idx="15"/>
          </p:nvPr>
        </p:nvSpPr>
        <p:spPr/>
        <p:txBody>
          <a:bodyPr/>
          <a:lstStyle/>
          <a:p>
            <a:endParaRPr lang="nl-NL"/>
          </a:p>
        </p:txBody>
      </p:sp>
    </p:spTree>
    <p:extLst>
      <p:ext uri="{BB962C8B-B14F-4D97-AF65-F5344CB8AC3E}">
        <p14:creationId xmlns:p14="http://schemas.microsoft.com/office/powerpoint/2010/main" val="6338860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40353ED8-A582-4FC6-9C94-89325FAF5B4C}"/>
              </a:ext>
            </a:extLst>
          </p:cNvPr>
          <p:cNvSpPr>
            <a:spLocks noGrp="1"/>
          </p:cNvSpPr>
          <p:nvPr>
            <p:ph type="sldNum" sz="quarter" idx="4"/>
          </p:nvPr>
        </p:nvSpPr>
        <p:spPr/>
        <p:txBody>
          <a:bodyPr/>
          <a:lstStyle/>
          <a:p>
            <a:fld id="{A723241F-5B6B-4100-BE5A-F21894325AA6}" type="slidenum">
              <a:rPr lang="nl-NL" smtClean="0"/>
              <a:pPr/>
              <a:t>91</a:t>
            </a:fld>
            <a:endParaRPr lang="nl-NL" dirty="0"/>
          </a:p>
        </p:txBody>
      </p:sp>
      <p:sp>
        <p:nvSpPr>
          <p:cNvPr id="7" name="Tijdelijke aanduiding voor inhoud 2">
            <a:extLst>
              <a:ext uri="{FF2B5EF4-FFF2-40B4-BE49-F238E27FC236}">
                <a16:creationId xmlns:a16="http://schemas.microsoft.com/office/drawing/2014/main" id="{E263A31E-065F-4496-8A41-AE1491E917BC}"/>
              </a:ext>
            </a:extLst>
          </p:cNvPr>
          <p:cNvSpPr>
            <a:spLocks noGrp="1"/>
          </p:cNvSpPr>
          <p:nvPr>
            <p:ph idx="1"/>
          </p:nvPr>
        </p:nvSpPr>
        <p:spPr>
          <a:xfrm>
            <a:off x="944607" y="1533851"/>
            <a:ext cx="7358743" cy="4313192"/>
          </a:xfrm>
        </p:spPr>
        <p:txBody>
          <a:bodyPr/>
          <a:lstStyle/>
          <a:p>
            <a:pPr marL="342900" indent="-342900">
              <a:buFont typeface="Arial" panose="020B0604020202020204" pitchFamily="34" charset="0"/>
              <a:buChar char="•"/>
            </a:pPr>
            <a:r>
              <a:rPr lang="en-GB" sz="2200" dirty="0">
                <a:solidFill>
                  <a:schemeClr val="tx1"/>
                </a:solidFill>
              </a:rPr>
              <a:t>European Medicines Agency</a:t>
            </a:r>
            <a:endParaRPr lang="en-GB" sz="2200" dirty="0"/>
          </a:p>
          <a:p>
            <a:pPr marL="720000" lvl="5" indent="-342900">
              <a:buFont typeface="System Font Regular"/>
              <a:buChar char="-"/>
            </a:pPr>
            <a:r>
              <a:rPr lang="en-GB" sz="2100" dirty="0"/>
              <a:t>Responsible for the scientific evaluation and supervision of medicines developed for use in the EU</a:t>
            </a:r>
          </a:p>
          <a:p>
            <a:pPr marL="720000" lvl="5" indent="-342900">
              <a:buFont typeface="System Font Regular"/>
              <a:buChar char="-"/>
            </a:pPr>
            <a:r>
              <a:rPr lang="en-GB" sz="2100" dirty="0"/>
              <a:t>Scientific evaluation done by 27 Member States </a:t>
            </a:r>
            <a:r>
              <a:rPr lang="en-GB" dirty="0"/>
              <a:t>– national competent authorities (4500 experts)</a:t>
            </a:r>
            <a:endParaRPr lang="en-GB" sz="2100" dirty="0"/>
          </a:p>
          <a:p>
            <a:pPr marL="720000" lvl="5" indent="-342900">
              <a:buFont typeface="System Font Regular"/>
              <a:buChar char="-"/>
            </a:pPr>
            <a:endParaRPr lang="en-GB" sz="2400" dirty="0"/>
          </a:p>
          <a:p>
            <a:pPr marL="720000" lvl="5" indent="-342900">
              <a:buFont typeface="System Font Regular"/>
              <a:buChar char="-"/>
            </a:pPr>
            <a:endParaRPr lang="en-GB" sz="2400" dirty="0"/>
          </a:p>
          <a:p>
            <a:pPr lvl="1">
              <a:defRPr/>
            </a:pPr>
            <a:endParaRPr lang="en-GB" dirty="0">
              <a:solidFill>
                <a:schemeClr val="tx1"/>
              </a:solidFill>
            </a:endParaRPr>
          </a:p>
        </p:txBody>
      </p:sp>
      <p:pic>
        <p:nvPicPr>
          <p:cNvPr id="9" name="Afbeelding 8" descr="Afbeelding met gebouw, buiten, lucht, stad&#10;&#10;Automatisch gegenereerde beschrijving">
            <a:extLst>
              <a:ext uri="{FF2B5EF4-FFF2-40B4-BE49-F238E27FC236}">
                <a16:creationId xmlns:a16="http://schemas.microsoft.com/office/drawing/2014/main" id="{FF7AC2FF-46E3-425D-AEA2-664165B708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607" y="3774551"/>
            <a:ext cx="4276846" cy="2849449"/>
          </a:xfrm>
          <a:prstGeom prst="rect">
            <a:avLst/>
          </a:prstGeom>
        </p:spPr>
      </p:pic>
      <p:pic>
        <p:nvPicPr>
          <p:cNvPr id="10" name="Afbeelding 9" descr="Afbeelding met tekst&#10;&#10;Automatisch gegenereerde beschrijving">
            <a:extLst>
              <a:ext uri="{FF2B5EF4-FFF2-40B4-BE49-F238E27FC236}">
                <a16:creationId xmlns:a16="http://schemas.microsoft.com/office/drawing/2014/main" id="{57D75727-D941-480B-9180-09BC08651AD6}"/>
              </a:ext>
            </a:extLst>
          </p:cNvPr>
          <p:cNvPicPr>
            <a:picLocks noChangeAspect="1"/>
          </p:cNvPicPr>
          <p:nvPr/>
        </p:nvPicPr>
        <p:blipFill rotWithShape="1">
          <a:blip r:embed="rId3">
            <a:extLst>
              <a:ext uri="{28A0092B-C50C-407E-A947-70E740481C1C}">
                <a14:useLocalDpi xmlns:a14="http://schemas.microsoft.com/office/drawing/2010/main" val="0"/>
              </a:ext>
            </a:extLst>
          </a:blip>
          <a:srcRect b="5226"/>
          <a:stretch/>
        </p:blipFill>
        <p:spPr>
          <a:xfrm>
            <a:off x="9149985" y="2770999"/>
            <a:ext cx="2563215" cy="3853001"/>
          </a:xfrm>
          <a:prstGeom prst="rect">
            <a:avLst/>
          </a:prstGeom>
        </p:spPr>
      </p:pic>
      <p:sp>
        <p:nvSpPr>
          <p:cNvPr id="11" name="Tijdelijke aanduiding voor inhoud 2">
            <a:extLst>
              <a:ext uri="{FF2B5EF4-FFF2-40B4-BE49-F238E27FC236}">
                <a16:creationId xmlns:a16="http://schemas.microsoft.com/office/drawing/2014/main" id="{97FB6FE0-492D-4D9A-8976-C18D1273B046}"/>
              </a:ext>
            </a:extLst>
          </p:cNvPr>
          <p:cNvSpPr txBox="1">
            <a:spLocks/>
          </p:cNvSpPr>
          <p:nvPr/>
        </p:nvSpPr>
        <p:spPr>
          <a:xfrm>
            <a:off x="4129574" y="6305994"/>
            <a:ext cx="7358743" cy="4313192"/>
          </a:xfrm>
          <a:prstGeom prst="rect">
            <a:avLst/>
          </a:prstGeom>
        </p:spPr>
        <p:txBody>
          <a:bodyPr vert="horz" lIns="0" tIns="0" rIns="0" bIns="0" rtlCol="0">
            <a:noAutofit/>
          </a:bodyPr>
          <a:lstStyle>
            <a:lvl1pPr marL="0" indent="0" algn="l" defTabSz="914400" rtl="0" eaLnBrk="1" latinLnBrk="0" hangingPunct="1">
              <a:lnSpc>
                <a:spcPts val="2900"/>
              </a:lnSpc>
              <a:spcBef>
                <a:spcPts val="0"/>
              </a:spcBef>
              <a:buFontTx/>
              <a:buNone/>
              <a:defRPr sz="2100" kern="1200" baseline="0">
                <a:solidFill>
                  <a:srgbClr val="000000"/>
                </a:solidFill>
                <a:latin typeface="+mn-lt"/>
                <a:ea typeface="+mn-ea"/>
                <a:cs typeface="+mn-cs"/>
              </a:defRPr>
            </a:lvl1pPr>
            <a:lvl2pPr marL="0" indent="0" algn="l" defTabSz="914400" rtl="0" eaLnBrk="1" latinLnBrk="0" hangingPunct="1">
              <a:lnSpc>
                <a:spcPts val="2900"/>
              </a:lnSpc>
              <a:spcBef>
                <a:spcPts val="0"/>
              </a:spcBef>
              <a:buFontTx/>
              <a:buNone/>
              <a:defRPr sz="2100" kern="1200" baseline="0">
                <a:solidFill>
                  <a:srgbClr val="F07D00"/>
                </a:solidFill>
                <a:latin typeface="+mn-lt"/>
                <a:ea typeface="+mn-ea"/>
                <a:cs typeface="+mn-cs"/>
              </a:defRPr>
            </a:lvl2pPr>
            <a:lvl3pPr marL="0" indent="0" algn="l" defTabSz="914400" rtl="0" eaLnBrk="1" latinLnBrk="0" hangingPunct="1">
              <a:lnSpc>
                <a:spcPts val="2900"/>
              </a:lnSpc>
              <a:spcBef>
                <a:spcPts val="0"/>
              </a:spcBef>
              <a:buFontTx/>
              <a:buNone/>
              <a:defRPr sz="2100" b="1" kern="1200" baseline="0">
                <a:solidFill>
                  <a:srgbClr val="144196"/>
                </a:solidFill>
                <a:latin typeface="+mn-lt"/>
                <a:ea typeface="+mn-ea"/>
                <a:cs typeface="+mn-cs"/>
              </a:defRPr>
            </a:lvl3pPr>
            <a:lvl4pPr marL="216000" indent="-216000" algn="l" defTabSz="914400" rtl="0" eaLnBrk="1" latinLnBrk="0" hangingPunct="1">
              <a:lnSpc>
                <a:spcPts val="2900"/>
              </a:lnSpc>
              <a:spcBef>
                <a:spcPts val="0"/>
              </a:spcBef>
              <a:buFont typeface="Arial" panose="020B0604020202020204" pitchFamily="34" charset="0"/>
              <a:buChar char="•"/>
              <a:defRPr sz="2100" kern="1200" baseline="0">
                <a:solidFill>
                  <a:schemeClr val="tx1"/>
                </a:solidFill>
                <a:latin typeface="+mn-lt"/>
                <a:ea typeface="+mn-ea"/>
                <a:cs typeface="+mn-cs"/>
              </a:defRPr>
            </a:lvl4pPr>
            <a:lvl5pPr marL="432000" indent="-216000" algn="l" defTabSz="914400" rtl="0" eaLnBrk="1" latinLnBrk="0" hangingPunct="1">
              <a:lnSpc>
                <a:spcPts val="2900"/>
              </a:lnSpc>
              <a:spcBef>
                <a:spcPts val="0"/>
              </a:spcBef>
              <a:buClr>
                <a:srgbClr val="F07D00"/>
              </a:buClr>
              <a:buFont typeface="Arial" panose="020B0604020202020204" pitchFamily="34" charset="0"/>
              <a:buChar char="•"/>
              <a:defRPr sz="2100" kern="1200" baseline="0">
                <a:solidFill>
                  <a:schemeClr val="tx1"/>
                </a:solidFill>
                <a:latin typeface="+mn-lt"/>
                <a:ea typeface="+mn-ea"/>
                <a:cs typeface="+mn-cs"/>
              </a:defRPr>
            </a:lvl5pPr>
            <a:lvl6pPr marL="648000" indent="-216000" algn="l" defTabSz="914400" rtl="0" eaLnBrk="1" latinLnBrk="0" hangingPunct="1">
              <a:lnSpc>
                <a:spcPts val="2900"/>
              </a:lnSpc>
              <a:spcBef>
                <a:spcPts val="0"/>
              </a:spcBef>
              <a:buClr>
                <a:srgbClr val="C3BEB9"/>
              </a:buClr>
              <a:buFont typeface="Arial" panose="020B0604020202020204" pitchFamily="34" charset="0"/>
              <a:buChar char="•"/>
              <a:defRPr sz="2100" kern="1200" baseline="0">
                <a:solidFill>
                  <a:schemeClr val="tx1"/>
                </a:solidFill>
                <a:latin typeface="+mn-lt"/>
                <a:ea typeface="+mn-ea"/>
                <a:cs typeface="+mn-cs"/>
              </a:defRPr>
            </a:lvl6pPr>
            <a:lvl7pPr marL="864000" indent="-216000" algn="l" defTabSz="914400" rtl="0" eaLnBrk="1" latinLnBrk="0" hangingPunct="1">
              <a:lnSpc>
                <a:spcPts val="2900"/>
              </a:lnSpc>
              <a:spcBef>
                <a:spcPts val="0"/>
              </a:spcBef>
              <a:buFont typeface="Calibri" panose="020F0502020204030204" pitchFamily="34" charset="0"/>
              <a:buChar char="-"/>
              <a:defRPr sz="2100" kern="1200" baseline="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77200" lvl="6" indent="-342900">
              <a:buFont typeface="System Font Regular"/>
              <a:buChar char="-"/>
            </a:pPr>
            <a:r>
              <a:rPr lang="en-GB" dirty="0"/>
              <a:t>MEB, Utrecht</a:t>
            </a:r>
          </a:p>
          <a:p>
            <a:pPr marL="720000" lvl="5" indent="-342900">
              <a:buFont typeface="System Font Regular"/>
              <a:buChar char="-"/>
            </a:pPr>
            <a:endParaRPr lang="en-GB" sz="2400" dirty="0"/>
          </a:p>
          <a:p>
            <a:pPr marL="720000" lvl="5" indent="-342900">
              <a:buFont typeface="System Font Regular"/>
              <a:buChar char="-"/>
            </a:pPr>
            <a:endParaRPr lang="en-GB" sz="2400" dirty="0"/>
          </a:p>
          <a:p>
            <a:pPr lvl="1">
              <a:defRPr/>
            </a:pPr>
            <a:endParaRPr lang="en-GB" dirty="0">
              <a:solidFill>
                <a:schemeClr val="tx1"/>
              </a:solidFill>
            </a:endParaRPr>
          </a:p>
        </p:txBody>
      </p:sp>
      <p:sp>
        <p:nvSpPr>
          <p:cNvPr id="12" name="Tijdelijke aanduiding voor inhoud 2">
            <a:extLst>
              <a:ext uri="{FF2B5EF4-FFF2-40B4-BE49-F238E27FC236}">
                <a16:creationId xmlns:a16="http://schemas.microsoft.com/office/drawing/2014/main" id="{0D65D40D-8CA6-4212-AB58-F3B202B23FD3}"/>
              </a:ext>
            </a:extLst>
          </p:cNvPr>
          <p:cNvSpPr txBox="1">
            <a:spLocks/>
          </p:cNvSpPr>
          <p:nvPr/>
        </p:nvSpPr>
        <p:spPr>
          <a:xfrm>
            <a:off x="8302245" y="2349124"/>
            <a:ext cx="7358743" cy="4313192"/>
          </a:xfrm>
          <a:prstGeom prst="rect">
            <a:avLst/>
          </a:prstGeom>
        </p:spPr>
        <p:txBody>
          <a:bodyPr vert="horz" lIns="0" tIns="0" rIns="0" bIns="0" rtlCol="0">
            <a:noAutofit/>
          </a:bodyPr>
          <a:lstStyle>
            <a:lvl1pPr marL="0" indent="0" algn="l" defTabSz="914400" rtl="0" eaLnBrk="1" latinLnBrk="0" hangingPunct="1">
              <a:lnSpc>
                <a:spcPts val="2900"/>
              </a:lnSpc>
              <a:spcBef>
                <a:spcPts val="0"/>
              </a:spcBef>
              <a:buFontTx/>
              <a:buNone/>
              <a:defRPr sz="2100" kern="1200" baseline="0">
                <a:solidFill>
                  <a:srgbClr val="000000"/>
                </a:solidFill>
                <a:latin typeface="+mn-lt"/>
                <a:ea typeface="+mn-ea"/>
                <a:cs typeface="+mn-cs"/>
              </a:defRPr>
            </a:lvl1pPr>
            <a:lvl2pPr marL="0" indent="0" algn="l" defTabSz="914400" rtl="0" eaLnBrk="1" latinLnBrk="0" hangingPunct="1">
              <a:lnSpc>
                <a:spcPts val="2900"/>
              </a:lnSpc>
              <a:spcBef>
                <a:spcPts val="0"/>
              </a:spcBef>
              <a:buFontTx/>
              <a:buNone/>
              <a:defRPr sz="2100" kern="1200" baseline="0">
                <a:solidFill>
                  <a:srgbClr val="F07D00"/>
                </a:solidFill>
                <a:latin typeface="+mn-lt"/>
                <a:ea typeface="+mn-ea"/>
                <a:cs typeface="+mn-cs"/>
              </a:defRPr>
            </a:lvl2pPr>
            <a:lvl3pPr marL="0" indent="0" algn="l" defTabSz="914400" rtl="0" eaLnBrk="1" latinLnBrk="0" hangingPunct="1">
              <a:lnSpc>
                <a:spcPts val="2900"/>
              </a:lnSpc>
              <a:spcBef>
                <a:spcPts val="0"/>
              </a:spcBef>
              <a:buFontTx/>
              <a:buNone/>
              <a:defRPr sz="2100" b="1" kern="1200" baseline="0">
                <a:solidFill>
                  <a:srgbClr val="144196"/>
                </a:solidFill>
                <a:latin typeface="+mn-lt"/>
                <a:ea typeface="+mn-ea"/>
                <a:cs typeface="+mn-cs"/>
              </a:defRPr>
            </a:lvl3pPr>
            <a:lvl4pPr marL="216000" indent="-216000" algn="l" defTabSz="914400" rtl="0" eaLnBrk="1" latinLnBrk="0" hangingPunct="1">
              <a:lnSpc>
                <a:spcPts val="2900"/>
              </a:lnSpc>
              <a:spcBef>
                <a:spcPts val="0"/>
              </a:spcBef>
              <a:buFont typeface="Arial" panose="020B0604020202020204" pitchFamily="34" charset="0"/>
              <a:buChar char="•"/>
              <a:defRPr sz="2100" kern="1200" baseline="0">
                <a:solidFill>
                  <a:schemeClr val="tx1"/>
                </a:solidFill>
                <a:latin typeface="+mn-lt"/>
                <a:ea typeface="+mn-ea"/>
                <a:cs typeface="+mn-cs"/>
              </a:defRPr>
            </a:lvl4pPr>
            <a:lvl5pPr marL="432000" indent="-216000" algn="l" defTabSz="914400" rtl="0" eaLnBrk="1" latinLnBrk="0" hangingPunct="1">
              <a:lnSpc>
                <a:spcPts val="2900"/>
              </a:lnSpc>
              <a:spcBef>
                <a:spcPts val="0"/>
              </a:spcBef>
              <a:buClr>
                <a:srgbClr val="F07D00"/>
              </a:buClr>
              <a:buFont typeface="Arial" panose="020B0604020202020204" pitchFamily="34" charset="0"/>
              <a:buChar char="•"/>
              <a:defRPr sz="2100" kern="1200" baseline="0">
                <a:solidFill>
                  <a:schemeClr val="tx1"/>
                </a:solidFill>
                <a:latin typeface="+mn-lt"/>
                <a:ea typeface="+mn-ea"/>
                <a:cs typeface="+mn-cs"/>
              </a:defRPr>
            </a:lvl5pPr>
            <a:lvl6pPr marL="648000" indent="-216000" algn="l" defTabSz="914400" rtl="0" eaLnBrk="1" latinLnBrk="0" hangingPunct="1">
              <a:lnSpc>
                <a:spcPts val="2900"/>
              </a:lnSpc>
              <a:spcBef>
                <a:spcPts val="0"/>
              </a:spcBef>
              <a:buClr>
                <a:srgbClr val="C3BEB9"/>
              </a:buClr>
              <a:buFont typeface="Arial" panose="020B0604020202020204" pitchFamily="34" charset="0"/>
              <a:buChar char="•"/>
              <a:defRPr sz="2100" kern="1200" baseline="0">
                <a:solidFill>
                  <a:schemeClr val="tx1"/>
                </a:solidFill>
                <a:latin typeface="+mn-lt"/>
                <a:ea typeface="+mn-ea"/>
                <a:cs typeface="+mn-cs"/>
              </a:defRPr>
            </a:lvl6pPr>
            <a:lvl7pPr marL="864000" indent="-216000" algn="l" defTabSz="914400" rtl="0" eaLnBrk="1" latinLnBrk="0" hangingPunct="1">
              <a:lnSpc>
                <a:spcPts val="2900"/>
              </a:lnSpc>
              <a:spcBef>
                <a:spcPts val="0"/>
              </a:spcBef>
              <a:buFont typeface="Calibri" panose="020F0502020204030204" pitchFamily="34" charset="0"/>
              <a:buChar char="-"/>
              <a:defRPr sz="2100" kern="1200" baseline="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34300" lvl="6" indent="0">
              <a:buNone/>
            </a:pPr>
            <a:r>
              <a:rPr lang="en-GB" dirty="0"/>
              <a:t>EMA, Amsterdam</a:t>
            </a:r>
          </a:p>
          <a:p>
            <a:pPr marL="720000" lvl="5" indent="-342900">
              <a:buFont typeface="System Font Regular"/>
              <a:buChar char="-"/>
            </a:pPr>
            <a:endParaRPr lang="en-GB" sz="2400" dirty="0"/>
          </a:p>
          <a:p>
            <a:pPr marL="720000" lvl="5" indent="-342900">
              <a:buFont typeface="System Font Regular"/>
              <a:buChar char="-"/>
            </a:pPr>
            <a:endParaRPr lang="en-GB" sz="2400" dirty="0"/>
          </a:p>
          <a:p>
            <a:pPr lvl="1">
              <a:defRPr/>
            </a:pPr>
            <a:endParaRPr lang="en-GB" dirty="0">
              <a:solidFill>
                <a:schemeClr val="tx1"/>
              </a:solidFill>
            </a:endParaRPr>
          </a:p>
        </p:txBody>
      </p:sp>
      <p:sp>
        <p:nvSpPr>
          <p:cNvPr id="14" name="TextBox 3">
            <a:extLst>
              <a:ext uri="{FF2B5EF4-FFF2-40B4-BE49-F238E27FC236}">
                <a16:creationId xmlns:a16="http://schemas.microsoft.com/office/drawing/2014/main" id="{178609D6-50CE-4008-B657-B4CD83CFBDF6}"/>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GB" sz="2800" b="1" dirty="0">
                <a:solidFill>
                  <a:schemeClr val="bg1"/>
                </a:solidFill>
                <a:latin typeface="Verdana" panose="020B0604030504040204" pitchFamily="34" charset="0"/>
                <a:ea typeface="Verdana" panose="020B0604030504040204" pitchFamily="34" charset="0"/>
              </a:rPr>
              <a:t>Regulatory context</a:t>
            </a:r>
            <a:endParaRPr lang="en-GB" sz="2400" b="1"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1708861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40353ED8-A582-4FC6-9C94-89325FAF5B4C}"/>
              </a:ext>
            </a:extLst>
          </p:cNvPr>
          <p:cNvSpPr>
            <a:spLocks noGrp="1"/>
          </p:cNvSpPr>
          <p:nvPr>
            <p:ph type="sldNum" sz="quarter" idx="4"/>
          </p:nvPr>
        </p:nvSpPr>
        <p:spPr/>
        <p:txBody>
          <a:bodyPr/>
          <a:lstStyle/>
          <a:p>
            <a:fld id="{A723241F-5B6B-4100-BE5A-F21894325AA6}" type="slidenum">
              <a:rPr lang="nl-NL" smtClean="0"/>
              <a:pPr/>
              <a:t>92</a:t>
            </a:fld>
            <a:endParaRPr lang="nl-NL" dirty="0"/>
          </a:p>
        </p:txBody>
      </p:sp>
      <p:sp>
        <p:nvSpPr>
          <p:cNvPr id="13" name="TextBox 3">
            <a:extLst>
              <a:ext uri="{FF2B5EF4-FFF2-40B4-BE49-F238E27FC236}">
                <a16:creationId xmlns:a16="http://schemas.microsoft.com/office/drawing/2014/main" id="{2485D5C8-32B5-4FED-B1E7-557E9DE4F76F}"/>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US" sz="2800" b="1">
                <a:solidFill>
                  <a:schemeClr val="bg1"/>
                </a:solidFill>
                <a:latin typeface="Verdana" panose="020B0604030504040204" pitchFamily="34" charset="0"/>
                <a:ea typeface="Verdana" panose="020B0604030504040204" pitchFamily="34" charset="0"/>
              </a:rPr>
              <a:t>The evaluation phase - how does it work?</a:t>
            </a:r>
            <a:endParaRPr lang="en-US" sz="2800" b="1" dirty="0">
              <a:solidFill>
                <a:schemeClr val="bg1"/>
              </a:solidFill>
              <a:latin typeface="Verdana" panose="020B0604030504040204" pitchFamily="34" charset="0"/>
              <a:ea typeface="Verdana" panose="020B0604030504040204" pitchFamily="34" charset="0"/>
            </a:endParaRPr>
          </a:p>
        </p:txBody>
      </p:sp>
      <p:sp>
        <p:nvSpPr>
          <p:cNvPr id="6" name="Rectangle 3">
            <a:extLst>
              <a:ext uri="{FF2B5EF4-FFF2-40B4-BE49-F238E27FC236}">
                <a16:creationId xmlns:a16="http://schemas.microsoft.com/office/drawing/2014/main" id="{38C24E31-62CF-423B-A937-CA118965253D}"/>
              </a:ext>
            </a:extLst>
          </p:cNvPr>
          <p:cNvSpPr>
            <a:spLocks noChangeArrowheads="1"/>
          </p:cNvSpPr>
          <p:nvPr/>
        </p:nvSpPr>
        <p:spPr bwMode="auto">
          <a:xfrm>
            <a:off x="568908" y="1831898"/>
            <a:ext cx="10230272" cy="3883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Char char="•"/>
              <a:defRPr>
                <a:solidFill>
                  <a:schemeClr val="tx1"/>
                </a:solidFill>
                <a:latin typeface="Verdana" pitchFamily="34" charset="0"/>
              </a:defRPr>
            </a:lvl1pPr>
            <a:lvl2pPr marL="742950" indent="-285750" algn="l">
              <a:buChar char="–"/>
              <a:defRPr sz="1600">
                <a:solidFill>
                  <a:schemeClr val="tx1"/>
                </a:solidFill>
                <a:latin typeface="Verdana" pitchFamily="34" charset="0"/>
              </a:defRPr>
            </a:lvl2pPr>
            <a:lvl3pPr marL="1143000" indent="-228600" algn="l">
              <a:buChar char="•"/>
              <a:defRPr sz="1600">
                <a:solidFill>
                  <a:schemeClr val="tx1"/>
                </a:solidFill>
                <a:latin typeface="Verdana" pitchFamily="34" charset="0"/>
              </a:defRPr>
            </a:lvl3pPr>
            <a:lvl4pPr marL="1600200" indent="-228600" algn="l">
              <a:buChar char="–"/>
              <a:defRPr sz="1600">
                <a:solidFill>
                  <a:schemeClr val="tx1"/>
                </a:solidFill>
                <a:latin typeface="Verdana" pitchFamily="34" charset="0"/>
              </a:defRPr>
            </a:lvl4pPr>
            <a:lvl5pPr marL="2057400" indent="-228600" algn="l">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eaLnBrk="1" hangingPunct="1">
              <a:lnSpc>
                <a:spcPct val="150000"/>
              </a:lnSpc>
              <a:defRPr/>
            </a:pPr>
            <a:r>
              <a:rPr lang="en-GB" altLang="nl-NL" sz="2000" dirty="0">
                <a:latin typeface="+mn-lt"/>
              </a:rPr>
              <a:t>The Applicant submits an application for registration, together with a registration dossier.</a:t>
            </a:r>
          </a:p>
          <a:p>
            <a:pPr eaLnBrk="1" hangingPunct="1">
              <a:lnSpc>
                <a:spcPct val="150000"/>
              </a:lnSpc>
              <a:defRPr/>
            </a:pPr>
            <a:r>
              <a:rPr lang="en-US" altLang="nl-NL" sz="2000" dirty="0">
                <a:latin typeface="+mn-lt"/>
              </a:rPr>
              <a:t>Rapporteur and Co-Rapporteur are assigned by EMA, and the respective </a:t>
            </a:r>
            <a:r>
              <a:rPr lang="en-GB" altLang="nl-NL" sz="2000" dirty="0">
                <a:latin typeface="+mn-lt"/>
              </a:rPr>
              <a:t>assessment teams of the NCAs write the assessment reports.</a:t>
            </a:r>
          </a:p>
          <a:p>
            <a:pPr>
              <a:lnSpc>
                <a:spcPct val="150000"/>
              </a:lnSpc>
              <a:defRPr/>
            </a:pPr>
            <a:r>
              <a:rPr lang="en-GB" altLang="nl-NL" sz="2000" dirty="0">
                <a:latin typeface="+mn-lt"/>
              </a:rPr>
              <a:t>The reports are discussed at the corresponding committees of EMA (CHMP, CAT, COMP, PRAC)</a:t>
            </a:r>
          </a:p>
          <a:p>
            <a:pPr eaLnBrk="1" hangingPunct="1">
              <a:lnSpc>
                <a:spcPct val="150000"/>
              </a:lnSpc>
              <a:defRPr/>
            </a:pPr>
            <a:r>
              <a:rPr lang="en-GB" altLang="nl-NL" sz="2000" dirty="0">
                <a:latin typeface="+mn-lt"/>
              </a:rPr>
              <a:t>There are several rounds of questions and answers in which the applicant has to address the concerns raised</a:t>
            </a:r>
          </a:p>
          <a:p>
            <a:pPr eaLnBrk="1" hangingPunct="1">
              <a:lnSpc>
                <a:spcPct val="150000"/>
              </a:lnSpc>
              <a:defRPr/>
            </a:pPr>
            <a:r>
              <a:rPr lang="en-GB" altLang="nl-NL" sz="2000" dirty="0">
                <a:latin typeface="+mn-lt"/>
              </a:rPr>
              <a:t>The opinion of the EMA committees is sent to the EC</a:t>
            </a:r>
          </a:p>
          <a:p>
            <a:pPr eaLnBrk="1" hangingPunct="1">
              <a:lnSpc>
                <a:spcPct val="150000"/>
              </a:lnSpc>
              <a:defRPr/>
            </a:pPr>
            <a:r>
              <a:rPr lang="en-GB" altLang="nl-NL" sz="2000" dirty="0">
                <a:latin typeface="+mn-lt"/>
              </a:rPr>
              <a:t>The EC grants a marketing authorization </a:t>
            </a:r>
          </a:p>
          <a:p>
            <a:pPr marL="0" indent="0" eaLnBrk="1" hangingPunct="1">
              <a:buFontTx/>
              <a:buNone/>
              <a:defRPr/>
            </a:pPr>
            <a:endParaRPr lang="en-GB" altLang="nl-NL" sz="2400" dirty="0">
              <a:solidFill>
                <a:srgbClr val="001C8D"/>
              </a:solidFill>
              <a:latin typeface="+mn-lt"/>
            </a:endParaRPr>
          </a:p>
        </p:txBody>
      </p:sp>
    </p:spTree>
    <p:extLst>
      <p:ext uri="{BB962C8B-B14F-4D97-AF65-F5344CB8AC3E}">
        <p14:creationId xmlns:p14="http://schemas.microsoft.com/office/powerpoint/2010/main" val="21137527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40353ED8-A582-4FC6-9C94-89325FAF5B4C}"/>
              </a:ext>
            </a:extLst>
          </p:cNvPr>
          <p:cNvSpPr>
            <a:spLocks noGrp="1"/>
          </p:cNvSpPr>
          <p:nvPr>
            <p:ph type="sldNum" sz="quarter" idx="4"/>
          </p:nvPr>
        </p:nvSpPr>
        <p:spPr/>
        <p:txBody>
          <a:bodyPr/>
          <a:lstStyle/>
          <a:p>
            <a:fld id="{A723241F-5B6B-4100-BE5A-F21894325AA6}" type="slidenum">
              <a:rPr lang="nl-NL" smtClean="0"/>
              <a:pPr/>
              <a:t>93</a:t>
            </a:fld>
            <a:endParaRPr lang="nl-NL" dirty="0"/>
          </a:p>
        </p:txBody>
      </p:sp>
      <p:pic>
        <p:nvPicPr>
          <p:cNvPr id="4" name="Afbeelding 3" descr="Afbeelding met kaart&#10;&#10;Automatisch gegenereerde beschrijving">
            <a:extLst>
              <a:ext uri="{FF2B5EF4-FFF2-40B4-BE49-F238E27FC236}">
                <a16:creationId xmlns:a16="http://schemas.microsoft.com/office/drawing/2014/main" id="{91BF392A-723E-45C7-B121-58F29EBC024B}"/>
              </a:ext>
            </a:extLst>
          </p:cNvPr>
          <p:cNvPicPr>
            <a:picLocks noChangeAspect="1"/>
          </p:cNvPicPr>
          <p:nvPr/>
        </p:nvPicPr>
        <p:blipFill rotWithShape="1">
          <a:blip r:embed="rId3">
            <a:extLst>
              <a:ext uri="{28A0092B-C50C-407E-A947-70E740481C1C}">
                <a14:useLocalDpi xmlns:a14="http://schemas.microsoft.com/office/drawing/2010/main" val="0"/>
              </a:ext>
            </a:extLst>
          </a:blip>
          <a:srcRect t="7595" b="4922"/>
          <a:stretch/>
        </p:blipFill>
        <p:spPr>
          <a:xfrm>
            <a:off x="1849577" y="2019272"/>
            <a:ext cx="8296629" cy="4838728"/>
          </a:xfrm>
          <a:prstGeom prst="rect">
            <a:avLst/>
          </a:prstGeom>
        </p:spPr>
      </p:pic>
      <p:sp>
        <p:nvSpPr>
          <p:cNvPr id="10" name="TextBox 3">
            <a:extLst>
              <a:ext uri="{FF2B5EF4-FFF2-40B4-BE49-F238E27FC236}">
                <a16:creationId xmlns:a16="http://schemas.microsoft.com/office/drawing/2014/main" id="{CA75F7AC-217F-4DA5-8947-5993F162CB52}"/>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GB" sz="2800" b="1" dirty="0" err="1">
                <a:solidFill>
                  <a:schemeClr val="bg1"/>
                </a:solidFill>
                <a:latin typeface="Verdana" panose="020B0604030504040204" pitchFamily="34" charset="0"/>
                <a:ea typeface="Verdana" panose="020B0604030504040204" pitchFamily="34" charset="0"/>
              </a:rPr>
              <a:t>Rapporteurships</a:t>
            </a:r>
            <a:endParaRPr lang="en-GB" sz="2400" b="1" dirty="0">
              <a:solidFill>
                <a:schemeClr val="bg1"/>
              </a:solidFill>
              <a:latin typeface="Verdana" panose="020B0604030504040204" pitchFamily="34" charset="0"/>
              <a:ea typeface="Verdana" panose="020B0604030504040204" pitchFamily="34" charset="0"/>
            </a:endParaRPr>
          </a:p>
        </p:txBody>
      </p:sp>
      <p:sp>
        <p:nvSpPr>
          <p:cNvPr id="11" name="Tijdelijke aanduiding voor inhoud 2">
            <a:extLst>
              <a:ext uri="{FF2B5EF4-FFF2-40B4-BE49-F238E27FC236}">
                <a16:creationId xmlns:a16="http://schemas.microsoft.com/office/drawing/2014/main" id="{B2801C74-3833-440C-BCAE-762893ECB773}"/>
              </a:ext>
            </a:extLst>
          </p:cNvPr>
          <p:cNvSpPr>
            <a:spLocks noGrp="1"/>
          </p:cNvSpPr>
          <p:nvPr>
            <p:ph idx="1"/>
          </p:nvPr>
        </p:nvSpPr>
        <p:spPr>
          <a:xfrm>
            <a:off x="1849577" y="1632113"/>
            <a:ext cx="8399615" cy="387159"/>
          </a:xfrm>
        </p:spPr>
        <p:txBody>
          <a:bodyPr/>
          <a:lstStyle/>
          <a:p>
            <a:pPr marL="377100" lvl="5" indent="0">
              <a:buNone/>
            </a:pPr>
            <a:r>
              <a:rPr lang="en-GB" sz="2400" dirty="0"/>
              <a:t>Number of </a:t>
            </a:r>
            <a:r>
              <a:rPr lang="en-GB" sz="2400" dirty="0" err="1"/>
              <a:t>Rapporteurships</a:t>
            </a:r>
            <a:r>
              <a:rPr lang="en-GB" sz="2400" dirty="0"/>
              <a:t> in 2021, per member state</a:t>
            </a:r>
          </a:p>
          <a:p>
            <a:pPr marL="720000" lvl="5" indent="-342900">
              <a:buFont typeface="System Font Regular"/>
              <a:buChar char="-"/>
            </a:pPr>
            <a:endParaRPr lang="en-GB" sz="2400" dirty="0"/>
          </a:p>
          <a:p>
            <a:pPr lvl="1">
              <a:defRPr/>
            </a:pPr>
            <a:endParaRPr lang="en-GB" dirty="0">
              <a:solidFill>
                <a:schemeClr val="tx1"/>
              </a:solidFill>
            </a:endParaRPr>
          </a:p>
        </p:txBody>
      </p:sp>
    </p:spTree>
    <p:extLst>
      <p:ext uri="{BB962C8B-B14F-4D97-AF65-F5344CB8AC3E}">
        <p14:creationId xmlns:p14="http://schemas.microsoft.com/office/powerpoint/2010/main" val="33925424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inhoud 2">
            <a:extLst>
              <a:ext uri="{FF2B5EF4-FFF2-40B4-BE49-F238E27FC236}">
                <a16:creationId xmlns:a16="http://schemas.microsoft.com/office/drawing/2014/main" id="{F7A9CCEC-7F86-41DE-91EA-7FCAE67F2EA5}"/>
              </a:ext>
            </a:extLst>
          </p:cNvPr>
          <p:cNvSpPr txBox="1">
            <a:spLocks/>
          </p:cNvSpPr>
          <p:nvPr/>
        </p:nvSpPr>
        <p:spPr>
          <a:xfrm>
            <a:off x="491399" y="1757821"/>
            <a:ext cx="3242401" cy="3342357"/>
          </a:xfrm>
          <a:prstGeom prst="rect">
            <a:avLst/>
          </a:prstGeom>
        </p:spPr>
        <p:txBody>
          <a:bodyPr>
            <a:noAutofit/>
          </a:bodyPr>
          <a:lstStyle>
            <a:lvl1pPr marL="0" indent="0" algn="l" defTabSz="914400" rtl="0" eaLnBrk="1" latinLnBrk="0" hangingPunct="1">
              <a:lnSpc>
                <a:spcPts val="2900"/>
              </a:lnSpc>
              <a:spcBef>
                <a:spcPts val="0"/>
              </a:spcBef>
              <a:buFontTx/>
              <a:buNone/>
              <a:defRPr sz="2100" kern="1200" baseline="0">
                <a:solidFill>
                  <a:srgbClr val="000000"/>
                </a:solidFill>
                <a:latin typeface="+mn-lt"/>
                <a:ea typeface="+mn-ea"/>
                <a:cs typeface="+mn-cs"/>
              </a:defRPr>
            </a:lvl1pPr>
            <a:lvl2pPr marL="0" indent="0" algn="l" defTabSz="914400" rtl="0" eaLnBrk="1" latinLnBrk="0" hangingPunct="1">
              <a:lnSpc>
                <a:spcPts val="2900"/>
              </a:lnSpc>
              <a:spcBef>
                <a:spcPts val="0"/>
              </a:spcBef>
              <a:buFontTx/>
              <a:buNone/>
              <a:defRPr sz="2100" kern="1200" baseline="0">
                <a:solidFill>
                  <a:srgbClr val="F07D00"/>
                </a:solidFill>
                <a:latin typeface="+mn-lt"/>
                <a:ea typeface="+mn-ea"/>
                <a:cs typeface="+mn-cs"/>
              </a:defRPr>
            </a:lvl2pPr>
            <a:lvl3pPr marL="0" indent="0" algn="l" defTabSz="914400" rtl="0" eaLnBrk="1" latinLnBrk="0" hangingPunct="1">
              <a:lnSpc>
                <a:spcPts val="2900"/>
              </a:lnSpc>
              <a:spcBef>
                <a:spcPts val="0"/>
              </a:spcBef>
              <a:buFontTx/>
              <a:buNone/>
              <a:defRPr sz="2100" b="1" kern="1200" baseline="0">
                <a:solidFill>
                  <a:srgbClr val="144196"/>
                </a:solidFill>
                <a:latin typeface="+mn-lt"/>
                <a:ea typeface="+mn-ea"/>
                <a:cs typeface="+mn-cs"/>
              </a:defRPr>
            </a:lvl3pPr>
            <a:lvl4pPr marL="216000" indent="-216000" algn="l" defTabSz="914400" rtl="0" eaLnBrk="1" latinLnBrk="0" hangingPunct="1">
              <a:lnSpc>
                <a:spcPts val="2900"/>
              </a:lnSpc>
              <a:spcBef>
                <a:spcPts val="0"/>
              </a:spcBef>
              <a:buFont typeface="Arial" panose="020B0604020202020204" pitchFamily="34" charset="0"/>
              <a:buChar char="•"/>
              <a:defRPr sz="2100" kern="1200" baseline="0">
                <a:solidFill>
                  <a:schemeClr val="tx1"/>
                </a:solidFill>
                <a:latin typeface="+mn-lt"/>
                <a:ea typeface="+mn-ea"/>
                <a:cs typeface="+mn-cs"/>
              </a:defRPr>
            </a:lvl4pPr>
            <a:lvl5pPr marL="432000" indent="-216000" algn="l" defTabSz="914400" rtl="0" eaLnBrk="1" latinLnBrk="0" hangingPunct="1">
              <a:lnSpc>
                <a:spcPts val="2900"/>
              </a:lnSpc>
              <a:spcBef>
                <a:spcPts val="0"/>
              </a:spcBef>
              <a:buClr>
                <a:srgbClr val="F07D00"/>
              </a:buClr>
              <a:buFont typeface="Arial" panose="020B0604020202020204" pitchFamily="34" charset="0"/>
              <a:buChar char="•"/>
              <a:defRPr sz="2100" kern="1200" baseline="0">
                <a:solidFill>
                  <a:schemeClr val="tx1"/>
                </a:solidFill>
                <a:latin typeface="+mn-lt"/>
                <a:ea typeface="+mn-ea"/>
                <a:cs typeface="+mn-cs"/>
              </a:defRPr>
            </a:lvl5pPr>
            <a:lvl6pPr marL="648000" indent="-216000" algn="l" defTabSz="914400" rtl="0" eaLnBrk="1" latinLnBrk="0" hangingPunct="1">
              <a:lnSpc>
                <a:spcPts val="2900"/>
              </a:lnSpc>
              <a:spcBef>
                <a:spcPts val="0"/>
              </a:spcBef>
              <a:buClr>
                <a:srgbClr val="C3BEB9"/>
              </a:buClr>
              <a:buFont typeface="Arial" panose="020B0604020202020204" pitchFamily="34" charset="0"/>
              <a:buChar char="•"/>
              <a:defRPr sz="2100" kern="1200" baseline="0">
                <a:solidFill>
                  <a:schemeClr val="tx1"/>
                </a:solidFill>
                <a:latin typeface="+mn-lt"/>
                <a:ea typeface="+mn-ea"/>
                <a:cs typeface="+mn-cs"/>
              </a:defRPr>
            </a:lvl6pPr>
            <a:lvl7pPr marL="864000" indent="-216000" algn="l" defTabSz="914400" rtl="0" eaLnBrk="1" latinLnBrk="0" hangingPunct="1">
              <a:lnSpc>
                <a:spcPts val="2900"/>
              </a:lnSpc>
              <a:spcBef>
                <a:spcPts val="0"/>
              </a:spcBef>
              <a:buFont typeface="Calibri" panose="020F0502020204030204" pitchFamily="34" charset="0"/>
              <a:buChar char="-"/>
              <a:defRPr sz="2100" kern="1200" baseline="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For each step in the procedure: guidelines!</a:t>
            </a:r>
          </a:p>
          <a:p>
            <a:r>
              <a:rPr lang="en-US" sz="2000" dirty="0"/>
              <a:t>&gt; 450 guidelines</a:t>
            </a:r>
          </a:p>
          <a:p>
            <a:endParaRPr lang="en-US" sz="2000" dirty="0"/>
          </a:p>
          <a:p>
            <a:endParaRPr lang="nl-NL" sz="2000" dirty="0"/>
          </a:p>
        </p:txBody>
      </p:sp>
      <p:sp>
        <p:nvSpPr>
          <p:cNvPr id="3" name="Tijdelijke aanduiding voor dianummer 2">
            <a:extLst>
              <a:ext uri="{FF2B5EF4-FFF2-40B4-BE49-F238E27FC236}">
                <a16:creationId xmlns:a16="http://schemas.microsoft.com/office/drawing/2014/main" id="{6E12AD35-77F4-44E6-AF7C-8FA90D4EA29B}"/>
              </a:ext>
            </a:extLst>
          </p:cNvPr>
          <p:cNvSpPr>
            <a:spLocks noGrp="1"/>
          </p:cNvSpPr>
          <p:nvPr>
            <p:ph type="sldNum" sz="quarter" idx="11"/>
          </p:nvPr>
        </p:nvSpPr>
        <p:spPr>
          <a:xfrm>
            <a:off x="478800" y="6516000"/>
            <a:ext cx="360000" cy="216000"/>
          </a:xfrm>
          <a:prstGeom prst="rect">
            <a:avLst/>
          </a:prstGeom>
        </p:spPr>
        <p:txBody>
          <a:bodyPr vert="horz" lIns="0" tIns="0" rIns="0" bIns="0" rtlCol="0" anchor="t" anchorCtr="0"/>
          <a:lstStyle>
            <a:defPPr>
              <a:defRPr lang="nl-NL"/>
            </a:defPPr>
            <a:lvl1pPr marL="0" algn="l" defTabSz="914400" rtl="0" eaLnBrk="1" latinLnBrk="0" hangingPunct="1">
              <a:defRPr sz="1600" kern="1200" baseline="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8429A8-9DCE-C547-B02D-6400EBC42CD9}" type="slidenum">
              <a:rPr lang="en-GB" altLang="en-US" smtClean="0"/>
              <a:pPr/>
              <a:t>94</a:t>
            </a:fld>
            <a:endParaRPr lang="en-GB" altLang="en-US"/>
          </a:p>
        </p:txBody>
      </p:sp>
      <p:sp>
        <p:nvSpPr>
          <p:cNvPr id="4" name="TextBox 3">
            <a:extLst>
              <a:ext uri="{FF2B5EF4-FFF2-40B4-BE49-F238E27FC236}">
                <a16:creationId xmlns:a16="http://schemas.microsoft.com/office/drawing/2014/main" id="{14D963F1-26F7-4D1C-AF40-077422627ADA}"/>
              </a:ext>
            </a:extLst>
          </p:cNvPr>
          <p:cNvSpPr txBox="1"/>
          <p:nvPr/>
        </p:nvSpPr>
        <p:spPr>
          <a:xfrm>
            <a:off x="345601" y="427393"/>
            <a:ext cx="9427050"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US" sz="2800" b="1" dirty="0">
                <a:solidFill>
                  <a:schemeClr val="bg1"/>
                </a:solidFill>
                <a:latin typeface="Verdana" panose="020B0604030504040204" pitchFamily="34" charset="0"/>
                <a:ea typeface="Verdana" panose="020B0604030504040204" pitchFamily="34" charset="0"/>
              </a:rPr>
              <a:t>Regulatory Scientific Guidelines</a:t>
            </a:r>
          </a:p>
        </p:txBody>
      </p:sp>
      <p:sp>
        <p:nvSpPr>
          <p:cNvPr id="5" name="Rectangle 3">
            <a:extLst>
              <a:ext uri="{FF2B5EF4-FFF2-40B4-BE49-F238E27FC236}">
                <a16:creationId xmlns:a16="http://schemas.microsoft.com/office/drawing/2014/main" id="{EABD6A47-D7C3-4577-A01C-9F9DE06C1E48}"/>
              </a:ext>
            </a:extLst>
          </p:cNvPr>
          <p:cNvSpPr txBox="1">
            <a:spLocks noChangeArrowheads="1"/>
          </p:cNvSpPr>
          <p:nvPr/>
        </p:nvSpPr>
        <p:spPr>
          <a:xfrm>
            <a:off x="4321175" y="2294842"/>
            <a:ext cx="8064500" cy="935038"/>
          </a:xfrm>
          <a:prstGeom prst="rect">
            <a:avLst/>
          </a:prstGeom>
        </p:spPr>
        <p:txBody>
          <a:bodyPr/>
          <a:lstStyle>
            <a:lvl1pPr marL="0" indent="0" algn="l" defTabSz="914400" rtl="0" eaLnBrk="1" latinLnBrk="0" hangingPunct="1">
              <a:lnSpc>
                <a:spcPts val="2900"/>
              </a:lnSpc>
              <a:spcBef>
                <a:spcPts val="0"/>
              </a:spcBef>
              <a:buFontTx/>
              <a:buNone/>
              <a:defRPr sz="2100" kern="1200" baseline="0">
                <a:solidFill>
                  <a:srgbClr val="000000"/>
                </a:solidFill>
                <a:latin typeface="+mn-lt"/>
                <a:ea typeface="+mn-ea"/>
                <a:cs typeface="+mn-cs"/>
              </a:defRPr>
            </a:lvl1pPr>
            <a:lvl2pPr marL="0" indent="0" algn="l" defTabSz="914400" rtl="0" eaLnBrk="1" latinLnBrk="0" hangingPunct="1">
              <a:lnSpc>
                <a:spcPts val="2900"/>
              </a:lnSpc>
              <a:spcBef>
                <a:spcPts val="0"/>
              </a:spcBef>
              <a:buFontTx/>
              <a:buNone/>
              <a:defRPr sz="2100" kern="1200" baseline="0">
                <a:solidFill>
                  <a:srgbClr val="F07D00"/>
                </a:solidFill>
                <a:latin typeface="+mn-lt"/>
                <a:ea typeface="+mn-ea"/>
                <a:cs typeface="+mn-cs"/>
              </a:defRPr>
            </a:lvl2pPr>
            <a:lvl3pPr marL="0" indent="0" algn="l" defTabSz="914400" rtl="0" eaLnBrk="1" latinLnBrk="0" hangingPunct="1">
              <a:lnSpc>
                <a:spcPts val="2900"/>
              </a:lnSpc>
              <a:spcBef>
                <a:spcPts val="0"/>
              </a:spcBef>
              <a:buFontTx/>
              <a:buNone/>
              <a:defRPr sz="2100" b="1" kern="1200" baseline="0">
                <a:solidFill>
                  <a:srgbClr val="144196"/>
                </a:solidFill>
                <a:latin typeface="+mn-lt"/>
                <a:ea typeface="+mn-ea"/>
                <a:cs typeface="+mn-cs"/>
              </a:defRPr>
            </a:lvl3pPr>
            <a:lvl4pPr marL="216000" indent="-216000" algn="l" defTabSz="914400" rtl="0" eaLnBrk="1" latinLnBrk="0" hangingPunct="1">
              <a:lnSpc>
                <a:spcPts val="2900"/>
              </a:lnSpc>
              <a:spcBef>
                <a:spcPts val="0"/>
              </a:spcBef>
              <a:buFont typeface="Arial" panose="020B0604020202020204" pitchFamily="34" charset="0"/>
              <a:buChar char="•"/>
              <a:defRPr sz="2100" kern="1200" baseline="0">
                <a:solidFill>
                  <a:schemeClr val="tx1"/>
                </a:solidFill>
                <a:latin typeface="+mn-lt"/>
                <a:ea typeface="+mn-ea"/>
                <a:cs typeface="+mn-cs"/>
              </a:defRPr>
            </a:lvl4pPr>
            <a:lvl5pPr marL="432000" indent="-216000" algn="l" defTabSz="914400" rtl="0" eaLnBrk="1" latinLnBrk="0" hangingPunct="1">
              <a:lnSpc>
                <a:spcPts val="2900"/>
              </a:lnSpc>
              <a:spcBef>
                <a:spcPts val="0"/>
              </a:spcBef>
              <a:buClr>
                <a:srgbClr val="F07D00"/>
              </a:buClr>
              <a:buFont typeface="Arial" panose="020B0604020202020204" pitchFamily="34" charset="0"/>
              <a:buChar char="•"/>
              <a:defRPr sz="2100" kern="1200" baseline="0">
                <a:solidFill>
                  <a:schemeClr val="tx1"/>
                </a:solidFill>
                <a:latin typeface="+mn-lt"/>
                <a:ea typeface="+mn-ea"/>
                <a:cs typeface="+mn-cs"/>
              </a:defRPr>
            </a:lvl5pPr>
            <a:lvl6pPr marL="648000" indent="-216000" algn="l" defTabSz="914400" rtl="0" eaLnBrk="1" latinLnBrk="0" hangingPunct="1">
              <a:lnSpc>
                <a:spcPts val="2900"/>
              </a:lnSpc>
              <a:spcBef>
                <a:spcPts val="0"/>
              </a:spcBef>
              <a:buClr>
                <a:srgbClr val="C3BEB9"/>
              </a:buClr>
              <a:buFont typeface="Arial" panose="020B0604020202020204" pitchFamily="34" charset="0"/>
              <a:buChar char="•"/>
              <a:defRPr sz="2100" kern="1200" baseline="0">
                <a:solidFill>
                  <a:schemeClr val="tx1"/>
                </a:solidFill>
                <a:latin typeface="+mn-lt"/>
                <a:ea typeface="+mn-ea"/>
                <a:cs typeface="+mn-cs"/>
              </a:defRPr>
            </a:lvl6pPr>
            <a:lvl7pPr marL="864000" indent="-216000" algn="l" defTabSz="914400" rtl="0" eaLnBrk="1" latinLnBrk="0" hangingPunct="1">
              <a:lnSpc>
                <a:spcPts val="2900"/>
              </a:lnSpc>
              <a:spcBef>
                <a:spcPts val="0"/>
              </a:spcBef>
              <a:buFont typeface="Calibri" panose="020F0502020204030204" pitchFamily="34" charset="0"/>
              <a:buChar char="-"/>
              <a:defRPr sz="2100" kern="1200" baseline="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nl-NL" sz="2000" b="1" dirty="0"/>
          </a:p>
        </p:txBody>
      </p:sp>
      <p:pic>
        <p:nvPicPr>
          <p:cNvPr id="8" name="Afbeelding 7">
            <a:extLst>
              <a:ext uri="{FF2B5EF4-FFF2-40B4-BE49-F238E27FC236}">
                <a16:creationId xmlns:a16="http://schemas.microsoft.com/office/drawing/2014/main" id="{75258D3D-5265-4B09-B25B-840AD06A2E2A}"/>
              </a:ext>
            </a:extLst>
          </p:cNvPr>
          <p:cNvPicPr>
            <a:picLocks noChangeAspect="1"/>
          </p:cNvPicPr>
          <p:nvPr/>
        </p:nvPicPr>
        <p:blipFill rotWithShape="1">
          <a:blip r:embed="rId2"/>
          <a:srcRect l="11741" t="4885" r="10937" b="12145"/>
          <a:stretch/>
        </p:blipFill>
        <p:spPr>
          <a:xfrm>
            <a:off x="3831750" y="1663700"/>
            <a:ext cx="8039018" cy="4852300"/>
          </a:xfrm>
          <a:prstGeom prst="rect">
            <a:avLst/>
          </a:prstGeom>
        </p:spPr>
      </p:pic>
    </p:spTree>
    <p:extLst>
      <p:ext uri="{BB962C8B-B14F-4D97-AF65-F5344CB8AC3E}">
        <p14:creationId xmlns:p14="http://schemas.microsoft.com/office/powerpoint/2010/main" val="1803361000"/>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DDECA865-D2ED-4F9A-8C7D-A545E65A9269}"/>
              </a:ext>
            </a:extLst>
          </p:cNvPr>
          <p:cNvSpPr>
            <a:spLocks noGrp="1"/>
          </p:cNvSpPr>
          <p:nvPr>
            <p:ph type="sldNum" sz="quarter" idx="4"/>
          </p:nvPr>
        </p:nvSpPr>
        <p:spPr/>
        <p:txBody>
          <a:bodyPr/>
          <a:lstStyle/>
          <a:p>
            <a:fld id="{A723241F-5B6B-4100-BE5A-F21894325AA6}" type="slidenum">
              <a:rPr lang="nl-NL" smtClean="0"/>
              <a:pPr/>
              <a:t>95</a:t>
            </a:fld>
            <a:endParaRPr lang="nl-NL" dirty="0"/>
          </a:p>
        </p:txBody>
      </p:sp>
      <p:sp>
        <p:nvSpPr>
          <p:cNvPr id="7" name="TextBox 3">
            <a:extLst>
              <a:ext uri="{FF2B5EF4-FFF2-40B4-BE49-F238E27FC236}">
                <a16:creationId xmlns:a16="http://schemas.microsoft.com/office/drawing/2014/main" id="{390194BB-38B3-40C3-AD23-1F8B74B7DE88}"/>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GB" sz="2800" b="1" dirty="0">
                <a:solidFill>
                  <a:schemeClr val="bg1"/>
                </a:solidFill>
                <a:latin typeface="Verdana" panose="020B0604030504040204" pitchFamily="34" charset="0"/>
                <a:ea typeface="Verdana" panose="020B0604030504040204" pitchFamily="34" charset="0"/>
              </a:rPr>
              <a:t>Non-clinical guidance</a:t>
            </a:r>
            <a:endParaRPr lang="en-GB" sz="2400" b="1" dirty="0">
              <a:solidFill>
                <a:schemeClr val="bg1"/>
              </a:solidFill>
              <a:latin typeface="Verdana" panose="020B0604030504040204" pitchFamily="34" charset="0"/>
              <a:ea typeface="Verdana" panose="020B0604030504040204" pitchFamily="34" charset="0"/>
            </a:endParaRPr>
          </a:p>
        </p:txBody>
      </p:sp>
      <p:sp>
        <p:nvSpPr>
          <p:cNvPr id="6" name="Rechthoek 5">
            <a:extLst>
              <a:ext uri="{FF2B5EF4-FFF2-40B4-BE49-F238E27FC236}">
                <a16:creationId xmlns:a16="http://schemas.microsoft.com/office/drawing/2014/main" id="{C9E5ED5A-745B-4516-BD19-3343C1924DAD}"/>
              </a:ext>
            </a:extLst>
          </p:cNvPr>
          <p:cNvSpPr/>
          <p:nvPr/>
        </p:nvSpPr>
        <p:spPr>
          <a:xfrm>
            <a:off x="461867" y="1747664"/>
            <a:ext cx="11272933" cy="1323439"/>
          </a:xfrm>
          <a:prstGeom prst="rect">
            <a:avLst/>
          </a:prstGeom>
        </p:spPr>
        <p:txBody>
          <a:bodyPr wrap="square">
            <a:spAutoFit/>
          </a:bodyPr>
          <a:lstStyle/>
          <a:p>
            <a:r>
              <a:rPr lang="en-US" sz="2000" b="1" dirty="0">
                <a:solidFill>
                  <a:srgbClr val="000000"/>
                </a:solidFill>
                <a:latin typeface="Calibri" panose="020F0502020204030204" pitchFamily="34" charset="0"/>
              </a:rPr>
              <a:t>There is no specific regulatory guidance from the EMA for the development of ASO’s</a:t>
            </a:r>
          </a:p>
          <a:p>
            <a:pPr marL="342900" indent="-342900">
              <a:buFont typeface="Arial" panose="020B0604020202020204" pitchFamily="34" charset="0"/>
              <a:buChar char="•"/>
            </a:pPr>
            <a:r>
              <a:rPr lang="en-US" sz="2000" dirty="0">
                <a:solidFill>
                  <a:srgbClr val="000000"/>
                </a:solidFill>
                <a:latin typeface="Calibri" panose="020F0502020204030204" pitchFamily="34" charset="0"/>
              </a:rPr>
              <a:t>Guideline ICH M3 (Non-clinical safety studies for the conduct of human clinical trials for pharmaceuticals) and ICH S6 (Preclinical safety evaluation of biotechnology-derived pharmaceuticals) are applicable on case by case basis</a:t>
            </a:r>
            <a:endParaRPr lang="en-US" sz="2400" dirty="0">
              <a:solidFill>
                <a:srgbClr val="000000"/>
              </a:solidFill>
              <a:latin typeface="Calibri" panose="020F0502020204030204" pitchFamily="34" charset="0"/>
            </a:endParaRPr>
          </a:p>
        </p:txBody>
      </p:sp>
      <p:graphicFrame>
        <p:nvGraphicFramePr>
          <p:cNvPr id="2" name="Tabel 1">
            <a:extLst>
              <a:ext uri="{FF2B5EF4-FFF2-40B4-BE49-F238E27FC236}">
                <a16:creationId xmlns:a16="http://schemas.microsoft.com/office/drawing/2014/main" id="{080324FE-8A95-8905-B4B6-581460BCE201}"/>
              </a:ext>
            </a:extLst>
          </p:cNvPr>
          <p:cNvGraphicFramePr>
            <a:graphicFrameLocks noGrp="1"/>
          </p:cNvGraphicFramePr>
          <p:nvPr/>
        </p:nvGraphicFramePr>
        <p:xfrm>
          <a:off x="1805172" y="3071103"/>
          <a:ext cx="8128000" cy="37388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83126255"/>
                    </a:ext>
                  </a:extLst>
                </a:gridCol>
                <a:gridCol w="2032000">
                  <a:extLst>
                    <a:ext uri="{9D8B030D-6E8A-4147-A177-3AD203B41FA5}">
                      <a16:colId xmlns:a16="http://schemas.microsoft.com/office/drawing/2014/main" val="1633999448"/>
                    </a:ext>
                  </a:extLst>
                </a:gridCol>
                <a:gridCol w="2032000">
                  <a:extLst>
                    <a:ext uri="{9D8B030D-6E8A-4147-A177-3AD203B41FA5}">
                      <a16:colId xmlns:a16="http://schemas.microsoft.com/office/drawing/2014/main" val="376657843"/>
                    </a:ext>
                  </a:extLst>
                </a:gridCol>
                <a:gridCol w="2032000">
                  <a:extLst>
                    <a:ext uri="{9D8B030D-6E8A-4147-A177-3AD203B41FA5}">
                      <a16:colId xmlns:a16="http://schemas.microsoft.com/office/drawing/2014/main" val="647248704"/>
                    </a:ext>
                  </a:extLst>
                </a:gridCol>
              </a:tblGrid>
              <a:tr h="353315">
                <a:tc>
                  <a:txBody>
                    <a:bodyPr/>
                    <a:lstStyle/>
                    <a:p>
                      <a:endParaRPr lang="nl-NL"/>
                    </a:p>
                  </a:txBody>
                  <a:tcPr/>
                </a:tc>
                <a:tc>
                  <a:txBody>
                    <a:bodyPr/>
                    <a:lstStyle/>
                    <a:p>
                      <a:r>
                        <a:rPr lang="nl-NL" dirty="0"/>
                        <a:t>M3</a:t>
                      </a:r>
                    </a:p>
                  </a:txBody>
                  <a:tcPr/>
                </a:tc>
                <a:tc>
                  <a:txBody>
                    <a:bodyPr/>
                    <a:lstStyle/>
                    <a:p>
                      <a:r>
                        <a:rPr lang="nl-NL" dirty="0"/>
                        <a:t>ONT</a:t>
                      </a:r>
                    </a:p>
                  </a:txBody>
                  <a:tcPr/>
                </a:tc>
                <a:tc>
                  <a:txBody>
                    <a:bodyPr/>
                    <a:lstStyle/>
                    <a:p>
                      <a:r>
                        <a:rPr lang="nl-NL" dirty="0"/>
                        <a:t>S6</a:t>
                      </a:r>
                    </a:p>
                  </a:txBody>
                  <a:tcPr/>
                </a:tc>
                <a:extLst>
                  <a:ext uri="{0D108BD9-81ED-4DB2-BD59-A6C34878D82A}">
                    <a16:rowId xmlns:a16="http://schemas.microsoft.com/office/drawing/2014/main" val="1592653702"/>
                  </a:ext>
                </a:extLst>
              </a:tr>
              <a:tr h="370840">
                <a:tc>
                  <a:txBody>
                    <a:bodyPr/>
                    <a:lstStyle/>
                    <a:p>
                      <a:r>
                        <a:rPr lang="nl-NL" sz="1600" dirty="0"/>
                        <a:t>Type</a:t>
                      </a:r>
                    </a:p>
                  </a:txBody>
                  <a:tcPr/>
                </a:tc>
                <a:tc>
                  <a:txBody>
                    <a:bodyPr/>
                    <a:lstStyle/>
                    <a:p>
                      <a:r>
                        <a:rPr lang="nl-NL" sz="1600" dirty="0"/>
                        <a:t>Chemical</a:t>
                      </a:r>
                    </a:p>
                  </a:txBody>
                  <a:tcPr/>
                </a:tc>
                <a:tc>
                  <a:txBody>
                    <a:bodyPr/>
                    <a:lstStyle/>
                    <a:p>
                      <a:r>
                        <a:rPr lang="nl-NL" sz="1600" dirty="0"/>
                        <a:t>Chemical</a:t>
                      </a:r>
                    </a:p>
                  </a:txBody>
                  <a:tcPr/>
                </a:tc>
                <a:tc>
                  <a:txBody>
                    <a:bodyPr/>
                    <a:lstStyle/>
                    <a:p>
                      <a:r>
                        <a:rPr lang="nl-NL" sz="1600" dirty="0" err="1"/>
                        <a:t>Biological</a:t>
                      </a:r>
                      <a:endParaRPr lang="nl-NL" sz="1600" dirty="0"/>
                    </a:p>
                  </a:txBody>
                  <a:tcPr/>
                </a:tc>
                <a:extLst>
                  <a:ext uri="{0D108BD9-81ED-4DB2-BD59-A6C34878D82A}">
                    <a16:rowId xmlns:a16="http://schemas.microsoft.com/office/drawing/2014/main" val="1337792477"/>
                  </a:ext>
                </a:extLst>
              </a:tr>
              <a:tr h="370840">
                <a:tc>
                  <a:txBody>
                    <a:bodyPr/>
                    <a:lstStyle/>
                    <a:p>
                      <a:r>
                        <a:rPr lang="nl-NL" sz="1600" dirty="0" err="1"/>
                        <a:t>Size</a:t>
                      </a:r>
                      <a:endParaRPr lang="nl-NL" sz="1600" dirty="0"/>
                    </a:p>
                  </a:txBody>
                  <a:tcPr/>
                </a:tc>
                <a:tc>
                  <a:txBody>
                    <a:bodyPr/>
                    <a:lstStyle/>
                    <a:p>
                      <a:r>
                        <a:rPr lang="nl-NL" sz="1600" dirty="0"/>
                        <a:t>Small</a:t>
                      </a:r>
                    </a:p>
                  </a:txBody>
                  <a:tcPr/>
                </a:tc>
                <a:tc>
                  <a:txBody>
                    <a:bodyPr/>
                    <a:lstStyle/>
                    <a:p>
                      <a:r>
                        <a:rPr lang="nl-NL" sz="1600" dirty="0"/>
                        <a:t>Medium</a:t>
                      </a:r>
                    </a:p>
                  </a:txBody>
                  <a:tcPr/>
                </a:tc>
                <a:tc>
                  <a:txBody>
                    <a:bodyPr/>
                    <a:lstStyle/>
                    <a:p>
                      <a:r>
                        <a:rPr lang="nl-NL" sz="1600" dirty="0"/>
                        <a:t>Large</a:t>
                      </a:r>
                    </a:p>
                  </a:txBody>
                  <a:tcPr/>
                </a:tc>
                <a:extLst>
                  <a:ext uri="{0D108BD9-81ED-4DB2-BD59-A6C34878D82A}">
                    <a16:rowId xmlns:a16="http://schemas.microsoft.com/office/drawing/2014/main" val="2846365175"/>
                  </a:ext>
                </a:extLst>
              </a:tr>
              <a:tr h="370840">
                <a:tc>
                  <a:txBody>
                    <a:bodyPr/>
                    <a:lstStyle/>
                    <a:p>
                      <a:r>
                        <a:rPr lang="nl-NL" sz="1600" dirty="0"/>
                        <a:t>Species </a:t>
                      </a:r>
                      <a:r>
                        <a:rPr lang="nl-NL" sz="1600" dirty="0" err="1"/>
                        <a:t>specificity</a:t>
                      </a:r>
                      <a:endParaRPr lang="nl-NL" sz="1600" dirty="0"/>
                    </a:p>
                  </a:txBody>
                  <a:tcPr/>
                </a:tc>
                <a:tc>
                  <a:txBody>
                    <a:bodyPr/>
                    <a:lstStyle/>
                    <a:p>
                      <a:r>
                        <a:rPr lang="nl-NL" sz="1600" dirty="0"/>
                        <a:t>Non-</a:t>
                      </a:r>
                      <a:r>
                        <a:rPr lang="nl-NL" sz="1600" dirty="0" err="1"/>
                        <a:t>specific</a:t>
                      </a:r>
                      <a:endParaRPr lang="nl-NL" sz="1600" dirty="0"/>
                    </a:p>
                  </a:txBody>
                  <a:tcPr/>
                </a:tc>
                <a:tc>
                  <a:txBody>
                    <a:bodyPr/>
                    <a:lstStyle/>
                    <a:p>
                      <a:r>
                        <a:rPr lang="nl-NL" sz="1600" dirty="0" err="1"/>
                        <a:t>Often</a:t>
                      </a:r>
                      <a:r>
                        <a:rPr lang="nl-NL" sz="1600" dirty="0"/>
                        <a:t> </a:t>
                      </a:r>
                      <a:r>
                        <a:rPr lang="nl-NL" sz="1600" dirty="0" err="1"/>
                        <a:t>specific</a:t>
                      </a:r>
                      <a:endParaRPr lang="nl-NL" sz="1600" dirty="0"/>
                    </a:p>
                  </a:txBody>
                  <a:tcPr/>
                </a:tc>
                <a:tc>
                  <a:txBody>
                    <a:bodyPr/>
                    <a:lstStyle/>
                    <a:p>
                      <a:r>
                        <a:rPr lang="nl-NL" sz="1600" dirty="0" err="1"/>
                        <a:t>Specific</a:t>
                      </a:r>
                      <a:endParaRPr lang="nl-NL" sz="1600" dirty="0"/>
                    </a:p>
                  </a:txBody>
                  <a:tcPr/>
                </a:tc>
                <a:extLst>
                  <a:ext uri="{0D108BD9-81ED-4DB2-BD59-A6C34878D82A}">
                    <a16:rowId xmlns:a16="http://schemas.microsoft.com/office/drawing/2014/main" val="395434467"/>
                  </a:ext>
                </a:extLst>
              </a:tr>
              <a:tr h="370840">
                <a:tc>
                  <a:txBody>
                    <a:bodyPr/>
                    <a:lstStyle/>
                    <a:p>
                      <a:r>
                        <a:rPr lang="nl-NL" sz="1600" dirty="0"/>
                        <a:t>Target </a:t>
                      </a:r>
                      <a:r>
                        <a:rPr lang="nl-NL" sz="1600" dirty="0" err="1"/>
                        <a:t>specificity</a:t>
                      </a:r>
                      <a:endParaRPr lang="nl-NL" sz="1600" dirty="0"/>
                    </a:p>
                  </a:txBody>
                  <a:tcPr/>
                </a:tc>
                <a:tc>
                  <a:txBody>
                    <a:bodyPr/>
                    <a:lstStyle/>
                    <a:p>
                      <a:r>
                        <a:rPr lang="nl-NL" sz="1600" dirty="0"/>
                        <a:t>Non-</a:t>
                      </a:r>
                      <a:r>
                        <a:rPr lang="nl-NL" sz="1600" dirty="0" err="1"/>
                        <a:t>specific</a:t>
                      </a:r>
                      <a:endParaRPr lang="nl-NL" sz="1600" dirty="0"/>
                    </a:p>
                  </a:txBody>
                  <a:tcPr/>
                </a:tc>
                <a:tc>
                  <a:txBody>
                    <a:bodyPr/>
                    <a:lstStyle/>
                    <a:p>
                      <a:r>
                        <a:rPr lang="nl-NL" sz="1600" dirty="0" err="1"/>
                        <a:t>Specific</a:t>
                      </a:r>
                      <a:endParaRPr lang="nl-NL" sz="1600" dirty="0"/>
                    </a:p>
                  </a:txBody>
                  <a:tcPr/>
                </a:tc>
                <a:tc>
                  <a:txBody>
                    <a:bodyPr/>
                    <a:lstStyle/>
                    <a:p>
                      <a:r>
                        <a:rPr lang="nl-NL" sz="1600" dirty="0" err="1"/>
                        <a:t>Specific</a:t>
                      </a:r>
                      <a:endParaRPr lang="nl-NL" sz="1600" dirty="0"/>
                    </a:p>
                  </a:txBody>
                  <a:tcPr/>
                </a:tc>
                <a:extLst>
                  <a:ext uri="{0D108BD9-81ED-4DB2-BD59-A6C34878D82A}">
                    <a16:rowId xmlns:a16="http://schemas.microsoft.com/office/drawing/2014/main" val="4084344400"/>
                  </a:ext>
                </a:extLst>
              </a:tr>
              <a:tr h="370840">
                <a:tc>
                  <a:txBody>
                    <a:bodyPr/>
                    <a:lstStyle/>
                    <a:p>
                      <a:r>
                        <a:rPr lang="nl-NL" sz="1600" dirty="0" err="1"/>
                        <a:t>Predictability</a:t>
                      </a:r>
                      <a:r>
                        <a:rPr lang="nl-NL" sz="1600" dirty="0"/>
                        <a:t> of </a:t>
                      </a:r>
                      <a:r>
                        <a:rPr lang="nl-NL" sz="1600" dirty="0" err="1"/>
                        <a:t>toxicity</a:t>
                      </a:r>
                      <a:endParaRPr lang="nl-NL" sz="1600" dirty="0"/>
                    </a:p>
                  </a:txBody>
                  <a:tcPr/>
                </a:tc>
                <a:tc>
                  <a:txBody>
                    <a:bodyPr/>
                    <a:lstStyle/>
                    <a:p>
                      <a:r>
                        <a:rPr lang="nl-NL" sz="1600" dirty="0" err="1"/>
                        <a:t>Unpredictable</a:t>
                      </a:r>
                      <a:endParaRPr lang="nl-NL" sz="1600" dirty="0"/>
                    </a:p>
                  </a:txBody>
                  <a:tcPr/>
                </a:tc>
                <a:tc>
                  <a:txBody>
                    <a:bodyPr/>
                    <a:lstStyle/>
                    <a:p>
                      <a:r>
                        <a:rPr lang="nl-NL" sz="1600" dirty="0"/>
                        <a:t>On-target </a:t>
                      </a:r>
                      <a:r>
                        <a:rPr lang="nl-NL" sz="1600" dirty="0" err="1"/>
                        <a:t>predictable</a:t>
                      </a:r>
                      <a:r>
                        <a:rPr lang="nl-NL" sz="1600" dirty="0"/>
                        <a:t>, off-target </a:t>
                      </a:r>
                      <a:r>
                        <a:rPr lang="nl-NL" sz="1600" dirty="0" err="1"/>
                        <a:t>predictable</a:t>
                      </a:r>
                      <a:r>
                        <a:rPr lang="nl-NL" sz="1600" dirty="0"/>
                        <a:t> </a:t>
                      </a:r>
                      <a:r>
                        <a:rPr lang="nl-NL" sz="1600" dirty="0" err="1"/>
                        <a:t>and</a:t>
                      </a:r>
                      <a:r>
                        <a:rPr lang="nl-NL" sz="1600" dirty="0"/>
                        <a:t> </a:t>
                      </a:r>
                      <a:r>
                        <a:rPr lang="nl-NL" sz="1600" dirty="0" err="1"/>
                        <a:t>unpredictable</a:t>
                      </a:r>
                      <a:endParaRPr lang="nl-NL" sz="1600" dirty="0"/>
                    </a:p>
                  </a:txBody>
                  <a:tcPr/>
                </a:tc>
                <a:tc>
                  <a:txBody>
                    <a:bodyPr/>
                    <a:lstStyle/>
                    <a:p>
                      <a:r>
                        <a:rPr lang="nl-NL" sz="1600" dirty="0" err="1"/>
                        <a:t>Predictable</a:t>
                      </a:r>
                      <a:endParaRPr lang="nl-NL" sz="1600" dirty="0"/>
                    </a:p>
                  </a:txBody>
                  <a:tcPr/>
                </a:tc>
                <a:extLst>
                  <a:ext uri="{0D108BD9-81ED-4DB2-BD59-A6C34878D82A}">
                    <a16:rowId xmlns:a16="http://schemas.microsoft.com/office/drawing/2014/main" val="1980747307"/>
                  </a:ext>
                </a:extLst>
              </a:tr>
              <a:tr h="370840">
                <a:tc>
                  <a:txBody>
                    <a:bodyPr/>
                    <a:lstStyle/>
                    <a:p>
                      <a:r>
                        <a:rPr lang="nl-NL" sz="1600" dirty="0" err="1"/>
                        <a:t>Toxicological</a:t>
                      </a:r>
                      <a:r>
                        <a:rPr lang="nl-NL" sz="1600" dirty="0"/>
                        <a:t> mode of action</a:t>
                      </a:r>
                    </a:p>
                  </a:txBody>
                  <a:tcPr/>
                </a:tc>
                <a:tc>
                  <a:txBody>
                    <a:bodyPr/>
                    <a:lstStyle/>
                    <a:p>
                      <a:r>
                        <a:rPr lang="nl-NL" sz="1600" dirty="0"/>
                        <a:t>Off-target</a:t>
                      </a:r>
                    </a:p>
                  </a:txBody>
                  <a:tcPr/>
                </a:tc>
                <a:tc>
                  <a:txBody>
                    <a:bodyPr/>
                    <a:lstStyle/>
                    <a:p>
                      <a:r>
                        <a:rPr lang="nl-NL" sz="1600" dirty="0"/>
                        <a:t>On-target (</a:t>
                      </a:r>
                      <a:r>
                        <a:rPr lang="nl-NL" sz="1600" dirty="0" err="1"/>
                        <a:t>exaggerated</a:t>
                      </a:r>
                      <a:r>
                        <a:rPr lang="nl-NL" sz="1600" dirty="0"/>
                        <a:t> PD), </a:t>
                      </a:r>
                      <a:r>
                        <a:rPr lang="nl-NL" sz="1600" dirty="0" err="1"/>
                        <a:t>and</a:t>
                      </a:r>
                      <a:r>
                        <a:rPr lang="nl-NL" sz="1600" dirty="0"/>
                        <a:t> off-target (backbone or </a:t>
                      </a:r>
                      <a:r>
                        <a:rPr lang="nl-NL" sz="1600" dirty="0" err="1"/>
                        <a:t>sequence</a:t>
                      </a:r>
                      <a:r>
                        <a:rPr lang="nl-NL" sz="1600" dirty="0"/>
                        <a:t> </a:t>
                      </a:r>
                      <a:r>
                        <a:rPr lang="nl-NL" sz="1600" dirty="0" err="1"/>
                        <a:t>related</a:t>
                      </a:r>
                      <a:r>
                        <a:rPr lang="nl-NL" sz="1600" dirty="0"/>
                        <a:t>)</a:t>
                      </a:r>
                    </a:p>
                  </a:txBody>
                  <a:tcPr/>
                </a:tc>
                <a:tc>
                  <a:txBody>
                    <a:bodyPr/>
                    <a:lstStyle/>
                    <a:p>
                      <a:r>
                        <a:rPr lang="nl-NL" sz="1600" dirty="0"/>
                        <a:t>On-target (</a:t>
                      </a:r>
                      <a:r>
                        <a:rPr lang="nl-NL" sz="1600" dirty="0" err="1"/>
                        <a:t>exaggerated</a:t>
                      </a:r>
                      <a:r>
                        <a:rPr lang="nl-NL" sz="1600" dirty="0"/>
                        <a:t> PD)</a:t>
                      </a:r>
                    </a:p>
                  </a:txBody>
                  <a:tcPr/>
                </a:tc>
                <a:extLst>
                  <a:ext uri="{0D108BD9-81ED-4DB2-BD59-A6C34878D82A}">
                    <a16:rowId xmlns:a16="http://schemas.microsoft.com/office/drawing/2014/main" val="3777978840"/>
                  </a:ext>
                </a:extLst>
              </a:tr>
            </a:tbl>
          </a:graphicData>
        </a:graphic>
      </p:graphicFrame>
    </p:spTree>
    <p:extLst>
      <p:ext uri="{BB962C8B-B14F-4D97-AF65-F5344CB8AC3E}">
        <p14:creationId xmlns:p14="http://schemas.microsoft.com/office/powerpoint/2010/main" val="3485426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DDECA865-D2ED-4F9A-8C7D-A545E65A9269}"/>
              </a:ext>
            </a:extLst>
          </p:cNvPr>
          <p:cNvSpPr>
            <a:spLocks noGrp="1"/>
          </p:cNvSpPr>
          <p:nvPr>
            <p:ph type="sldNum" sz="quarter" idx="4"/>
          </p:nvPr>
        </p:nvSpPr>
        <p:spPr/>
        <p:txBody>
          <a:bodyPr/>
          <a:lstStyle/>
          <a:p>
            <a:fld id="{A723241F-5B6B-4100-BE5A-F21894325AA6}" type="slidenum">
              <a:rPr lang="nl-NL" smtClean="0"/>
              <a:pPr/>
              <a:t>96</a:t>
            </a:fld>
            <a:endParaRPr lang="nl-NL" dirty="0"/>
          </a:p>
        </p:txBody>
      </p:sp>
      <p:sp>
        <p:nvSpPr>
          <p:cNvPr id="7" name="TextBox 3">
            <a:extLst>
              <a:ext uri="{FF2B5EF4-FFF2-40B4-BE49-F238E27FC236}">
                <a16:creationId xmlns:a16="http://schemas.microsoft.com/office/drawing/2014/main" id="{390194BB-38B3-40C3-AD23-1F8B74B7DE88}"/>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GB" sz="2800" b="1" dirty="0">
                <a:solidFill>
                  <a:schemeClr val="bg1"/>
                </a:solidFill>
                <a:latin typeface="Verdana" panose="020B0604030504040204" pitchFamily="34" charset="0"/>
                <a:ea typeface="Verdana" panose="020B0604030504040204" pitchFamily="34" charset="0"/>
              </a:rPr>
              <a:t>Non-clinical studies</a:t>
            </a:r>
            <a:endParaRPr lang="en-GB" sz="2400" b="1" dirty="0">
              <a:solidFill>
                <a:schemeClr val="bg1"/>
              </a:solidFill>
              <a:latin typeface="Verdana" panose="020B0604030504040204" pitchFamily="34" charset="0"/>
              <a:ea typeface="Verdana" panose="020B0604030504040204" pitchFamily="34" charset="0"/>
            </a:endParaRPr>
          </a:p>
        </p:txBody>
      </p:sp>
      <p:sp>
        <p:nvSpPr>
          <p:cNvPr id="6" name="Rechthoek 5">
            <a:extLst>
              <a:ext uri="{FF2B5EF4-FFF2-40B4-BE49-F238E27FC236}">
                <a16:creationId xmlns:a16="http://schemas.microsoft.com/office/drawing/2014/main" id="{C9E5ED5A-745B-4516-BD19-3343C1924DAD}"/>
              </a:ext>
            </a:extLst>
          </p:cNvPr>
          <p:cNvSpPr/>
          <p:nvPr/>
        </p:nvSpPr>
        <p:spPr>
          <a:xfrm>
            <a:off x="461867" y="1747664"/>
            <a:ext cx="11272933" cy="2862322"/>
          </a:xfrm>
          <a:prstGeom prst="rect">
            <a:avLst/>
          </a:prstGeom>
        </p:spPr>
        <p:txBody>
          <a:bodyPr wrap="square">
            <a:spAutoFit/>
          </a:bodyPr>
          <a:lstStyle/>
          <a:p>
            <a:r>
              <a:rPr lang="en-US" sz="2000" b="1" dirty="0">
                <a:solidFill>
                  <a:srgbClr val="000000"/>
                </a:solidFill>
                <a:latin typeface="Calibri" panose="020F0502020204030204" pitchFamily="34" charset="0"/>
              </a:rPr>
              <a:t>A standard package:</a:t>
            </a:r>
          </a:p>
          <a:p>
            <a:endParaRPr lang="en-US" sz="2000" b="1" dirty="0">
              <a:solidFill>
                <a:srgbClr val="000000"/>
              </a:solidFill>
              <a:latin typeface="Calibri" panose="020F0502020204030204" pitchFamily="34" charset="0"/>
            </a:endParaRPr>
          </a:p>
          <a:p>
            <a:pPr marL="342900" indent="-342900">
              <a:buFont typeface="Arial" panose="020B0604020202020204" pitchFamily="34" charset="0"/>
              <a:buChar char="•"/>
            </a:pPr>
            <a:r>
              <a:rPr lang="en-US" sz="2000" dirty="0">
                <a:solidFill>
                  <a:srgbClr val="000000"/>
                </a:solidFill>
                <a:latin typeface="Calibri" panose="020F0502020204030204" pitchFamily="34" charset="0"/>
              </a:rPr>
              <a:t>General toxicity – 1 rodent and 1 non-rodent species</a:t>
            </a:r>
          </a:p>
          <a:p>
            <a:pPr marL="342900" indent="-342900">
              <a:buFont typeface="Arial" panose="020B0604020202020204" pitchFamily="34" charset="0"/>
              <a:buChar char="•"/>
            </a:pPr>
            <a:r>
              <a:rPr lang="en-US" sz="2000" dirty="0">
                <a:solidFill>
                  <a:srgbClr val="000000"/>
                </a:solidFill>
                <a:latin typeface="Calibri" panose="020F0502020204030204" pitchFamily="34" charset="0"/>
              </a:rPr>
              <a:t>Genotoxicity – 2 vitro and in vivo study, to cover all endpoints</a:t>
            </a:r>
          </a:p>
          <a:p>
            <a:pPr marL="342900" indent="-342900">
              <a:buFont typeface="Arial" panose="020B0604020202020204" pitchFamily="34" charset="0"/>
              <a:buChar char="•"/>
            </a:pPr>
            <a:r>
              <a:rPr lang="en-US" sz="2000" dirty="0">
                <a:solidFill>
                  <a:srgbClr val="000000"/>
                </a:solidFill>
                <a:latin typeface="Calibri" panose="020F0502020204030204" pitchFamily="34" charset="0"/>
              </a:rPr>
              <a:t>Carcinogenicity – 1 mouse study and 1 rat study, or Weight of Evidence approach</a:t>
            </a:r>
          </a:p>
          <a:p>
            <a:pPr marL="342900" indent="-342900">
              <a:buFont typeface="Arial" panose="020B0604020202020204" pitchFamily="34" charset="0"/>
              <a:buChar char="•"/>
            </a:pPr>
            <a:r>
              <a:rPr lang="en-US" sz="2000" dirty="0">
                <a:solidFill>
                  <a:srgbClr val="000000"/>
                </a:solidFill>
                <a:latin typeface="Calibri" panose="020F0502020204030204" pitchFamily="34" charset="0"/>
              </a:rPr>
              <a:t>Reproductive toxicity</a:t>
            </a:r>
          </a:p>
          <a:p>
            <a:pPr marL="800100" lvl="1" indent="-342900">
              <a:buFont typeface="Courier New" panose="02070309020205020404" pitchFamily="49" charset="0"/>
              <a:buChar char="o"/>
            </a:pPr>
            <a:r>
              <a:rPr lang="en-US" sz="2000" dirty="0">
                <a:solidFill>
                  <a:srgbClr val="000000"/>
                </a:solidFill>
                <a:latin typeface="Calibri" panose="020F0502020204030204" pitchFamily="34" charset="0"/>
              </a:rPr>
              <a:t>Fertility -1 rodent</a:t>
            </a:r>
          </a:p>
          <a:p>
            <a:pPr marL="800100" lvl="1" indent="-342900">
              <a:buFont typeface="Courier New" panose="02070309020205020404" pitchFamily="49" charset="0"/>
              <a:buChar char="o"/>
            </a:pPr>
            <a:r>
              <a:rPr lang="en-US" sz="2000" dirty="0">
                <a:solidFill>
                  <a:srgbClr val="000000"/>
                </a:solidFill>
                <a:latin typeface="Calibri" panose="020F0502020204030204" pitchFamily="34" charset="0"/>
              </a:rPr>
              <a:t>Embryofetal development – 1 rodent and 1 non-rodent</a:t>
            </a:r>
          </a:p>
          <a:p>
            <a:pPr marL="800100" lvl="1" indent="-342900">
              <a:buFont typeface="Courier New" panose="02070309020205020404" pitchFamily="49" charset="0"/>
              <a:buChar char="o"/>
            </a:pPr>
            <a:r>
              <a:rPr lang="en-US" sz="2000" dirty="0">
                <a:solidFill>
                  <a:srgbClr val="000000"/>
                </a:solidFill>
                <a:latin typeface="Calibri" panose="020F0502020204030204" pitchFamily="34" charset="0"/>
              </a:rPr>
              <a:t>Pre and postnatal development – 1 rodent</a:t>
            </a:r>
          </a:p>
        </p:txBody>
      </p:sp>
    </p:spTree>
    <p:extLst>
      <p:ext uri="{BB962C8B-B14F-4D97-AF65-F5344CB8AC3E}">
        <p14:creationId xmlns:p14="http://schemas.microsoft.com/office/powerpoint/2010/main" val="9002107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DDECA865-D2ED-4F9A-8C7D-A545E65A9269}"/>
              </a:ext>
            </a:extLst>
          </p:cNvPr>
          <p:cNvSpPr>
            <a:spLocks noGrp="1"/>
          </p:cNvSpPr>
          <p:nvPr>
            <p:ph type="sldNum" sz="quarter" idx="4"/>
          </p:nvPr>
        </p:nvSpPr>
        <p:spPr/>
        <p:txBody>
          <a:bodyPr/>
          <a:lstStyle/>
          <a:p>
            <a:fld id="{A723241F-5B6B-4100-BE5A-F21894325AA6}" type="slidenum">
              <a:rPr lang="nl-NL" smtClean="0"/>
              <a:pPr/>
              <a:t>97</a:t>
            </a:fld>
            <a:endParaRPr lang="nl-NL" dirty="0"/>
          </a:p>
        </p:txBody>
      </p:sp>
      <p:sp>
        <p:nvSpPr>
          <p:cNvPr id="7" name="TextBox 3">
            <a:extLst>
              <a:ext uri="{FF2B5EF4-FFF2-40B4-BE49-F238E27FC236}">
                <a16:creationId xmlns:a16="http://schemas.microsoft.com/office/drawing/2014/main" id="{390194BB-38B3-40C3-AD23-1F8B74B7DE88}"/>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GB" sz="2800" b="1" dirty="0">
                <a:solidFill>
                  <a:schemeClr val="bg1"/>
                </a:solidFill>
                <a:latin typeface="Verdana" panose="020B0604030504040204" pitchFamily="34" charset="0"/>
                <a:ea typeface="Verdana" panose="020B0604030504040204" pitchFamily="34" charset="0"/>
              </a:rPr>
              <a:t>Number of species</a:t>
            </a:r>
            <a:endParaRPr lang="en-GB" sz="2400" b="1" dirty="0">
              <a:solidFill>
                <a:schemeClr val="bg1"/>
              </a:solidFill>
              <a:latin typeface="Verdana" panose="020B0604030504040204" pitchFamily="34" charset="0"/>
              <a:ea typeface="Verdana" panose="020B0604030504040204" pitchFamily="34" charset="0"/>
            </a:endParaRPr>
          </a:p>
        </p:txBody>
      </p:sp>
      <p:sp>
        <p:nvSpPr>
          <p:cNvPr id="6" name="Rechthoek 5">
            <a:extLst>
              <a:ext uri="{FF2B5EF4-FFF2-40B4-BE49-F238E27FC236}">
                <a16:creationId xmlns:a16="http://schemas.microsoft.com/office/drawing/2014/main" id="{C9E5ED5A-745B-4516-BD19-3343C1924DAD}"/>
              </a:ext>
            </a:extLst>
          </p:cNvPr>
          <p:cNvSpPr/>
          <p:nvPr/>
        </p:nvSpPr>
        <p:spPr>
          <a:xfrm>
            <a:off x="461867" y="1747664"/>
            <a:ext cx="11272933" cy="707886"/>
          </a:xfrm>
          <a:prstGeom prst="rect">
            <a:avLst/>
          </a:prstGeom>
        </p:spPr>
        <p:txBody>
          <a:bodyPr wrap="square">
            <a:spAutoFit/>
          </a:bodyPr>
          <a:lstStyle/>
          <a:p>
            <a:r>
              <a:rPr lang="en-US" sz="2000" b="1" dirty="0">
                <a:solidFill>
                  <a:srgbClr val="000000"/>
                </a:solidFill>
                <a:latin typeface="Calibri" panose="020F0502020204030204" pitchFamily="34" charset="0"/>
              </a:rPr>
              <a:t>There is no specific regulatory guidance from the EMA for the development of ASO’s</a:t>
            </a:r>
          </a:p>
          <a:p>
            <a:pPr marL="342900" indent="-342900">
              <a:buFont typeface="Arial" panose="020B0604020202020204" pitchFamily="34" charset="0"/>
              <a:buChar char="•"/>
            </a:pPr>
            <a:r>
              <a:rPr lang="en-US" sz="2000" dirty="0">
                <a:solidFill>
                  <a:srgbClr val="000000"/>
                </a:solidFill>
                <a:latin typeface="Calibri" panose="020F0502020204030204" pitchFamily="34" charset="0"/>
              </a:rPr>
              <a:t>Number of species</a:t>
            </a:r>
            <a:endParaRPr lang="en-US" sz="2400" dirty="0">
              <a:solidFill>
                <a:srgbClr val="000000"/>
              </a:solidFill>
              <a:latin typeface="Calibri" panose="020F0502020204030204" pitchFamily="34" charset="0"/>
            </a:endParaRPr>
          </a:p>
        </p:txBody>
      </p:sp>
      <p:graphicFrame>
        <p:nvGraphicFramePr>
          <p:cNvPr id="3" name="Tabel 2">
            <a:extLst>
              <a:ext uri="{FF2B5EF4-FFF2-40B4-BE49-F238E27FC236}">
                <a16:creationId xmlns:a16="http://schemas.microsoft.com/office/drawing/2014/main" id="{EADCC1B0-B005-D118-DA48-FA9CC5B39C74}"/>
              </a:ext>
            </a:extLst>
          </p:cNvPr>
          <p:cNvGraphicFramePr>
            <a:graphicFrameLocks noGrp="1"/>
          </p:cNvGraphicFramePr>
          <p:nvPr/>
        </p:nvGraphicFramePr>
        <p:xfrm>
          <a:off x="1797914" y="2548251"/>
          <a:ext cx="8128000" cy="39776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398221126"/>
                    </a:ext>
                  </a:extLst>
                </a:gridCol>
                <a:gridCol w="1625600">
                  <a:extLst>
                    <a:ext uri="{9D8B030D-6E8A-4147-A177-3AD203B41FA5}">
                      <a16:colId xmlns:a16="http://schemas.microsoft.com/office/drawing/2014/main" val="3733064504"/>
                    </a:ext>
                  </a:extLst>
                </a:gridCol>
                <a:gridCol w="1625600">
                  <a:extLst>
                    <a:ext uri="{9D8B030D-6E8A-4147-A177-3AD203B41FA5}">
                      <a16:colId xmlns:a16="http://schemas.microsoft.com/office/drawing/2014/main" val="1469214339"/>
                    </a:ext>
                  </a:extLst>
                </a:gridCol>
                <a:gridCol w="1350060">
                  <a:extLst>
                    <a:ext uri="{9D8B030D-6E8A-4147-A177-3AD203B41FA5}">
                      <a16:colId xmlns:a16="http://schemas.microsoft.com/office/drawing/2014/main" val="1151603558"/>
                    </a:ext>
                  </a:extLst>
                </a:gridCol>
                <a:gridCol w="1901140">
                  <a:extLst>
                    <a:ext uri="{9D8B030D-6E8A-4147-A177-3AD203B41FA5}">
                      <a16:colId xmlns:a16="http://schemas.microsoft.com/office/drawing/2014/main" val="38746297"/>
                    </a:ext>
                  </a:extLst>
                </a:gridCol>
              </a:tblGrid>
              <a:tr h="370840">
                <a:tc>
                  <a:txBody>
                    <a:bodyPr/>
                    <a:lstStyle/>
                    <a:p>
                      <a:endParaRPr lang="nl-NL"/>
                    </a:p>
                  </a:txBody>
                  <a:tcPr/>
                </a:tc>
                <a:tc>
                  <a:txBody>
                    <a:bodyPr/>
                    <a:lstStyle/>
                    <a:p>
                      <a:r>
                        <a:rPr lang="nl-NL" dirty="0"/>
                        <a:t>Relevant species</a:t>
                      </a:r>
                    </a:p>
                  </a:txBody>
                  <a:tcPr/>
                </a:tc>
                <a:tc>
                  <a:txBody>
                    <a:bodyPr/>
                    <a:lstStyle/>
                    <a:p>
                      <a:r>
                        <a:rPr lang="nl-NL" dirty="0"/>
                        <a:t>M3</a:t>
                      </a:r>
                    </a:p>
                  </a:txBody>
                  <a:tcPr/>
                </a:tc>
                <a:tc>
                  <a:txBody>
                    <a:bodyPr/>
                    <a:lstStyle/>
                    <a:p>
                      <a:r>
                        <a:rPr lang="nl-NL" dirty="0"/>
                        <a:t>ONT</a:t>
                      </a:r>
                    </a:p>
                  </a:txBody>
                  <a:tcPr/>
                </a:tc>
                <a:tc>
                  <a:txBody>
                    <a:bodyPr/>
                    <a:lstStyle/>
                    <a:p>
                      <a:r>
                        <a:rPr lang="nl-NL" dirty="0"/>
                        <a:t>S6</a:t>
                      </a:r>
                    </a:p>
                  </a:txBody>
                  <a:tcPr/>
                </a:tc>
                <a:extLst>
                  <a:ext uri="{0D108BD9-81ED-4DB2-BD59-A6C34878D82A}">
                    <a16:rowId xmlns:a16="http://schemas.microsoft.com/office/drawing/2014/main" val="4288598630"/>
                  </a:ext>
                </a:extLst>
              </a:tr>
              <a:tr h="370840">
                <a:tc>
                  <a:txBody>
                    <a:bodyPr/>
                    <a:lstStyle/>
                    <a:p>
                      <a:r>
                        <a:rPr lang="nl-NL" dirty="0"/>
                        <a:t>General </a:t>
                      </a:r>
                      <a:r>
                        <a:rPr lang="nl-NL" dirty="0" err="1"/>
                        <a:t>tox</a:t>
                      </a:r>
                      <a:endParaRPr lang="nl-NL" dirty="0"/>
                    </a:p>
                  </a:txBody>
                  <a:tcPr/>
                </a:tc>
                <a:tc>
                  <a:txBody>
                    <a:bodyPr/>
                    <a:lstStyle/>
                    <a:p>
                      <a:r>
                        <a:rPr lang="nl-NL" dirty="0"/>
                        <a:t>2 or more</a:t>
                      </a:r>
                    </a:p>
                  </a:txBody>
                  <a:tcPr/>
                </a:tc>
                <a:tc>
                  <a:txBody>
                    <a:bodyPr/>
                    <a:lstStyle/>
                    <a:p>
                      <a:r>
                        <a:rPr lang="nl-NL" dirty="0"/>
                        <a:t>2</a:t>
                      </a:r>
                    </a:p>
                  </a:txBody>
                  <a:tcPr/>
                </a:tc>
                <a:tc>
                  <a:txBody>
                    <a:bodyPr/>
                    <a:lstStyle/>
                    <a:p>
                      <a:endParaRPr lang="nl-NL" dirty="0"/>
                    </a:p>
                  </a:txBody>
                  <a:tcPr/>
                </a:tc>
                <a:tc>
                  <a:txBody>
                    <a:bodyPr/>
                    <a:lstStyle/>
                    <a:p>
                      <a:endParaRPr lang="nl-NL" dirty="0"/>
                    </a:p>
                  </a:txBody>
                  <a:tcPr/>
                </a:tc>
                <a:extLst>
                  <a:ext uri="{0D108BD9-81ED-4DB2-BD59-A6C34878D82A}">
                    <a16:rowId xmlns:a16="http://schemas.microsoft.com/office/drawing/2014/main" val="3950539840"/>
                  </a:ext>
                </a:extLst>
              </a:tr>
              <a:tr h="370840">
                <a:tc>
                  <a:txBody>
                    <a:bodyPr/>
                    <a:lstStyle/>
                    <a:p>
                      <a:endParaRPr lang="nl-NL"/>
                    </a:p>
                  </a:txBody>
                  <a:tcPr/>
                </a:tc>
                <a:tc>
                  <a:txBody>
                    <a:bodyPr/>
                    <a:lstStyle/>
                    <a:p>
                      <a:r>
                        <a:rPr lang="nl-NL" dirty="0"/>
                        <a:t>1</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endParaRPr lang="nl-NL" dirty="0"/>
                    </a:p>
                  </a:txBody>
                  <a:tcPr/>
                </a:tc>
                <a:extLst>
                  <a:ext uri="{0D108BD9-81ED-4DB2-BD59-A6C34878D82A}">
                    <a16:rowId xmlns:a16="http://schemas.microsoft.com/office/drawing/2014/main" val="1542483427"/>
                  </a:ext>
                </a:extLst>
              </a:tr>
              <a:tr h="370840">
                <a:tc>
                  <a:txBody>
                    <a:bodyPr/>
                    <a:lstStyle/>
                    <a:p>
                      <a:endParaRPr lang="nl-NL"/>
                    </a:p>
                  </a:txBody>
                  <a:tcPr/>
                </a:tc>
                <a:tc>
                  <a:txBody>
                    <a:bodyPr/>
                    <a:lstStyle/>
                    <a:p>
                      <a:r>
                        <a:rPr lang="nl-NL" dirty="0"/>
                        <a:t>0</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endParaRPr lang="nl-NL" dirty="0"/>
                    </a:p>
                  </a:txBody>
                  <a:tcPr/>
                </a:tc>
                <a:extLst>
                  <a:ext uri="{0D108BD9-81ED-4DB2-BD59-A6C34878D82A}">
                    <a16:rowId xmlns:a16="http://schemas.microsoft.com/office/drawing/2014/main" val="1364637665"/>
                  </a:ext>
                </a:extLst>
              </a:tr>
              <a:tr h="370840">
                <a:tc>
                  <a:txBody>
                    <a:bodyPr/>
                    <a:lstStyle/>
                    <a:p>
                      <a:r>
                        <a:rPr lang="nl-NL" dirty="0" err="1"/>
                        <a:t>Reproductive</a:t>
                      </a:r>
                      <a:endParaRPr lang="nl-NL" dirty="0"/>
                    </a:p>
                  </a:txBody>
                  <a:tcPr/>
                </a:tc>
                <a:tc>
                  <a:txBody>
                    <a:bodyPr/>
                    <a:lstStyle/>
                    <a:p>
                      <a:r>
                        <a:rPr lang="nl-NL" dirty="0"/>
                        <a:t>2 or more</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endParaRPr lang="nl-NL" dirty="0"/>
                    </a:p>
                  </a:txBody>
                  <a:tcPr/>
                </a:tc>
                <a:extLst>
                  <a:ext uri="{0D108BD9-81ED-4DB2-BD59-A6C34878D82A}">
                    <a16:rowId xmlns:a16="http://schemas.microsoft.com/office/drawing/2014/main" val="2282324335"/>
                  </a:ext>
                </a:extLst>
              </a:tr>
              <a:tr h="370840">
                <a:tc>
                  <a:txBody>
                    <a:bodyPr/>
                    <a:lstStyle/>
                    <a:p>
                      <a:endParaRPr lang="nl-NL" dirty="0"/>
                    </a:p>
                  </a:txBody>
                  <a:tcPr/>
                </a:tc>
                <a:tc>
                  <a:txBody>
                    <a:bodyPr/>
                    <a:lstStyle/>
                    <a:p>
                      <a:r>
                        <a:rPr lang="nl-NL" dirty="0"/>
                        <a:t>1</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endParaRPr lang="nl-NL" dirty="0"/>
                    </a:p>
                  </a:txBody>
                  <a:tcPr/>
                </a:tc>
                <a:extLst>
                  <a:ext uri="{0D108BD9-81ED-4DB2-BD59-A6C34878D82A}">
                    <a16:rowId xmlns:a16="http://schemas.microsoft.com/office/drawing/2014/main" val="3294103345"/>
                  </a:ext>
                </a:extLst>
              </a:tr>
              <a:tr h="370840">
                <a:tc>
                  <a:txBody>
                    <a:bodyPr/>
                    <a:lstStyle/>
                    <a:p>
                      <a:endParaRPr lang="nl-NL" dirty="0"/>
                    </a:p>
                  </a:txBody>
                  <a:tcPr/>
                </a:tc>
                <a:tc>
                  <a:txBody>
                    <a:bodyPr/>
                    <a:lstStyle/>
                    <a:p>
                      <a:r>
                        <a:rPr lang="nl-NL" dirty="0"/>
                        <a:t>0</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dirty="0"/>
                    </a:p>
                  </a:txBody>
                  <a:tcPr/>
                </a:tc>
                <a:extLst>
                  <a:ext uri="{0D108BD9-81ED-4DB2-BD59-A6C34878D82A}">
                    <a16:rowId xmlns:a16="http://schemas.microsoft.com/office/drawing/2014/main" val="578132463"/>
                  </a:ext>
                </a:extLst>
              </a:tr>
              <a:tr h="370840">
                <a:tc>
                  <a:txBody>
                    <a:bodyPr/>
                    <a:lstStyle/>
                    <a:p>
                      <a:r>
                        <a:rPr lang="nl-NL" dirty="0" err="1"/>
                        <a:t>Carcinogenicity</a:t>
                      </a:r>
                      <a:endParaRPr lang="nl-NL" dirty="0"/>
                    </a:p>
                  </a:txBody>
                  <a:tcPr/>
                </a:tc>
                <a:tc>
                  <a:txBody>
                    <a:bodyPr/>
                    <a:lstStyle/>
                    <a:p>
                      <a:r>
                        <a:rPr lang="nl-NL" dirty="0"/>
                        <a:t>2 or more</a:t>
                      </a:r>
                    </a:p>
                  </a:txBody>
                  <a:tcPr/>
                </a:tc>
                <a:tc>
                  <a:txBody>
                    <a:bodyPr/>
                    <a:lstStyle/>
                    <a:p>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endParaRPr lang="nl-NL" dirty="0"/>
                    </a:p>
                  </a:txBody>
                  <a:tcPr/>
                </a:tc>
                <a:extLst>
                  <a:ext uri="{0D108BD9-81ED-4DB2-BD59-A6C34878D82A}">
                    <a16:rowId xmlns:a16="http://schemas.microsoft.com/office/drawing/2014/main" val="3382026779"/>
                  </a:ext>
                </a:extLst>
              </a:tr>
              <a:tr h="370840">
                <a:tc>
                  <a:txBody>
                    <a:bodyPr/>
                    <a:lstStyle/>
                    <a:p>
                      <a:endParaRPr lang="nl-NL" dirty="0"/>
                    </a:p>
                  </a:txBody>
                  <a:tcPr/>
                </a:tc>
                <a:tc>
                  <a:txBody>
                    <a:bodyPr/>
                    <a:lstStyle/>
                    <a:p>
                      <a:r>
                        <a:rPr lang="nl-NL"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endParaRPr lang="nl-NL" dirty="0"/>
                    </a:p>
                  </a:txBody>
                  <a:tcPr/>
                </a:tc>
                <a:extLst>
                  <a:ext uri="{0D108BD9-81ED-4DB2-BD59-A6C34878D82A}">
                    <a16:rowId xmlns:a16="http://schemas.microsoft.com/office/drawing/2014/main" val="3270080411"/>
                  </a:ext>
                </a:extLst>
              </a:tr>
              <a:tr h="370840">
                <a:tc>
                  <a:txBody>
                    <a:bodyPr/>
                    <a:lstStyle/>
                    <a:p>
                      <a:endParaRPr lang="nl-NL"/>
                    </a:p>
                  </a:txBody>
                  <a:tcPr/>
                </a:tc>
                <a:tc>
                  <a:txBody>
                    <a:bodyPr/>
                    <a:lstStyle/>
                    <a:p>
                      <a:r>
                        <a:rPr lang="nl-NL"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endParaRPr lang="nl-NL" dirty="0"/>
                    </a:p>
                  </a:txBody>
                  <a:tcPr/>
                </a:tc>
                <a:extLst>
                  <a:ext uri="{0D108BD9-81ED-4DB2-BD59-A6C34878D82A}">
                    <a16:rowId xmlns:a16="http://schemas.microsoft.com/office/drawing/2014/main" val="3393076194"/>
                  </a:ext>
                </a:extLst>
              </a:tr>
            </a:tbl>
          </a:graphicData>
        </a:graphic>
      </p:graphicFrame>
    </p:spTree>
    <p:extLst>
      <p:ext uri="{BB962C8B-B14F-4D97-AF65-F5344CB8AC3E}">
        <p14:creationId xmlns:p14="http://schemas.microsoft.com/office/powerpoint/2010/main" val="18425601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DDECA865-D2ED-4F9A-8C7D-A545E65A9269}"/>
              </a:ext>
            </a:extLst>
          </p:cNvPr>
          <p:cNvSpPr>
            <a:spLocks noGrp="1"/>
          </p:cNvSpPr>
          <p:nvPr>
            <p:ph type="sldNum" sz="quarter" idx="4"/>
          </p:nvPr>
        </p:nvSpPr>
        <p:spPr/>
        <p:txBody>
          <a:bodyPr/>
          <a:lstStyle/>
          <a:p>
            <a:fld id="{A723241F-5B6B-4100-BE5A-F21894325AA6}" type="slidenum">
              <a:rPr lang="nl-NL" smtClean="0"/>
              <a:pPr/>
              <a:t>98</a:t>
            </a:fld>
            <a:endParaRPr lang="nl-NL" dirty="0"/>
          </a:p>
        </p:txBody>
      </p:sp>
      <p:sp>
        <p:nvSpPr>
          <p:cNvPr id="7" name="TextBox 3">
            <a:extLst>
              <a:ext uri="{FF2B5EF4-FFF2-40B4-BE49-F238E27FC236}">
                <a16:creationId xmlns:a16="http://schemas.microsoft.com/office/drawing/2014/main" id="{390194BB-38B3-40C3-AD23-1F8B74B7DE88}"/>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GB" sz="2800" b="1" dirty="0">
                <a:solidFill>
                  <a:schemeClr val="bg1"/>
                </a:solidFill>
                <a:latin typeface="Verdana" panose="020B0604030504040204" pitchFamily="34" charset="0"/>
                <a:ea typeface="Verdana" panose="020B0604030504040204" pitchFamily="34" charset="0"/>
              </a:rPr>
              <a:t>Number of species</a:t>
            </a:r>
            <a:endParaRPr lang="en-GB" sz="2400" b="1" dirty="0">
              <a:solidFill>
                <a:schemeClr val="bg1"/>
              </a:solidFill>
              <a:latin typeface="Verdana" panose="020B0604030504040204" pitchFamily="34" charset="0"/>
              <a:ea typeface="Verdana" panose="020B0604030504040204" pitchFamily="34" charset="0"/>
            </a:endParaRPr>
          </a:p>
        </p:txBody>
      </p:sp>
      <p:sp>
        <p:nvSpPr>
          <p:cNvPr id="6" name="Rechthoek 5">
            <a:extLst>
              <a:ext uri="{FF2B5EF4-FFF2-40B4-BE49-F238E27FC236}">
                <a16:creationId xmlns:a16="http://schemas.microsoft.com/office/drawing/2014/main" id="{C9E5ED5A-745B-4516-BD19-3343C1924DAD}"/>
              </a:ext>
            </a:extLst>
          </p:cNvPr>
          <p:cNvSpPr/>
          <p:nvPr/>
        </p:nvSpPr>
        <p:spPr>
          <a:xfrm>
            <a:off x="461867" y="1747664"/>
            <a:ext cx="11272933" cy="707886"/>
          </a:xfrm>
          <a:prstGeom prst="rect">
            <a:avLst/>
          </a:prstGeom>
        </p:spPr>
        <p:txBody>
          <a:bodyPr wrap="square">
            <a:spAutoFit/>
          </a:bodyPr>
          <a:lstStyle/>
          <a:p>
            <a:r>
              <a:rPr lang="en-US" sz="2000" b="1" dirty="0">
                <a:solidFill>
                  <a:srgbClr val="000000"/>
                </a:solidFill>
                <a:latin typeface="Calibri" panose="020F0502020204030204" pitchFamily="34" charset="0"/>
              </a:rPr>
              <a:t>There is no specific regulatory guidance from the EMA for the development of ASO’s</a:t>
            </a:r>
          </a:p>
          <a:p>
            <a:pPr marL="342900" indent="-342900">
              <a:buFont typeface="Arial" panose="020B0604020202020204" pitchFamily="34" charset="0"/>
              <a:buChar char="•"/>
            </a:pPr>
            <a:r>
              <a:rPr lang="en-US" sz="2000" dirty="0">
                <a:solidFill>
                  <a:srgbClr val="000000"/>
                </a:solidFill>
                <a:latin typeface="Calibri" panose="020F0502020204030204" pitchFamily="34" charset="0"/>
              </a:rPr>
              <a:t>Number of species</a:t>
            </a:r>
            <a:endParaRPr lang="en-US" sz="2400" dirty="0">
              <a:solidFill>
                <a:srgbClr val="000000"/>
              </a:solidFill>
              <a:latin typeface="Calibri" panose="020F0502020204030204" pitchFamily="34" charset="0"/>
            </a:endParaRPr>
          </a:p>
        </p:txBody>
      </p:sp>
      <p:graphicFrame>
        <p:nvGraphicFramePr>
          <p:cNvPr id="3" name="Tabel 2">
            <a:extLst>
              <a:ext uri="{FF2B5EF4-FFF2-40B4-BE49-F238E27FC236}">
                <a16:creationId xmlns:a16="http://schemas.microsoft.com/office/drawing/2014/main" id="{EADCC1B0-B005-D118-DA48-FA9CC5B39C74}"/>
              </a:ext>
            </a:extLst>
          </p:cNvPr>
          <p:cNvGraphicFramePr>
            <a:graphicFrameLocks noGrp="1"/>
          </p:cNvGraphicFramePr>
          <p:nvPr/>
        </p:nvGraphicFramePr>
        <p:xfrm>
          <a:off x="1797914" y="2548251"/>
          <a:ext cx="8128000" cy="39776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398221126"/>
                    </a:ext>
                  </a:extLst>
                </a:gridCol>
                <a:gridCol w="1625600">
                  <a:extLst>
                    <a:ext uri="{9D8B030D-6E8A-4147-A177-3AD203B41FA5}">
                      <a16:colId xmlns:a16="http://schemas.microsoft.com/office/drawing/2014/main" val="3733064504"/>
                    </a:ext>
                  </a:extLst>
                </a:gridCol>
                <a:gridCol w="1625600">
                  <a:extLst>
                    <a:ext uri="{9D8B030D-6E8A-4147-A177-3AD203B41FA5}">
                      <a16:colId xmlns:a16="http://schemas.microsoft.com/office/drawing/2014/main" val="1469214339"/>
                    </a:ext>
                  </a:extLst>
                </a:gridCol>
                <a:gridCol w="1350060">
                  <a:extLst>
                    <a:ext uri="{9D8B030D-6E8A-4147-A177-3AD203B41FA5}">
                      <a16:colId xmlns:a16="http://schemas.microsoft.com/office/drawing/2014/main" val="1151603558"/>
                    </a:ext>
                  </a:extLst>
                </a:gridCol>
                <a:gridCol w="1901140">
                  <a:extLst>
                    <a:ext uri="{9D8B030D-6E8A-4147-A177-3AD203B41FA5}">
                      <a16:colId xmlns:a16="http://schemas.microsoft.com/office/drawing/2014/main" val="38746297"/>
                    </a:ext>
                  </a:extLst>
                </a:gridCol>
              </a:tblGrid>
              <a:tr h="370840">
                <a:tc>
                  <a:txBody>
                    <a:bodyPr/>
                    <a:lstStyle/>
                    <a:p>
                      <a:endParaRPr lang="nl-NL"/>
                    </a:p>
                  </a:txBody>
                  <a:tcPr/>
                </a:tc>
                <a:tc>
                  <a:txBody>
                    <a:bodyPr/>
                    <a:lstStyle/>
                    <a:p>
                      <a:r>
                        <a:rPr lang="nl-NL" dirty="0"/>
                        <a:t>Relevant species</a:t>
                      </a:r>
                    </a:p>
                  </a:txBody>
                  <a:tcPr/>
                </a:tc>
                <a:tc>
                  <a:txBody>
                    <a:bodyPr/>
                    <a:lstStyle/>
                    <a:p>
                      <a:r>
                        <a:rPr lang="nl-NL" dirty="0"/>
                        <a:t>M3</a:t>
                      </a:r>
                    </a:p>
                  </a:txBody>
                  <a:tcPr/>
                </a:tc>
                <a:tc>
                  <a:txBody>
                    <a:bodyPr/>
                    <a:lstStyle/>
                    <a:p>
                      <a:r>
                        <a:rPr lang="nl-NL" dirty="0"/>
                        <a:t>ONT</a:t>
                      </a:r>
                    </a:p>
                  </a:txBody>
                  <a:tcPr/>
                </a:tc>
                <a:tc>
                  <a:txBody>
                    <a:bodyPr/>
                    <a:lstStyle/>
                    <a:p>
                      <a:r>
                        <a:rPr lang="nl-NL" dirty="0"/>
                        <a:t>S6</a:t>
                      </a:r>
                    </a:p>
                  </a:txBody>
                  <a:tcPr/>
                </a:tc>
                <a:extLst>
                  <a:ext uri="{0D108BD9-81ED-4DB2-BD59-A6C34878D82A}">
                    <a16:rowId xmlns:a16="http://schemas.microsoft.com/office/drawing/2014/main" val="4288598630"/>
                  </a:ext>
                </a:extLst>
              </a:tr>
              <a:tr h="370840">
                <a:tc>
                  <a:txBody>
                    <a:bodyPr/>
                    <a:lstStyle/>
                    <a:p>
                      <a:r>
                        <a:rPr lang="nl-NL" dirty="0"/>
                        <a:t>General </a:t>
                      </a:r>
                      <a:r>
                        <a:rPr lang="nl-NL" dirty="0" err="1"/>
                        <a:t>tox</a:t>
                      </a:r>
                      <a:endParaRPr lang="nl-NL" dirty="0"/>
                    </a:p>
                  </a:txBody>
                  <a:tcPr/>
                </a:tc>
                <a:tc>
                  <a:txBody>
                    <a:bodyPr/>
                    <a:lstStyle/>
                    <a:p>
                      <a:r>
                        <a:rPr lang="nl-NL" dirty="0"/>
                        <a:t>2 or more</a:t>
                      </a:r>
                    </a:p>
                  </a:txBody>
                  <a:tcPr/>
                </a:tc>
                <a:tc>
                  <a:txBody>
                    <a:bodyPr/>
                    <a:lstStyle/>
                    <a:p>
                      <a:r>
                        <a:rPr lang="nl-NL" dirty="0"/>
                        <a:t>2</a:t>
                      </a:r>
                    </a:p>
                  </a:txBody>
                  <a:tcPr/>
                </a:tc>
                <a:tc>
                  <a:txBody>
                    <a:bodyPr/>
                    <a:lstStyle/>
                    <a:p>
                      <a:endParaRPr lang="nl-NL" dirty="0"/>
                    </a:p>
                  </a:txBody>
                  <a:tcPr/>
                </a:tc>
                <a:tc>
                  <a:txBody>
                    <a:bodyPr/>
                    <a:lstStyle/>
                    <a:p>
                      <a:r>
                        <a:rPr lang="nl-NL" dirty="0"/>
                        <a:t>2 (1 short term)</a:t>
                      </a:r>
                    </a:p>
                  </a:txBody>
                  <a:tcPr/>
                </a:tc>
                <a:extLst>
                  <a:ext uri="{0D108BD9-81ED-4DB2-BD59-A6C34878D82A}">
                    <a16:rowId xmlns:a16="http://schemas.microsoft.com/office/drawing/2014/main" val="3950539840"/>
                  </a:ext>
                </a:extLst>
              </a:tr>
              <a:tr h="370840">
                <a:tc>
                  <a:txBody>
                    <a:bodyPr/>
                    <a:lstStyle/>
                    <a:p>
                      <a:endParaRPr lang="nl-NL"/>
                    </a:p>
                  </a:txBody>
                  <a:tcPr/>
                </a:tc>
                <a:tc>
                  <a:txBody>
                    <a:bodyPr/>
                    <a:lstStyle/>
                    <a:p>
                      <a:r>
                        <a:rPr lang="nl-NL" dirty="0"/>
                        <a:t>1</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a:t>1</a:t>
                      </a:r>
                    </a:p>
                  </a:txBody>
                  <a:tcPr/>
                </a:tc>
                <a:extLst>
                  <a:ext uri="{0D108BD9-81ED-4DB2-BD59-A6C34878D82A}">
                    <a16:rowId xmlns:a16="http://schemas.microsoft.com/office/drawing/2014/main" val="1542483427"/>
                  </a:ext>
                </a:extLst>
              </a:tr>
              <a:tr h="370840">
                <a:tc>
                  <a:txBody>
                    <a:bodyPr/>
                    <a:lstStyle/>
                    <a:p>
                      <a:endParaRPr lang="nl-NL"/>
                    </a:p>
                  </a:txBody>
                  <a:tcPr/>
                </a:tc>
                <a:tc>
                  <a:txBody>
                    <a:bodyPr/>
                    <a:lstStyle/>
                    <a:p>
                      <a:r>
                        <a:rPr lang="nl-NL" dirty="0"/>
                        <a:t>0</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a:t>1 </a:t>
                      </a:r>
                      <a:r>
                        <a:rPr lang="nl-NL" dirty="0" err="1"/>
                        <a:t>with</a:t>
                      </a:r>
                      <a:r>
                        <a:rPr lang="nl-NL" dirty="0"/>
                        <a:t> </a:t>
                      </a:r>
                      <a:r>
                        <a:rPr lang="nl-NL" dirty="0" err="1"/>
                        <a:t>surrogate</a:t>
                      </a:r>
                      <a:endParaRPr lang="nl-NL" dirty="0"/>
                    </a:p>
                  </a:txBody>
                  <a:tcPr/>
                </a:tc>
                <a:extLst>
                  <a:ext uri="{0D108BD9-81ED-4DB2-BD59-A6C34878D82A}">
                    <a16:rowId xmlns:a16="http://schemas.microsoft.com/office/drawing/2014/main" val="1364637665"/>
                  </a:ext>
                </a:extLst>
              </a:tr>
              <a:tr h="370840">
                <a:tc>
                  <a:txBody>
                    <a:bodyPr/>
                    <a:lstStyle/>
                    <a:p>
                      <a:r>
                        <a:rPr lang="nl-NL" dirty="0" err="1"/>
                        <a:t>Reproductive</a:t>
                      </a:r>
                      <a:endParaRPr lang="nl-NL" dirty="0"/>
                    </a:p>
                  </a:txBody>
                  <a:tcPr/>
                </a:tc>
                <a:tc>
                  <a:txBody>
                    <a:bodyPr/>
                    <a:lstStyle/>
                    <a:p>
                      <a:r>
                        <a:rPr lang="nl-NL" dirty="0"/>
                        <a:t>2 or more</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a:t>2</a:t>
                      </a:r>
                    </a:p>
                  </a:txBody>
                  <a:tcPr/>
                </a:tc>
                <a:extLst>
                  <a:ext uri="{0D108BD9-81ED-4DB2-BD59-A6C34878D82A}">
                    <a16:rowId xmlns:a16="http://schemas.microsoft.com/office/drawing/2014/main" val="2282324335"/>
                  </a:ext>
                </a:extLst>
              </a:tr>
              <a:tr h="370840">
                <a:tc>
                  <a:txBody>
                    <a:bodyPr/>
                    <a:lstStyle/>
                    <a:p>
                      <a:endParaRPr lang="nl-NL" dirty="0"/>
                    </a:p>
                  </a:txBody>
                  <a:tcPr/>
                </a:tc>
                <a:tc>
                  <a:txBody>
                    <a:bodyPr/>
                    <a:lstStyle/>
                    <a:p>
                      <a:r>
                        <a:rPr lang="nl-NL" dirty="0"/>
                        <a:t>1</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a:t>1</a:t>
                      </a:r>
                    </a:p>
                  </a:txBody>
                  <a:tcPr/>
                </a:tc>
                <a:extLst>
                  <a:ext uri="{0D108BD9-81ED-4DB2-BD59-A6C34878D82A}">
                    <a16:rowId xmlns:a16="http://schemas.microsoft.com/office/drawing/2014/main" val="3294103345"/>
                  </a:ext>
                </a:extLst>
              </a:tr>
              <a:tr h="370840">
                <a:tc>
                  <a:txBody>
                    <a:bodyPr/>
                    <a:lstStyle/>
                    <a:p>
                      <a:endParaRPr lang="nl-NL" dirty="0"/>
                    </a:p>
                  </a:txBody>
                  <a:tcPr/>
                </a:tc>
                <a:tc>
                  <a:txBody>
                    <a:bodyPr/>
                    <a:lstStyle/>
                    <a:p>
                      <a:r>
                        <a:rPr lang="nl-NL" dirty="0"/>
                        <a:t>0</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1 </a:t>
                      </a:r>
                      <a:r>
                        <a:rPr lang="nl-NL" dirty="0" err="1"/>
                        <a:t>with</a:t>
                      </a:r>
                      <a:r>
                        <a:rPr lang="nl-NL" dirty="0"/>
                        <a:t> </a:t>
                      </a:r>
                      <a:r>
                        <a:rPr lang="nl-NL" dirty="0" err="1"/>
                        <a:t>surrogate</a:t>
                      </a:r>
                      <a:endParaRPr lang="nl-NL" dirty="0"/>
                    </a:p>
                  </a:txBody>
                  <a:tcPr/>
                </a:tc>
                <a:extLst>
                  <a:ext uri="{0D108BD9-81ED-4DB2-BD59-A6C34878D82A}">
                    <a16:rowId xmlns:a16="http://schemas.microsoft.com/office/drawing/2014/main" val="578132463"/>
                  </a:ext>
                </a:extLst>
              </a:tr>
              <a:tr h="370840">
                <a:tc>
                  <a:txBody>
                    <a:bodyPr/>
                    <a:lstStyle/>
                    <a:p>
                      <a:r>
                        <a:rPr lang="nl-NL" dirty="0" err="1"/>
                        <a:t>Carcinogenicity</a:t>
                      </a:r>
                      <a:endParaRPr lang="nl-NL" dirty="0"/>
                    </a:p>
                  </a:txBody>
                  <a:tcPr/>
                </a:tc>
                <a:tc>
                  <a:txBody>
                    <a:bodyPr/>
                    <a:lstStyle/>
                    <a:p>
                      <a:r>
                        <a:rPr lang="nl-NL" dirty="0"/>
                        <a:t>2 or more</a:t>
                      </a:r>
                    </a:p>
                  </a:txBody>
                  <a:tcPr/>
                </a:tc>
                <a:tc>
                  <a:txBody>
                    <a:bodyPr/>
                    <a:lstStyle/>
                    <a:p>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err="1"/>
                        <a:t>WoE</a:t>
                      </a:r>
                      <a:endParaRPr lang="nl-NL" dirty="0"/>
                    </a:p>
                  </a:txBody>
                  <a:tcPr/>
                </a:tc>
                <a:extLst>
                  <a:ext uri="{0D108BD9-81ED-4DB2-BD59-A6C34878D82A}">
                    <a16:rowId xmlns:a16="http://schemas.microsoft.com/office/drawing/2014/main" val="3382026779"/>
                  </a:ext>
                </a:extLst>
              </a:tr>
              <a:tr h="370840">
                <a:tc>
                  <a:txBody>
                    <a:bodyPr/>
                    <a:lstStyle/>
                    <a:p>
                      <a:endParaRPr lang="nl-NL" dirty="0"/>
                    </a:p>
                  </a:txBody>
                  <a:tcPr/>
                </a:tc>
                <a:tc>
                  <a:txBody>
                    <a:bodyPr/>
                    <a:lstStyle/>
                    <a:p>
                      <a:r>
                        <a:rPr lang="nl-NL"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err="1"/>
                        <a:t>WoE</a:t>
                      </a:r>
                      <a:endParaRPr lang="nl-NL" dirty="0"/>
                    </a:p>
                  </a:txBody>
                  <a:tcPr/>
                </a:tc>
                <a:extLst>
                  <a:ext uri="{0D108BD9-81ED-4DB2-BD59-A6C34878D82A}">
                    <a16:rowId xmlns:a16="http://schemas.microsoft.com/office/drawing/2014/main" val="3270080411"/>
                  </a:ext>
                </a:extLst>
              </a:tr>
              <a:tr h="370840">
                <a:tc>
                  <a:txBody>
                    <a:bodyPr/>
                    <a:lstStyle/>
                    <a:p>
                      <a:endParaRPr lang="nl-NL"/>
                    </a:p>
                  </a:txBody>
                  <a:tcPr/>
                </a:tc>
                <a:tc>
                  <a:txBody>
                    <a:bodyPr/>
                    <a:lstStyle/>
                    <a:p>
                      <a:r>
                        <a:rPr lang="nl-NL"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err="1"/>
                        <a:t>WoE</a:t>
                      </a:r>
                      <a:endParaRPr lang="nl-NL" dirty="0"/>
                    </a:p>
                  </a:txBody>
                  <a:tcPr/>
                </a:tc>
                <a:extLst>
                  <a:ext uri="{0D108BD9-81ED-4DB2-BD59-A6C34878D82A}">
                    <a16:rowId xmlns:a16="http://schemas.microsoft.com/office/drawing/2014/main" val="3393076194"/>
                  </a:ext>
                </a:extLst>
              </a:tr>
            </a:tbl>
          </a:graphicData>
        </a:graphic>
      </p:graphicFrame>
    </p:spTree>
    <p:extLst>
      <p:ext uri="{BB962C8B-B14F-4D97-AF65-F5344CB8AC3E}">
        <p14:creationId xmlns:p14="http://schemas.microsoft.com/office/powerpoint/2010/main" val="41496861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DDECA865-D2ED-4F9A-8C7D-A545E65A9269}"/>
              </a:ext>
            </a:extLst>
          </p:cNvPr>
          <p:cNvSpPr>
            <a:spLocks noGrp="1"/>
          </p:cNvSpPr>
          <p:nvPr>
            <p:ph type="sldNum" sz="quarter" idx="4"/>
          </p:nvPr>
        </p:nvSpPr>
        <p:spPr/>
        <p:txBody>
          <a:bodyPr/>
          <a:lstStyle/>
          <a:p>
            <a:fld id="{A723241F-5B6B-4100-BE5A-F21894325AA6}" type="slidenum">
              <a:rPr lang="nl-NL" smtClean="0"/>
              <a:pPr/>
              <a:t>99</a:t>
            </a:fld>
            <a:endParaRPr lang="nl-NL" dirty="0"/>
          </a:p>
        </p:txBody>
      </p:sp>
      <p:sp>
        <p:nvSpPr>
          <p:cNvPr id="7" name="TextBox 3">
            <a:extLst>
              <a:ext uri="{FF2B5EF4-FFF2-40B4-BE49-F238E27FC236}">
                <a16:creationId xmlns:a16="http://schemas.microsoft.com/office/drawing/2014/main" id="{390194BB-38B3-40C3-AD23-1F8B74B7DE88}"/>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GB" sz="2800" b="1" dirty="0">
                <a:solidFill>
                  <a:schemeClr val="bg1"/>
                </a:solidFill>
                <a:latin typeface="Verdana" panose="020B0604030504040204" pitchFamily="34" charset="0"/>
                <a:ea typeface="Verdana" panose="020B0604030504040204" pitchFamily="34" charset="0"/>
              </a:rPr>
              <a:t>Number of species</a:t>
            </a:r>
            <a:endParaRPr lang="en-GB" sz="2400" b="1" dirty="0">
              <a:solidFill>
                <a:schemeClr val="bg1"/>
              </a:solidFill>
              <a:latin typeface="Verdana" panose="020B0604030504040204" pitchFamily="34" charset="0"/>
              <a:ea typeface="Verdana" panose="020B0604030504040204" pitchFamily="34" charset="0"/>
            </a:endParaRPr>
          </a:p>
        </p:txBody>
      </p:sp>
      <p:sp>
        <p:nvSpPr>
          <p:cNvPr id="6" name="Rechthoek 5">
            <a:extLst>
              <a:ext uri="{FF2B5EF4-FFF2-40B4-BE49-F238E27FC236}">
                <a16:creationId xmlns:a16="http://schemas.microsoft.com/office/drawing/2014/main" id="{C9E5ED5A-745B-4516-BD19-3343C1924DAD}"/>
              </a:ext>
            </a:extLst>
          </p:cNvPr>
          <p:cNvSpPr/>
          <p:nvPr/>
        </p:nvSpPr>
        <p:spPr>
          <a:xfrm>
            <a:off x="461867" y="1747664"/>
            <a:ext cx="11272933" cy="707886"/>
          </a:xfrm>
          <a:prstGeom prst="rect">
            <a:avLst/>
          </a:prstGeom>
        </p:spPr>
        <p:txBody>
          <a:bodyPr wrap="square">
            <a:spAutoFit/>
          </a:bodyPr>
          <a:lstStyle/>
          <a:p>
            <a:r>
              <a:rPr lang="en-US" sz="2000" b="1" dirty="0">
                <a:solidFill>
                  <a:srgbClr val="000000"/>
                </a:solidFill>
                <a:latin typeface="Calibri" panose="020F0502020204030204" pitchFamily="34" charset="0"/>
              </a:rPr>
              <a:t>There is no specific regulatory guidance from the EMA for the development of ASO’s</a:t>
            </a:r>
          </a:p>
          <a:p>
            <a:pPr marL="342900" indent="-342900">
              <a:buFont typeface="Arial" panose="020B0604020202020204" pitchFamily="34" charset="0"/>
              <a:buChar char="•"/>
            </a:pPr>
            <a:r>
              <a:rPr lang="en-US" sz="2000" dirty="0">
                <a:solidFill>
                  <a:srgbClr val="000000"/>
                </a:solidFill>
                <a:latin typeface="Calibri" panose="020F0502020204030204" pitchFamily="34" charset="0"/>
              </a:rPr>
              <a:t>Number of species</a:t>
            </a:r>
            <a:endParaRPr lang="en-US" sz="2400" dirty="0">
              <a:solidFill>
                <a:srgbClr val="000000"/>
              </a:solidFill>
              <a:latin typeface="Calibri" panose="020F0502020204030204" pitchFamily="34" charset="0"/>
            </a:endParaRPr>
          </a:p>
        </p:txBody>
      </p:sp>
      <p:graphicFrame>
        <p:nvGraphicFramePr>
          <p:cNvPr id="3" name="Tabel 2">
            <a:extLst>
              <a:ext uri="{FF2B5EF4-FFF2-40B4-BE49-F238E27FC236}">
                <a16:creationId xmlns:a16="http://schemas.microsoft.com/office/drawing/2014/main" id="{EADCC1B0-B005-D118-DA48-FA9CC5B39C74}"/>
              </a:ext>
            </a:extLst>
          </p:cNvPr>
          <p:cNvGraphicFramePr>
            <a:graphicFrameLocks noGrp="1"/>
          </p:cNvGraphicFramePr>
          <p:nvPr/>
        </p:nvGraphicFramePr>
        <p:xfrm>
          <a:off x="1797914" y="2548251"/>
          <a:ext cx="8128000" cy="39776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398221126"/>
                    </a:ext>
                  </a:extLst>
                </a:gridCol>
                <a:gridCol w="1625600">
                  <a:extLst>
                    <a:ext uri="{9D8B030D-6E8A-4147-A177-3AD203B41FA5}">
                      <a16:colId xmlns:a16="http://schemas.microsoft.com/office/drawing/2014/main" val="3733064504"/>
                    </a:ext>
                  </a:extLst>
                </a:gridCol>
                <a:gridCol w="1625600">
                  <a:extLst>
                    <a:ext uri="{9D8B030D-6E8A-4147-A177-3AD203B41FA5}">
                      <a16:colId xmlns:a16="http://schemas.microsoft.com/office/drawing/2014/main" val="1469214339"/>
                    </a:ext>
                  </a:extLst>
                </a:gridCol>
                <a:gridCol w="1350060">
                  <a:extLst>
                    <a:ext uri="{9D8B030D-6E8A-4147-A177-3AD203B41FA5}">
                      <a16:colId xmlns:a16="http://schemas.microsoft.com/office/drawing/2014/main" val="1151603558"/>
                    </a:ext>
                  </a:extLst>
                </a:gridCol>
                <a:gridCol w="1901140">
                  <a:extLst>
                    <a:ext uri="{9D8B030D-6E8A-4147-A177-3AD203B41FA5}">
                      <a16:colId xmlns:a16="http://schemas.microsoft.com/office/drawing/2014/main" val="38746297"/>
                    </a:ext>
                  </a:extLst>
                </a:gridCol>
              </a:tblGrid>
              <a:tr h="370840">
                <a:tc>
                  <a:txBody>
                    <a:bodyPr/>
                    <a:lstStyle/>
                    <a:p>
                      <a:endParaRPr lang="nl-NL"/>
                    </a:p>
                  </a:txBody>
                  <a:tcPr/>
                </a:tc>
                <a:tc>
                  <a:txBody>
                    <a:bodyPr/>
                    <a:lstStyle/>
                    <a:p>
                      <a:r>
                        <a:rPr lang="nl-NL" dirty="0"/>
                        <a:t>Relevant species</a:t>
                      </a:r>
                    </a:p>
                  </a:txBody>
                  <a:tcPr/>
                </a:tc>
                <a:tc>
                  <a:txBody>
                    <a:bodyPr/>
                    <a:lstStyle/>
                    <a:p>
                      <a:r>
                        <a:rPr lang="nl-NL" dirty="0"/>
                        <a:t>M3</a:t>
                      </a:r>
                    </a:p>
                  </a:txBody>
                  <a:tcPr/>
                </a:tc>
                <a:tc>
                  <a:txBody>
                    <a:bodyPr/>
                    <a:lstStyle/>
                    <a:p>
                      <a:r>
                        <a:rPr lang="nl-NL" dirty="0"/>
                        <a:t>ONT</a:t>
                      </a:r>
                    </a:p>
                  </a:txBody>
                  <a:tcPr/>
                </a:tc>
                <a:tc>
                  <a:txBody>
                    <a:bodyPr/>
                    <a:lstStyle/>
                    <a:p>
                      <a:r>
                        <a:rPr lang="nl-NL" dirty="0"/>
                        <a:t>S6</a:t>
                      </a:r>
                    </a:p>
                  </a:txBody>
                  <a:tcPr/>
                </a:tc>
                <a:extLst>
                  <a:ext uri="{0D108BD9-81ED-4DB2-BD59-A6C34878D82A}">
                    <a16:rowId xmlns:a16="http://schemas.microsoft.com/office/drawing/2014/main" val="4288598630"/>
                  </a:ext>
                </a:extLst>
              </a:tr>
              <a:tr h="370840">
                <a:tc>
                  <a:txBody>
                    <a:bodyPr/>
                    <a:lstStyle/>
                    <a:p>
                      <a:r>
                        <a:rPr lang="nl-NL" dirty="0"/>
                        <a:t>General </a:t>
                      </a:r>
                      <a:r>
                        <a:rPr lang="nl-NL" dirty="0" err="1"/>
                        <a:t>tox</a:t>
                      </a:r>
                      <a:endParaRPr lang="nl-NL" dirty="0"/>
                    </a:p>
                  </a:txBody>
                  <a:tcPr/>
                </a:tc>
                <a:tc>
                  <a:txBody>
                    <a:bodyPr/>
                    <a:lstStyle/>
                    <a:p>
                      <a:r>
                        <a:rPr lang="nl-NL" dirty="0"/>
                        <a:t>2 or more</a:t>
                      </a:r>
                    </a:p>
                  </a:txBody>
                  <a:tcPr/>
                </a:tc>
                <a:tc>
                  <a:txBody>
                    <a:bodyPr/>
                    <a:lstStyle/>
                    <a:p>
                      <a:r>
                        <a:rPr lang="nl-NL" dirty="0"/>
                        <a:t>2</a:t>
                      </a:r>
                    </a:p>
                  </a:txBody>
                  <a:tcPr/>
                </a:tc>
                <a:tc>
                  <a:txBody>
                    <a:bodyPr/>
                    <a:lstStyle/>
                    <a:p>
                      <a:r>
                        <a:rPr lang="nl-NL" dirty="0"/>
                        <a:t>?</a:t>
                      </a:r>
                    </a:p>
                  </a:txBody>
                  <a:tcPr/>
                </a:tc>
                <a:tc>
                  <a:txBody>
                    <a:bodyPr/>
                    <a:lstStyle/>
                    <a:p>
                      <a:r>
                        <a:rPr lang="nl-NL" dirty="0"/>
                        <a:t>2 (1 short term)</a:t>
                      </a:r>
                    </a:p>
                  </a:txBody>
                  <a:tcPr/>
                </a:tc>
                <a:extLst>
                  <a:ext uri="{0D108BD9-81ED-4DB2-BD59-A6C34878D82A}">
                    <a16:rowId xmlns:a16="http://schemas.microsoft.com/office/drawing/2014/main" val="3950539840"/>
                  </a:ext>
                </a:extLst>
              </a:tr>
              <a:tr h="370840">
                <a:tc>
                  <a:txBody>
                    <a:bodyPr/>
                    <a:lstStyle/>
                    <a:p>
                      <a:endParaRPr lang="nl-NL"/>
                    </a:p>
                  </a:txBody>
                  <a:tcPr/>
                </a:tc>
                <a:tc>
                  <a:txBody>
                    <a:bodyPr/>
                    <a:lstStyle/>
                    <a:p>
                      <a:r>
                        <a:rPr lang="nl-NL" dirty="0"/>
                        <a:t>1</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a:t>1</a:t>
                      </a:r>
                    </a:p>
                  </a:txBody>
                  <a:tcPr/>
                </a:tc>
                <a:extLst>
                  <a:ext uri="{0D108BD9-81ED-4DB2-BD59-A6C34878D82A}">
                    <a16:rowId xmlns:a16="http://schemas.microsoft.com/office/drawing/2014/main" val="1542483427"/>
                  </a:ext>
                </a:extLst>
              </a:tr>
              <a:tr h="370840">
                <a:tc>
                  <a:txBody>
                    <a:bodyPr/>
                    <a:lstStyle/>
                    <a:p>
                      <a:endParaRPr lang="nl-NL"/>
                    </a:p>
                  </a:txBody>
                  <a:tcPr/>
                </a:tc>
                <a:tc>
                  <a:txBody>
                    <a:bodyPr/>
                    <a:lstStyle/>
                    <a:p>
                      <a:r>
                        <a:rPr lang="nl-NL" dirty="0"/>
                        <a:t>0</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a:t>1 </a:t>
                      </a:r>
                      <a:r>
                        <a:rPr lang="nl-NL" dirty="0" err="1"/>
                        <a:t>with</a:t>
                      </a:r>
                      <a:r>
                        <a:rPr lang="nl-NL" dirty="0"/>
                        <a:t> </a:t>
                      </a:r>
                      <a:r>
                        <a:rPr lang="nl-NL" dirty="0" err="1"/>
                        <a:t>surrogate</a:t>
                      </a:r>
                      <a:endParaRPr lang="nl-NL" dirty="0"/>
                    </a:p>
                  </a:txBody>
                  <a:tcPr/>
                </a:tc>
                <a:extLst>
                  <a:ext uri="{0D108BD9-81ED-4DB2-BD59-A6C34878D82A}">
                    <a16:rowId xmlns:a16="http://schemas.microsoft.com/office/drawing/2014/main" val="1364637665"/>
                  </a:ext>
                </a:extLst>
              </a:tr>
              <a:tr h="370840">
                <a:tc>
                  <a:txBody>
                    <a:bodyPr/>
                    <a:lstStyle/>
                    <a:p>
                      <a:r>
                        <a:rPr lang="nl-NL" dirty="0" err="1"/>
                        <a:t>Reproductive</a:t>
                      </a:r>
                      <a:endParaRPr lang="nl-NL" dirty="0"/>
                    </a:p>
                  </a:txBody>
                  <a:tcPr/>
                </a:tc>
                <a:tc>
                  <a:txBody>
                    <a:bodyPr/>
                    <a:lstStyle/>
                    <a:p>
                      <a:r>
                        <a:rPr lang="nl-NL" dirty="0"/>
                        <a:t>2 or more</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a:t>2</a:t>
                      </a:r>
                    </a:p>
                  </a:txBody>
                  <a:tcPr/>
                </a:tc>
                <a:extLst>
                  <a:ext uri="{0D108BD9-81ED-4DB2-BD59-A6C34878D82A}">
                    <a16:rowId xmlns:a16="http://schemas.microsoft.com/office/drawing/2014/main" val="2282324335"/>
                  </a:ext>
                </a:extLst>
              </a:tr>
              <a:tr h="370840">
                <a:tc>
                  <a:txBody>
                    <a:bodyPr/>
                    <a:lstStyle/>
                    <a:p>
                      <a:endParaRPr lang="nl-NL" dirty="0"/>
                    </a:p>
                  </a:txBody>
                  <a:tcPr/>
                </a:tc>
                <a:tc>
                  <a:txBody>
                    <a:bodyPr/>
                    <a:lstStyle/>
                    <a:p>
                      <a:r>
                        <a:rPr lang="nl-NL" dirty="0"/>
                        <a:t>1</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a:t>1</a:t>
                      </a:r>
                    </a:p>
                  </a:txBody>
                  <a:tcPr/>
                </a:tc>
                <a:extLst>
                  <a:ext uri="{0D108BD9-81ED-4DB2-BD59-A6C34878D82A}">
                    <a16:rowId xmlns:a16="http://schemas.microsoft.com/office/drawing/2014/main" val="3294103345"/>
                  </a:ext>
                </a:extLst>
              </a:tr>
              <a:tr h="370840">
                <a:tc>
                  <a:txBody>
                    <a:bodyPr/>
                    <a:lstStyle/>
                    <a:p>
                      <a:endParaRPr lang="nl-NL" dirty="0"/>
                    </a:p>
                  </a:txBody>
                  <a:tcPr/>
                </a:tc>
                <a:tc>
                  <a:txBody>
                    <a:bodyPr/>
                    <a:lstStyle/>
                    <a:p>
                      <a:r>
                        <a:rPr lang="nl-NL" dirty="0"/>
                        <a:t>0</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1 </a:t>
                      </a:r>
                      <a:r>
                        <a:rPr lang="nl-NL" dirty="0" err="1"/>
                        <a:t>with</a:t>
                      </a:r>
                      <a:r>
                        <a:rPr lang="nl-NL" dirty="0"/>
                        <a:t> </a:t>
                      </a:r>
                      <a:r>
                        <a:rPr lang="nl-NL" dirty="0" err="1"/>
                        <a:t>surrogate</a:t>
                      </a:r>
                      <a:endParaRPr lang="nl-NL" dirty="0"/>
                    </a:p>
                  </a:txBody>
                  <a:tcPr/>
                </a:tc>
                <a:extLst>
                  <a:ext uri="{0D108BD9-81ED-4DB2-BD59-A6C34878D82A}">
                    <a16:rowId xmlns:a16="http://schemas.microsoft.com/office/drawing/2014/main" val="578132463"/>
                  </a:ext>
                </a:extLst>
              </a:tr>
              <a:tr h="370840">
                <a:tc>
                  <a:txBody>
                    <a:bodyPr/>
                    <a:lstStyle/>
                    <a:p>
                      <a:r>
                        <a:rPr lang="nl-NL" dirty="0" err="1"/>
                        <a:t>Carcinogenicity</a:t>
                      </a:r>
                      <a:endParaRPr lang="nl-NL" dirty="0"/>
                    </a:p>
                  </a:txBody>
                  <a:tcPr/>
                </a:tc>
                <a:tc>
                  <a:txBody>
                    <a:bodyPr/>
                    <a:lstStyle/>
                    <a:p>
                      <a:r>
                        <a:rPr lang="nl-NL" dirty="0"/>
                        <a:t>2 or more</a:t>
                      </a:r>
                    </a:p>
                  </a:txBody>
                  <a:tcPr/>
                </a:tc>
                <a:tc>
                  <a:txBody>
                    <a:bodyPr/>
                    <a:lstStyle/>
                    <a:p>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err="1"/>
                        <a:t>WoE</a:t>
                      </a:r>
                      <a:endParaRPr lang="nl-NL" dirty="0"/>
                    </a:p>
                  </a:txBody>
                  <a:tcPr/>
                </a:tc>
                <a:extLst>
                  <a:ext uri="{0D108BD9-81ED-4DB2-BD59-A6C34878D82A}">
                    <a16:rowId xmlns:a16="http://schemas.microsoft.com/office/drawing/2014/main" val="3382026779"/>
                  </a:ext>
                </a:extLst>
              </a:tr>
              <a:tr h="370840">
                <a:tc>
                  <a:txBody>
                    <a:bodyPr/>
                    <a:lstStyle/>
                    <a:p>
                      <a:endParaRPr lang="nl-NL" dirty="0"/>
                    </a:p>
                  </a:txBody>
                  <a:tcPr/>
                </a:tc>
                <a:tc>
                  <a:txBody>
                    <a:bodyPr/>
                    <a:lstStyle/>
                    <a:p>
                      <a:r>
                        <a:rPr lang="nl-NL"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err="1"/>
                        <a:t>WoE</a:t>
                      </a:r>
                      <a:endParaRPr lang="nl-NL" dirty="0"/>
                    </a:p>
                  </a:txBody>
                  <a:tcPr/>
                </a:tc>
                <a:extLst>
                  <a:ext uri="{0D108BD9-81ED-4DB2-BD59-A6C34878D82A}">
                    <a16:rowId xmlns:a16="http://schemas.microsoft.com/office/drawing/2014/main" val="3270080411"/>
                  </a:ext>
                </a:extLst>
              </a:tr>
              <a:tr h="370840">
                <a:tc>
                  <a:txBody>
                    <a:bodyPr/>
                    <a:lstStyle/>
                    <a:p>
                      <a:endParaRPr lang="nl-NL"/>
                    </a:p>
                  </a:txBody>
                  <a:tcPr/>
                </a:tc>
                <a:tc>
                  <a:txBody>
                    <a:bodyPr/>
                    <a:lstStyle/>
                    <a:p>
                      <a:r>
                        <a:rPr lang="nl-NL"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tc>
                <a:tc>
                  <a:txBody>
                    <a:bodyPr/>
                    <a:lstStyle/>
                    <a:p>
                      <a:r>
                        <a:rPr lang="nl-NL" dirty="0" err="1"/>
                        <a:t>WoE</a:t>
                      </a:r>
                      <a:endParaRPr lang="nl-NL" dirty="0"/>
                    </a:p>
                  </a:txBody>
                  <a:tcPr/>
                </a:tc>
                <a:extLst>
                  <a:ext uri="{0D108BD9-81ED-4DB2-BD59-A6C34878D82A}">
                    <a16:rowId xmlns:a16="http://schemas.microsoft.com/office/drawing/2014/main" val="3393076194"/>
                  </a:ext>
                </a:extLst>
              </a:tr>
            </a:tbl>
          </a:graphicData>
        </a:graphic>
      </p:graphicFrame>
    </p:spTree>
    <p:extLst>
      <p:ext uri="{BB962C8B-B14F-4D97-AF65-F5344CB8AC3E}">
        <p14:creationId xmlns:p14="http://schemas.microsoft.com/office/powerpoint/2010/main" val="21968734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EpSEY6mkRWGpsz2i87NhDA"/>
</p:tagLst>
</file>

<file path=ppt/tags/tag3.xml><?xml version="1.0" encoding="utf-8"?>
<p:tagLst xmlns:a="http://schemas.openxmlformats.org/drawingml/2006/main" xmlns:r="http://schemas.openxmlformats.org/officeDocument/2006/relationships" xmlns:p="http://schemas.openxmlformats.org/presentationml/2006/main">
  <p:tag name="AS_UNIQUEID" val="3955"/>
</p:tagLst>
</file>

<file path=ppt/tags/tag4.xml><?xml version="1.0" encoding="utf-8"?>
<p:tagLst xmlns:a="http://schemas.openxmlformats.org/drawingml/2006/main" xmlns:r="http://schemas.openxmlformats.org/officeDocument/2006/relationships" xmlns:p="http://schemas.openxmlformats.org/presentationml/2006/main">
  <p:tag name="AS_UNIQUEID" val="3956"/>
</p:tagLst>
</file>

<file path=ppt/tags/tag5.xml><?xml version="1.0" encoding="utf-8"?>
<p:tagLst xmlns:a="http://schemas.openxmlformats.org/drawingml/2006/main" xmlns:r="http://schemas.openxmlformats.org/officeDocument/2006/relationships" xmlns:p="http://schemas.openxmlformats.org/presentationml/2006/main">
  <p:tag name="AS_UNIQUEID" val="3957"/>
</p:tagLst>
</file>

<file path=ppt/theme/theme1.xml><?xml version="1.0" encoding="utf-8"?>
<a:theme xmlns:a="http://schemas.openxmlformats.org/drawingml/2006/main" name="CONFIDENTIAL AND PROPRIETARY">
  <a:themeElements>
    <a:clrScheme name="Custom 21">
      <a:dk1>
        <a:srgbClr val="586069"/>
      </a:dk1>
      <a:lt1>
        <a:srgbClr val="FFFFFF"/>
      </a:lt1>
      <a:dk2>
        <a:srgbClr val="993924"/>
      </a:dk2>
      <a:lt2>
        <a:srgbClr val="D54828"/>
      </a:lt2>
      <a:accent1>
        <a:srgbClr val="1F4E79"/>
      </a:accent1>
      <a:accent2>
        <a:srgbClr val="30AAB9"/>
      </a:accent2>
      <a:accent3>
        <a:srgbClr val="2852A4"/>
      </a:accent3>
      <a:accent4>
        <a:srgbClr val="9CAEB6"/>
      </a:accent4>
      <a:accent5>
        <a:srgbClr val="F79545"/>
      </a:accent5>
      <a:accent6>
        <a:srgbClr val="D44828"/>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rtlCol="0">
        <a:noAutofit/>
      </a:bodyPr>
      <a:lstStyle>
        <a:defPPr algn="l">
          <a:defRPr sz="2000" dirty="0" smtClean="0"/>
        </a:defPPr>
      </a:lstStyle>
    </a:txDef>
  </a:objectDefaults>
  <a:extraClrSchemeLst/>
  <a:extLst>
    <a:ext uri="{05A4C25C-085E-4340-85A3-A5531E510DB2}">
      <thm15:themeFamily xmlns:thm15="http://schemas.microsoft.com/office/thememl/2012/main" name="Presentation1" id="{39FAB238-CAE3-45F3-BD89-80D62DA2DCFB}" vid="{F1738209-AD79-49C9-9981-50EB987FFE0F}"/>
    </a:ext>
  </a:extLst>
</a:theme>
</file>

<file path=ppt/theme/theme2.xml><?xml version="1.0" encoding="utf-8"?>
<a:theme xmlns:a="http://schemas.openxmlformats.org/drawingml/2006/main" name="No Footer Restrictions">
  <a:themeElements>
    <a:clrScheme name="Custom 21">
      <a:dk1>
        <a:srgbClr val="586069"/>
      </a:dk1>
      <a:lt1>
        <a:srgbClr val="FFFFFF"/>
      </a:lt1>
      <a:dk2>
        <a:srgbClr val="993924"/>
      </a:dk2>
      <a:lt2>
        <a:srgbClr val="D54828"/>
      </a:lt2>
      <a:accent1>
        <a:srgbClr val="1F4E79"/>
      </a:accent1>
      <a:accent2>
        <a:srgbClr val="30AAB9"/>
      </a:accent2>
      <a:accent3>
        <a:srgbClr val="2852A4"/>
      </a:accent3>
      <a:accent4>
        <a:srgbClr val="9CAEB6"/>
      </a:accent4>
      <a:accent5>
        <a:srgbClr val="F79545"/>
      </a:accent5>
      <a:accent6>
        <a:srgbClr val="D44828"/>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rtlCol="0">
        <a:noAutofit/>
      </a:bodyPr>
      <a:lstStyle>
        <a:defPPr algn="l">
          <a:defRPr sz="2000" dirty="0" smtClean="0"/>
        </a:defPPr>
      </a:lstStyle>
    </a:txDef>
  </a:objectDefaults>
  <a:extraClrSchemeLst/>
  <a:extLst>
    <a:ext uri="{05A4C25C-085E-4340-85A3-A5531E510DB2}">
      <thm15:themeFamily xmlns:thm15="http://schemas.microsoft.com/office/thememl/2012/main" name="Presentation1" id="{39FAB238-CAE3-45F3-BD89-80D62DA2DCFB}" vid="{8B66EA94-D44C-432B-9D73-FBC2F139F974}"/>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RESTRICTED">
  <a:themeElements>
    <a:clrScheme name="Custom 21">
      <a:dk1>
        <a:srgbClr val="586069"/>
      </a:dk1>
      <a:lt1>
        <a:srgbClr val="FFFFFF"/>
      </a:lt1>
      <a:dk2>
        <a:srgbClr val="993924"/>
      </a:dk2>
      <a:lt2>
        <a:srgbClr val="D54828"/>
      </a:lt2>
      <a:accent1>
        <a:srgbClr val="1F4E79"/>
      </a:accent1>
      <a:accent2>
        <a:srgbClr val="30AAB9"/>
      </a:accent2>
      <a:accent3>
        <a:srgbClr val="2852A4"/>
      </a:accent3>
      <a:accent4>
        <a:srgbClr val="9CAEB6"/>
      </a:accent4>
      <a:accent5>
        <a:srgbClr val="F79545"/>
      </a:accent5>
      <a:accent6>
        <a:srgbClr val="D44828"/>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91440" rtlCol="0">
        <a:noAutofit/>
      </a:bodyPr>
      <a:lstStyle>
        <a:defPPr algn="l">
          <a:defRPr sz="2000" dirty="0" smtClean="0"/>
        </a:defPPr>
      </a:lstStyle>
    </a:txDef>
  </a:objectDefaults>
  <a:extraClrSchemeLst/>
  <a:extLst>
    <a:ext uri="{05A4C25C-085E-4340-85A3-A5531E510DB2}">
      <thm15:themeFamily xmlns:thm15="http://schemas.microsoft.com/office/thememl/2012/main" name="Presentation1" id="{39FAB238-CAE3-45F3-BD89-80D62DA2DCFB}" vid="{35B3B521-8D4D-4672-AD85-AC849BEC5D64}"/>
    </a:ext>
  </a:extLst>
</a:theme>
</file>

<file path=ppt/theme/theme5.xml><?xml version="1.0" encoding="utf-8"?>
<a:theme xmlns:a="http://schemas.openxmlformats.org/drawingml/2006/main" name="1_No Footer Restrictions">
  <a:themeElements>
    <a:clrScheme name="Custom 21">
      <a:dk1>
        <a:srgbClr val="586069"/>
      </a:dk1>
      <a:lt1>
        <a:srgbClr val="FFFFFF"/>
      </a:lt1>
      <a:dk2>
        <a:srgbClr val="993924"/>
      </a:dk2>
      <a:lt2>
        <a:srgbClr val="D54828"/>
      </a:lt2>
      <a:accent1>
        <a:srgbClr val="1F4E79"/>
      </a:accent1>
      <a:accent2>
        <a:srgbClr val="30AAB9"/>
      </a:accent2>
      <a:accent3>
        <a:srgbClr val="2852A4"/>
      </a:accent3>
      <a:accent4>
        <a:srgbClr val="9CAEB6"/>
      </a:accent4>
      <a:accent5>
        <a:srgbClr val="F79545"/>
      </a:accent5>
      <a:accent6>
        <a:srgbClr val="D44828"/>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rtlCol="0">
        <a:noAutofit/>
      </a:bodyPr>
      <a:lstStyle>
        <a:defPPr algn="l">
          <a:defRPr sz="2000" dirty="0" smtClean="0"/>
        </a:defPPr>
      </a:lstStyle>
    </a:txDef>
  </a:objectDefaults>
  <a:extraClrSchemeLst/>
  <a:extLst>
    <a:ext uri="{05A4C25C-085E-4340-85A3-A5531E510DB2}">
      <thm15:themeFamily xmlns:thm15="http://schemas.microsoft.com/office/thememl/2012/main" name="Intellia-PPT Template 2023_v10.potx" id="{8F3F5E9F-E74D-49A6-A615-357DDC4139DB}" vid="{FBEF1038-7573-4E3F-AFCB-08BF78439821}"/>
    </a:ext>
  </a:extLst>
</a:theme>
</file>

<file path=ppt/theme/theme6.xml><?xml version="1.0" encoding="utf-8"?>
<a:theme xmlns:a="http://schemas.openxmlformats.org/drawingml/2006/main" name="1_CONFIDENTIAL AND PROPRIETARY">
  <a:themeElements>
    <a:clrScheme name="Custom 21">
      <a:dk1>
        <a:srgbClr val="586069"/>
      </a:dk1>
      <a:lt1>
        <a:srgbClr val="FFFFFF"/>
      </a:lt1>
      <a:dk2>
        <a:srgbClr val="993924"/>
      </a:dk2>
      <a:lt2>
        <a:srgbClr val="D54828"/>
      </a:lt2>
      <a:accent1>
        <a:srgbClr val="1F4E79"/>
      </a:accent1>
      <a:accent2>
        <a:srgbClr val="30AAB9"/>
      </a:accent2>
      <a:accent3>
        <a:srgbClr val="2852A4"/>
      </a:accent3>
      <a:accent4>
        <a:srgbClr val="9CAEB6"/>
      </a:accent4>
      <a:accent5>
        <a:srgbClr val="F79545"/>
      </a:accent5>
      <a:accent6>
        <a:srgbClr val="D44828"/>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rtlCol="0">
        <a:noAutofit/>
      </a:bodyPr>
      <a:lstStyle>
        <a:defPPr algn="l">
          <a:defRPr sz="2000" dirty="0" smtClean="0"/>
        </a:defPPr>
      </a:lstStyle>
    </a:txDef>
  </a:objectDefaults>
  <a:extraClrSchemeLst/>
  <a:extLst>
    <a:ext uri="{05A4C25C-085E-4340-85A3-A5531E510DB2}">
      <thm15:themeFamily xmlns:thm15="http://schemas.microsoft.com/office/thememl/2012/main" name="Intellia-PPT Template 2023_v10.potx" id="{CA0012C7-5EDF-4243-BCC5-D6CB613DC211}" vid="{334E118E-7E56-489E-A20E-E84817BFA59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b1faa735-f510-4355-a81b-db133dbce024">
      <UserInfo>
        <DisplayName>Ian Karp</DisplayName>
        <AccountId>7783</AccountId>
        <AccountType/>
      </UserInfo>
      <UserInfo>
        <DisplayName>Brittany Cormier</DisplayName>
        <AccountId>7434</AccountId>
        <AccountType/>
      </UserInfo>
      <UserInfo>
        <DisplayName>Lina Li</DisplayName>
        <AccountId>925</AccountId>
        <AccountType/>
      </UserInfo>
      <UserInfo>
        <DisplayName>Mary Ferguson</DisplayName>
        <AccountId>1065</AccountId>
        <AccountType/>
      </UserInfo>
      <UserInfo>
        <DisplayName>John Leonard</DisplayName>
        <AccountId>23</AccountId>
        <AccountType/>
      </UserInfo>
      <UserInfo>
        <DisplayName>David Lebwohl</DisplayName>
        <AccountId>4332</AccountId>
        <AccountType/>
      </UserInfo>
      <UserInfo>
        <DisplayName>Laura Sepp-Lorenzino</DisplayName>
        <AccountId>2920</AccountId>
        <AccountType/>
      </UserInfo>
      <UserInfo>
        <DisplayName>Glenn Goddard</DisplayName>
        <AccountId>2087</AccountId>
        <AccountType/>
      </UserInfo>
      <UserInfo>
        <DisplayName>Emily Williams</DisplayName>
        <AccountId>10118</AccountId>
        <AccountType/>
      </UserInfo>
      <UserInfo>
        <DisplayName>Marissa Igo</DisplayName>
        <AccountId>3115</AccountId>
        <AccountType/>
      </UserInfo>
      <UserInfo>
        <DisplayName>Kunal Sunthankar</DisplayName>
        <AccountId>9551</AccountId>
        <AccountType/>
      </UserInfo>
      <UserInfo>
        <DisplayName>Derek Hicks</DisplayName>
        <AccountId>9825</AccountId>
        <AccountType/>
      </UserInfo>
      <UserInfo>
        <DisplayName>Jim Basta</DisplayName>
        <AccountId>7636</AccountId>
        <AccountType/>
      </UserInfo>
      <UserInfo>
        <DisplayName>Eliana Clark</DisplayName>
        <AccountId>3694</AccountId>
        <AccountType/>
      </UserInfo>
      <UserInfo>
        <DisplayName>Nick Vance</DisplayName>
        <AccountId>8014</AccountId>
        <AccountType/>
      </UserInfo>
      <UserInfo>
        <DisplayName>Daniel Lev</DisplayName>
        <AccountId>298</AccountId>
        <AccountType/>
      </UserInfo>
      <UserInfo>
        <DisplayName>Mike Fowler</DisplayName>
        <AccountId>94</AccountId>
        <AccountType/>
      </UserInfo>
    </SharedWithUsers>
    <PublishingExpirationDate xmlns="http://schemas.microsoft.com/sharepoint/v3" xsi:nil="true"/>
    <PublishingStartDate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F698E99108243488F67B415AEEF5E9F" ma:contentTypeVersion="" ma:contentTypeDescription="Create a new document." ma:contentTypeScope="" ma:versionID="ebd80d777ac860c2f675ad74558aded5">
  <xsd:schema xmlns:xsd="http://www.w3.org/2001/XMLSchema" xmlns:xs="http://www.w3.org/2001/XMLSchema" xmlns:p="http://schemas.microsoft.com/office/2006/metadata/properties" xmlns:ns1="http://schemas.microsoft.com/sharepoint/v3" xmlns:ns2="b1faa735-f510-4355-a81b-db133dbce024" xmlns:ns3="df88377f-8c3e-44c9-99dd-3ba9e7ebf5a3" targetNamespace="http://schemas.microsoft.com/office/2006/metadata/properties" ma:root="true" ma:fieldsID="60064cc54dceffbe406de8654d6f4dd3" ns1:_="" ns2:_="" ns3:_="">
    <xsd:import namespace="http://schemas.microsoft.com/sharepoint/v3"/>
    <xsd:import namespace="b1faa735-f510-4355-a81b-db133dbce024"/>
    <xsd:import namespace="df88377f-8c3e-44c9-99dd-3ba9e7ebf5a3"/>
    <xsd:element name="properties">
      <xsd:complexType>
        <xsd:sequence>
          <xsd:element name="documentManagement">
            <xsd:complexType>
              <xsd:all>
                <xsd:element ref="ns1:PublishingStartDate" minOccurs="0"/>
                <xsd:element ref="ns1:PublishingExpirationDate" minOccurs="0"/>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DateTaken" minOccurs="0"/>
                <xsd:element ref="ns3:MediaLengthInSeconds"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4"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5"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1faa735-f510-4355-a81b-db133dbce02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f88377f-8c3e-44c9-99dd-3ba9e7ebf5a3" elementFormDefault="qualified">
    <xsd:import namespace="http://schemas.microsoft.com/office/2006/documentManagement/types"/>
    <xsd:import namespace="http://schemas.microsoft.com/office/infopath/2007/PartnerControls"/>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6"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14CCDCF-42B8-4BFD-B2FE-3EF59FE09C8D}">
  <ds:schemaRefs>
    <ds:schemaRef ds:uri="b1faa735-f510-4355-a81b-db133dbce024"/>
    <ds:schemaRef ds:uri="http://www.w3.org/XML/1998/namespace"/>
    <ds:schemaRef ds:uri="http://purl.org/dc/dcmitype/"/>
    <ds:schemaRef ds:uri="http://purl.org/dc/elements/1.1/"/>
    <ds:schemaRef ds:uri="http://schemas.openxmlformats.org/package/2006/metadata/core-properties"/>
    <ds:schemaRef ds:uri="http://schemas.microsoft.com/sharepoint/v3"/>
    <ds:schemaRef ds:uri="http://schemas.microsoft.com/office/2006/documentManagement/types"/>
    <ds:schemaRef ds:uri="http://purl.org/dc/terms/"/>
    <ds:schemaRef ds:uri="http://schemas.microsoft.com/office/infopath/2007/PartnerControls"/>
    <ds:schemaRef ds:uri="df88377f-8c3e-44c9-99dd-3ba9e7ebf5a3"/>
    <ds:schemaRef ds:uri="http://schemas.microsoft.com/office/2006/metadata/properties"/>
  </ds:schemaRefs>
</ds:datastoreItem>
</file>

<file path=customXml/itemProps2.xml><?xml version="1.0" encoding="utf-8"?>
<ds:datastoreItem xmlns:ds="http://schemas.openxmlformats.org/officeDocument/2006/customXml" ds:itemID="{3A454B3C-AA9F-4282-A67F-C11307B3CB27}">
  <ds:schemaRefs>
    <ds:schemaRef ds:uri="b1faa735-f510-4355-a81b-db133dbce024"/>
    <ds:schemaRef ds:uri="df88377f-8c3e-44c9-99dd-3ba9e7ebf5a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F82682D-266D-4A1E-9C55-76C98AAD8B4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Intellia-PPT-Template-2024</Template>
  <TotalTime>157</TotalTime>
  <Words>7257</Words>
  <Application>Microsoft Office PowerPoint</Application>
  <PresentationFormat>Widescreen</PresentationFormat>
  <Paragraphs>1596</Paragraphs>
  <Slides>111</Slides>
  <Notes>67</Notes>
  <HiddenSlides>0</HiddenSlides>
  <MMClips>0</MMClips>
  <ScaleCrop>false</ScaleCrop>
  <HeadingPairs>
    <vt:vector size="8" baseType="variant">
      <vt:variant>
        <vt:lpstr>Fonts Used</vt:lpstr>
      </vt:variant>
      <vt:variant>
        <vt:i4>21</vt:i4>
      </vt:variant>
      <vt:variant>
        <vt:lpstr>Theme</vt:lpstr>
      </vt:variant>
      <vt:variant>
        <vt:i4>6</vt:i4>
      </vt:variant>
      <vt:variant>
        <vt:lpstr>Embedded OLE Servers</vt:lpstr>
      </vt:variant>
      <vt:variant>
        <vt:i4>4</vt:i4>
      </vt:variant>
      <vt:variant>
        <vt:lpstr>Slide Titles</vt:lpstr>
      </vt:variant>
      <vt:variant>
        <vt:i4>111</vt:i4>
      </vt:variant>
    </vt:vector>
  </HeadingPairs>
  <TitlesOfParts>
    <vt:vector size="142" baseType="lpstr">
      <vt:lpstr>Alfred Serif Regular</vt:lpstr>
      <vt:lpstr>Arial</vt:lpstr>
      <vt:lpstr>ArialMT</vt:lpstr>
      <vt:lpstr>Avenir LT Std 65 Medium</vt:lpstr>
      <vt:lpstr>Avenir Next LT Pro</vt:lpstr>
      <vt:lpstr>Calibri</vt:lpstr>
      <vt:lpstr>Calibri Light</vt:lpstr>
      <vt:lpstr>Canva Sans</vt:lpstr>
      <vt:lpstr>Century Gothic</vt:lpstr>
      <vt:lpstr>Courier New</vt:lpstr>
      <vt:lpstr>Courier New,monospace</vt:lpstr>
      <vt:lpstr>GillSansStd</vt:lpstr>
      <vt:lpstr>McGill Sans</vt:lpstr>
      <vt:lpstr>McGill Sans Medium</vt:lpstr>
      <vt:lpstr>McGill Serif Medium</vt:lpstr>
      <vt:lpstr>MinionPro</vt:lpstr>
      <vt:lpstr>Symbol</vt:lpstr>
      <vt:lpstr>System Font Regular</vt:lpstr>
      <vt:lpstr>Times New Roman</vt:lpstr>
      <vt:lpstr>Verdana</vt:lpstr>
      <vt:lpstr>Wingdings</vt:lpstr>
      <vt:lpstr>CONFIDENTIAL AND PROPRIETARY</vt:lpstr>
      <vt:lpstr>No Footer Restrictions</vt:lpstr>
      <vt:lpstr>Custom Design</vt:lpstr>
      <vt:lpstr>RESTRICTED</vt:lpstr>
      <vt:lpstr>1_No Footer Restrictions</vt:lpstr>
      <vt:lpstr>1_CONFIDENTIAL AND PROPRIETARY</vt:lpstr>
      <vt:lpstr>think-cell Slide</vt:lpstr>
      <vt:lpstr>Chart</vt:lpstr>
      <vt:lpstr>CS ChemDraw Drawing</vt:lpstr>
      <vt:lpstr>Prism 9</vt:lpstr>
      <vt:lpstr>PowerPoint Presentation</vt:lpstr>
      <vt:lpstr>PowerPoint Presentation</vt:lpstr>
      <vt:lpstr>Early Breakthroughs in Nucleic Acids Chemistry and Medicine  at McGill University</vt:lpstr>
      <vt:lpstr>The Rapid Expansion of RNA Research in Canada</vt:lpstr>
      <vt:lpstr>PowerPoint Presentation</vt:lpstr>
      <vt:lpstr>PowerPoint Presentation</vt:lpstr>
      <vt:lpstr>PowerPoint Presentation</vt:lpstr>
      <vt:lpstr>PowerPoint Presentation</vt:lpstr>
      <vt:lpstr>About D2R</vt:lpstr>
      <vt:lpstr>vISION</vt:lpstr>
      <vt:lpstr>Priority diseases &amp; Foundational Axes</vt:lpstr>
      <vt:lpstr>Research Framework &amp; Funding Programs</vt:lpstr>
      <vt:lpstr>PARTNERS</vt:lpstr>
      <vt:lpstr>PowerPoint Presentation</vt:lpstr>
      <vt:lpstr>PowerPoint Presentation</vt:lpstr>
      <vt:lpstr>La Province de Québec: Leveraging Momentum  &amp; Critical Mass in RNA Research</vt:lpstr>
      <vt:lpstr>PowerPoint Presentation</vt:lpstr>
      <vt:lpstr>Québec RNA mobilizing project: 5 connected initiatives</vt:lpstr>
      <vt:lpstr>Rnomics Platform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Therapeutic Strategies to Treat Life-Threatening Diseases  Have Advanced Over Time</vt:lpstr>
      <vt:lpstr>Advancing a Full-Spectrum Genome Editing Company</vt:lpstr>
      <vt:lpstr>In Vivo Leader: First to Demonstrate Systemic CRISPR  Gene Editing in Humans</vt:lpstr>
      <vt:lpstr>Evaluation of ADME Properties for New Therapeutic Modalities</vt:lpstr>
      <vt:lpstr>Assessing PK of Novel In Vivo CRISPR/Cas9 Genome Editing Therapies</vt:lpstr>
      <vt:lpstr>Transient Exposure to LNP and RNA Cargo After Single Administration in NHPs</vt:lpstr>
      <vt:lpstr>Considerations for Quantitating Oligonucleotides for Bioanalysis</vt:lpstr>
      <vt:lpstr>Oligonucleotide Quantification Method Landscape, some possibilities</vt:lpstr>
      <vt:lpstr>Polymerase Chain Reactions: Mechanism</vt:lpstr>
      <vt:lpstr>Applications of PCR</vt:lpstr>
      <vt:lpstr>Cell Kinetics by qPCR</vt:lpstr>
      <vt:lpstr>qPCR Cell Kinetics Methodology</vt:lpstr>
      <vt:lpstr>Cell Kinetics of Yescarta® by qPCR Presence, expansion, and persistence in blood</vt:lpstr>
      <vt:lpstr>Vector Shedding and Biodistribution of AAV by qPCR</vt:lpstr>
      <vt:lpstr>Nonclinical Biodistribution of AAV by qPCR PCR is well suited for analysis from multiple matrices (DNA extraction)</vt:lpstr>
      <vt:lpstr>Clinical Vector Shedding of AAV by qPCR</vt:lpstr>
      <vt:lpstr>qPCR or dPCR? Benefits and Challenges</vt:lpstr>
      <vt:lpstr>Overarching PCR Themes qPCR and dPCR Considerations</vt:lpstr>
      <vt:lpstr>Chromatographic Separation and Analysis</vt:lpstr>
      <vt:lpstr>Pharmacokinetics by ATTO-probe/ HPLC-Fluorescence Detection</vt:lpstr>
      <vt:lpstr>Fluorescence Methodology</vt:lpstr>
      <vt:lpstr>Drug Substance Pharmacokinetics by Fluorescence </vt:lpstr>
      <vt:lpstr>Oligonucleotide Pharmacokinetics by Mass Spectrometry</vt:lpstr>
      <vt:lpstr>LC-MS Methodology</vt:lpstr>
      <vt:lpstr>NHP Pharmacokinetics measured by LC-MS Oligonucleotide plasma concentration</vt:lpstr>
      <vt:lpstr>LC-Fluorescence vs LC-MS</vt:lpstr>
      <vt:lpstr>Oligonucleotide Quantification Method Landscape, some possibilities</vt:lpstr>
      <vt:lpstr>Overall platform considerations</vt:lpstr>
      <vt:lpstr>Conclusions</vt:lpstr>
      <vt:lpstr>PowerPoint Presentation</vt:lpstr>
      <vt:lpstr>PowerPoint Presentation</vt:lpstr>
      <vt:lpstr>PowerPoint Presentation</vt:lpstr>
      <vt:lpstr>PowerPoint Presentation</vt:lpstr>
      <vt:lpstr>PowerPoint Presentation</vt:lpstr>
      <vt:lpstr>Nonclinical Development of Nucleic Acid-Based Therapies</vt:lpstr>
      <vt:lpstr>Disclosures</vt:lpstr>
      <vt:lpstr>Acknowledgements</vt:lpstr>
      <vt:lpstr>Outline</vt:lpstr>
      <vt:lpstr>General comments</vt:lpstr>
      <vt:lpstr>Marketed Oligonucleotide (ON) Drugs</vt:lpstr>
      <vt:lpstr>Drug Development Cycle</vt:lpstr>
      <vt:lpstr>Rigorous screening to identify the best clinical candidate</vt:lpstr>
      <vt:lpstr>Regulatory guidance for nonclinical safety assessment of ONs</vt:lpstr>
      <vt:lpstr>Good Laboratory Practices (GLP) toxicology package for a typical systemic ASO or siRNA program</vt:lpstr>
      <vt:lpstr>Example toxicology packages for approved ASOs</vt:lpstr>
      <vt:lpstr>Categories of toxicity with ONs</vt:lpstr>
      <vt:lpstr>ASO distribution after systemic administration (unconjugated ASO)</vt:lpstr>
      <vt:lpstr>ASO accumulation in the kidney can lead to toxicity at high doses</vt:lpstr>
      <vt:lpstr>Specific-specific sensitivity example: Kidney injury in rats  ASOs exacerbate rat aging nephropathy  not translatable to humans</vt:lpstr>
      <vt:lpstr>Summary of class effects of unconjugated ASOs after systemic administration: translation to humans</vt:lpstr>
      <vt:lpstr>Strain-specific sensitivity example: ASO-related platelet decreases are more severe in Mauritius than Asian NHPs</vt:lpstr>
      <vt:lpstr>Advances in Medicinal Chemistry Have Driven the Evolution of Antisense Drugs</vt:lpstr>
      <vt:lpstr>Effects of chemistry and sequence on safety profile</vt:lpstr>
      <vt:lpstr>Next generation chemistry: MsPA further improves ASO drug profile</vt:lpstr>
      <vt:lpstr>MsPA increases safety profile and enables less frequent dosing </vt:lpstr>
      <vt:lpstr>Chronic NHP study design for long T1/2 molecules</vt:lpstr>
      <vt:lpstr>Targeted Delivery</vt:lpstr>
      <vt:lpstr>GalNAc conjugation markedly increases ON potency through hepatocyte targeting</vt:lpstr>
      <vt:lpstr>Next generation targeting: muscle and CNS</vt:lpstr>
      <vt:lpstr>Take home messages</vt:lpstr>
      <vt:lpstr>Thank you!</vt:lpstr>
      <vt:lpstr>PowerPoint Presentation</vt:lpstr>
      <vt:lpstr>Considerations on ONT development: a regulator’s perspective   Kris Siezen, PhD 20th OTS meeting, Montreal 6 October 2024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Yuanxin Xu</dc:creator>
  <cp:lastModifiedBy>SLI-02</cp:lastModifiedBy>
  <cp:revision>6</cp:revision>
  <cp:lastPrinted>2024-09-25T13:38:52Z</cp:lastPrinted>
  <dcterms:created xsi:type="dcterms:W3CDTF">2024-01-04T13:47:18Z</dcterms:created>
  <dcterms:modified xsi:type="dcterms:W3CDTF">2024-10-06T11:49:48Z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0x010100AF698E99108243488F67B415AEEF5E9F</vt:lpwstr>
  </property>
</Properties>
</file>